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0" r:id="rId1"/>
  </p:sldMasterIdLst>
  <p:notesMasterIdLst>
    <p:notesMasterId r:id="rId24"/>
  </p:notesMasterIdLst>
  <p:sldIdLst>
    <p:sldId id="570" r:id="rId2"/>
    <p:sldId id="571" r:id="rId3"/>
    <p:sldId id="572" r:id="rId4"/>
    <p:sldId id="573" r:id="rId5"/>
    <p:sldId id="574" r:id="rId6"/>
    <p:sldId id="575" r:id="rId7"/>
    <p:sldId id="576" r:id="rId8"/>
    <p:sldId id="577" r:id="rId9"/>
    <p:sldId id="578" r:id="rId10"/>
    <p:sldId id="579" r:id="rId11"/>
    <p:sldId id="580" r:id="rId12"/>
    <p:sldId id="581" r:id="rId13"/>
    <p:sldId id="582" r:id="rId14"/>
    <p:sldId id="583" r:id="rId15"/>
    <p:sldId id="584" r:id="rId16"/>
    <p:sldId id="585" r:id="rId17"/>
    <p:sldId id="586" r:id="rId18"/>
    <p:sldId id="587" r:id="rId19"/>
    <p:sldId id="588" r:id="rId20"/>
    <p:sldId id="589" r:id="rId21"/>
    <p:sldId id="590" r:id="rId22"/>
    <p:sldId id="591"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B Lotus" pitchFamily="2" charset="-78"/>
      </a:defRPr>
    </a:lvl1pPr>
    <a:lvl2pPr marL="457200" algn="l" rtl="0" fontAlgn="base">
      <a:spcBef>
        <a:spcPct val="0"/>
      </a:spcBef>
      <a:spcAft>
        <a:spcPct val="0"/>
      </a:spcAft>
      <a:defRPr kern="1200">
        <a:solidFill>
          <a:schemeClr val="tx1"/>
        </a:solidFill>
        <a:latin typeface="Arial" pitchFamily="34" charset="0"/>
        <a:ea typeface="+mn-ea"/>
        <a:cs typeface="B Lotus" pitchFamily="2" charset="-78"/>
      </a:defRPr>
    </a:lvl2pPr>
    <a:lvl3pPr marL="914400" algn="l" rtl="0" fontAlgn="base">
      <a:spcBef>
        <a:spcPct val="0"/>
      </a:spcBef>
      <a:spcAft>
        <a:spcPct val="0"/>
      </a:spcAft>
      <a:defRPr kern="1200">
        <a:solidFill>
          <a:schemeClr val="tx1"/>
        </a:solidFill>
        <a:latin typeface="Arial" pitchFamily="34" charset="0"/>
        <a:ea typeface="+mn-ea"/>
        <a:cs typeface="B Lotus" pitchFamily="2" charset="-78"/>
      </a:defRPr>
    </a:lvl3pPr>
    <a:lvl4pPr marL="1371600" algn="l" rtl="0" fontAlgn="base">
      <a:spcBef>
        <a:spcPct val="0"/>
      </a:spcBef>
      <a:spcAft>
        <a:spcPct val="0"/>
      </a:spcAft>
      <a:defRPr kern="1200">
        <a:solidFill>
          <a:schemeClr val="tx1"/>
        </a:solidFill>
        <a:latin typeface="Arial" pitchFamily="34" charset="0"/>
        <a:ea typeface="+mn-ea"/>
        <a:cs typeface="B Lotus" pitchFamily="2" charset="-78"/>
      </a:defRPr>
    </a:lvl4pPr>
    <a:lvl5pPr marL="1828800" algn="l" rtl="0" fontAlgn="base">
      <a:spcBef>
        <a:spcPct val="0"/>
      </a:spcBef>
      <a:spcAft>
        <a:spcPct val="0"/>
      </a:spcAft>
      <a:defRPr kern="1200">
        <a:solidFill>
          <a:schemeClr val="tx1"/>
        </a:solidFill>
        <a:latin typeface="Arial" pitchFamily="34" charset="0"/>
        <a:ea typeface="+mn-ea"/>
        <a:cs typeface="B Lotus" pitchFamily="2" charset="-78"/>
      </a:defRPr>
    </a:lvl5pPr>
    <a:lvl6pPr marL="2286000" algn="r" defTabSz="914400" rtl="1" eaLnBrk="1" latinLnBrk="0" hangingPunct="1">
      <a:defRPr kern="1200">
        <a:solidFill>
          <a:schemeClr val="tx1"/>
        </a:solidFill>
        <a:latin typeface="Arial" pitchFamily="34" charset="0"/>
        <a:ea typeface="+mn-ea"/>
        <a:cs typeface="B Lotus" pitchFamily="2" charset="-78"/>
      </a:defRPr>
    </a:lvl6pPr>
    <a:lvl7pPr marL="2743200" algn="r" defTabSz="914400" rtl="1" eaLnBrk="1" latinLnBrk="0" hangingPunct="1">
      <a:defRPr kern="1200">
        <a:solidFill>
          <a:schemeClr val="tx1"/>
        </a:solidFill>
        <a:latin typeface="Arial" pitchFamily="34" charset="0"/>
        <a:ea typeface="+mn-ea"/>
        <a:cs typeface="B Lotus" pitchFamily="2" charset="-78"/>
      </a:defRPr>
    </a:lvl7pPr>
    <a:lvl8pPr marL="3200400" algn="r" defTabSz="914400" rtl="1" eaLnBrk="1" latinLnBrk="0" hangingPunct="1">
      <a:defRPr kern="1200">
        <a:solidFill>
          <a:schemeClr val="tx1"/>
        </a:solidFill>
        <a:latin typeface="Arial" pitchFamily="34" charset="0"/>
        <a:ea typeface="+mn-ea"/>
        <a:cs typeface="B Lotus" pitchFamily="2" charset="-78"/>
      </a:defRPr>
    </a:lvl8pPr>
    <a:lvl9pPr marL="3657600" algn="r" defTabSz="914400" rtl="1" eaLnBrk="1" latinLnBrk="0" hangingPunct="1">
      <a:defRPr kern="1200">
        <a:solidFill>
          <a:schemeClr val="tx1"/>
        </a:solidFill>
        <a:latin typeface="Arial" pitchFamily="34" charset="0"/>
        <a:ea typeface="+mn-ea"/>
        <a:cs typeface="B Lotus"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55" autoAdjust="0"/>
    <p:restoredTop sz="94713" autoAdjust="0"/>
  </p:normalViewPr>
  <p:slideViewPr>
    <p:cSldViewPr>
      <p:cViewPr varScale="1">
        <p:scale>
          <a:sx n="70" d="100"/>
          <a:sy n="70" d="100"/>
        </p:scale>
        <p:origin x="-12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4" d="100"/>
          <a:sy n="44" d="100"/>
        </p:scale>
        <p:origin x="-2226"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48251CD-9E96-4BF0-8525-E36C6C9EE732}" type="datetimeFigureOut">
              <a:rPr lang="en-US"/>
              <a:pPr>
                <a:defRPr/>
              </a:pPr>
              <a:t>4/22/2014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43ED897-91C2-4DC4-BE64-F4998C5725A6}" type="slidenum">
              <a:rPr lang="en-US"/>
              <a:pPr>
                <a:defRPr/>
              </a:pPr>
              <a:t>‹#›</a:t>
            </a:fld>
            <a:endParaRPr lang="en-US"/>
          </a:p>
        </p:txBody>
      </p:sp>
    </p:spTree>
    <p:extLst>
      <p:ext uri="{BB962C8B-B14F-4D97-AF65-F5344CB8AC3E}">
        <p14:creationId xmlns="" xmlns:p14="http://schemas.microsoft.com/office/powerpoint/2010/main" val="11644779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cs typeface="+mn-cs"/>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cs typeface="+mn-cs"/>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fld id="{D74B8EF5-6EB3-4BF4-98E7-46BD97B4A7B7}" type="datetimeFigureOut">
              <a:rPr lang="en-US"/>
              <a:pPr>
                <a:defRPr/>
              </a:pPr>
              <a:t>4/22/2014</a:t>
            </a:fld>
            <a:endParaRPr lang="en-US"/>
          </a:p>
        </p:txBody>
      </p:sp>
      <p:sp>
        <p:nvSpPr>
          <p:cNvPr id="7" name="Footer Placeholder 18"/>
          <p:cNvSpPr>
            <a:spLocks noGrp="1"/>
          </p:cNvSpPr>
          <p:nvPr>
            <p:ph type="ftr" sz="quarter" idx="11"/>
          </p:nvPr>
        </p:nvSpPr>
        <p:spPr/>
        <p:txBody>
          <a:bodyPr/>
          <a:lstStyle>
            <a:lvl1pPr>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pPr>
              <a:defRPr/>
            </a:pPr>
            <a:fld id="{451F3112-FEFB-4043-B309-D4BA2A2A3C61}" type="slidenum">
              <a:rPr lang="en-US"/>
              <a:pPr>
                <a:defRPr/>
              </a:pPr>
              <a:t>‹#›</a:t>
            </a:fld>
            <a:endParaRPr lang="en-US"/>
          </a:p>
        </p:txBody>
      </p:sp>
    </p:spTree>
    <p:extLst>
      <p:ext uri="{BB962C8B-B14F-4D97-AF65-F5344CB8AC3E}">
        <p14:creationId xmlns="" xmlns:p14="http://schemas.microsoft.com/office/powerpoint/2010/main" val="3926301142"/>
      </p:ext>
    </p:extLst>
  </p:cSld>
  <p:clrMapOvr>
    <a:overrideClrMapping bg1="dk1" tx1="lt1" bg2="dk2" tx2="lt2" accent1="accent1" accent2="accent2" accent3="accent3" accent4="accent4" accent5="accent5" accent6="accent6" hlink="hlink" folHlink="folHlink"/>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7EB27A7-54DD-4E13-BA10-2E66DE8520AE}" type="datetimeFigureOut">
              <a:rPr lang="en-US"/>
              <a:pPr>
                <a:defRPr/>
              </a:pPr>
              <a:t>4/22/2014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459B6B9-5F67-4B5A-9F9D-14CC42E2292B}" type="slidenum">
              <a:rPr lang="en-US"/>
              <a:pPr>
                <a:defRPr/>
              </a:pPr>
              <a:t>‹#›</a:t>
            </a:fld>
            <a:endParaRPr lang="en-US"/>
          </a:p>
        </p:txBody>
      </p:sp>
    </p:spTree>
    <p:extLst>
      <p:ext uri="{BB962C8B-B14F-4D97-AF65-F5344CB8AC3E}">
        <p14:creationId xmlns="" xmlns:p14="http://schemas.microsoft.com/office/powerpoint/2010/main" val="1752002542"/>
      </p:ext>
    </p:extLst>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BBD4D4A-456B-44C6-B5D1-DAF1BFA716E2}" type="datetimeFigureOut">
              <a:rPr lang="en-US"/>
              <a:pPr>
                <a:defRPr/>
              </a:pPr>
              <a:t>4/22/2014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82A9C11-375D-4A63-81DB-98812535F6F9}" type="slidenum">
              <a:rPr lang="en-US"/>
              <a:pPr>
                <a:defRPr/>
              </a:pPr>
              <a:t>‹#›</a:t>
            </a:fld>
            <a:endParaRPr lang="en-US"/>
          </a:p>
        </p:txBody>
      </p:sp>
    </p:spTree>
    <p:extLst>
      <p:ext uri="{BB962C8B-B14F-4D97-AF65-F5344CB8AC3E}">
        <p14:creationId xmlns="" xmlns:p14="http://schemas.microsoft.com/office/powerpoint/2010/main" val="1220977540"/>
      </p:ext>
    </p:extLst>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F1AB058-2E57-4537-934B-6D52330182E9}" type="datetimeFigureOut">
              <a:rPr lang="en-US"/>
              <a:pPr>
                <a:defRPr/>
              </a:pPr>
              <a:t>4/22/2014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A5D4A44-DC60-4606-B37F-4F2790A0B091}" type="slidenum">
              <a:rPr lang="en-US"/>
              <a:pPr>
                <a:defRPr/>
              </a:pPr>
              <a:t>‹#›</a:t>
            </a:fld>
            <a:endParaRPr lang="en-US"/>
          </a:p>
        </p:txBody>
      </p:sp>
    </p:spTree>
    <p:extLst>
      <p:ext uri="{BB962C8B-B14F-4D97-AF65-F5344CB8AC3E}">
        <p14:creationId xmlns="" xmlns:p14="http://schemas.microsoft.com/office/powerpoint/2010/main" val="3941130792"/>
      </p:ext>
    </p:extLst>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cs typeface="+mn-cs"/>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cs typeface="+mn-cs"/>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CC959637-0BBE-402F-8805-91E4E1959543}" type="datetimeFigureOut">
              <a:rPr lang="en-US"/>
              <a:pPr>
                <a:defRPr/>
              </a:pPr>
              <a:t>4/22/2014</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6AAD1035-A577-4C88-8071-1A2AB05F784B}" type="slidenum">
              <a:rPr lang="en-US"/>
              <a:pPr>
                <a:defRPr/>
              </a:pPr>
              <a:t>‹#›</a:t>
            </a:fld>
            <a:endParaRPr lang="en-US"/>
          </a:p>
        </p:txBody>
      </p:sp>
    </p:spTree>
    <p:extLst>
      <p:ext uri="{BB962C8B-B14F-4D97-AF65-F5344CB8AC3E}">
        <p14:creationId xmlns="" xmlns:p14="http://schemas.microsoft.com/office/powerpoint/2010/main" val="1198828608"/>
      </p:ext>
    </p:extLst>
  </p:cSld>
  <p:clrMapOvr>
    <a:overrideClrMapping bg1="dk1" tx1="lt1" bg2="dk2" tx2="lt2" accent1="accent1" accent2="accent2" accent3="accent3" accent4="accent4" accent5="accent5" accent6="accent6" hlink="hlink" folHlink="folHlink"/>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A87BA24-5E2C-466B-8255-AA77D9045E53}" type="datetimeFigureOut">
              <a:rPr lang="en-US"/>
              <a:pPr>
                <a:defRPr/>
              </a:pPr>
              <a:t>4/22/2014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6567FC6-1ABA-42EF-BB18-41CEBC32BD5F}" type="slidenum">
              <a:rPr lang="en-US"/>
              <a:pPr>
                <a:defRPr/>
              </a:pPr>
              <a:t>‹#›</a:t>
            </a:fld>
            <a:endParaRPr lang="en-US"/>
          </a:p>
        </p:txBody>
      </p:sp>
    </p:spTree>
    <p:extLst>
      <p:ext uri="{BB962C8B-B14F-4D97-AF65-F5344CB8AC3E}">
        <p14:creationId xmlns="" xmlns:p14="http://schemas.microsoft.com/office/powerpoint/2010/main" val="311991444"/>
      </p:ext>
    </p:extLst>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C34EF805-5A17-4BB8-8CC2-4B849DAA2338}" type="datetimeFigureOut">
              <a:rPr lang="en-US"/>
              <a:pPr>
                <a:defRPr/>
              </a:pPr>
              <a:t>4/22/2014</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84102FD7-F123-4372-ADDB-C2405E735C2F}" type="slidenum">
              <a:rPr lang="en-US"/>
              <a:pPr>
                <a:defRPr/>
              </a:pPr>
              <a:t>‹#›</a:t>
            </a:fld>
            <a:endParaRPr lang="en-US"/>
          </a:p>
        </p:txBody>
      </p:sp>
    </p:spTree>
    <p:extLst>
      <p:ext uri="{BB962C8B-B14F-4D97-AF65-F5344CB8AC3E}">
        <p14:creationId xmlns="" xmlns:p14="http://schemas.microsoft.com/office/powerpoint/2010/main" val="4076521299"/>
      </p:ext>
    </p:extLst>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4D9E1ADA-D5C9-4AC5-B74B-63D17AD39670}" type="datetimeFigureOut">
              <a:rPr lang="en-US"/>
              <a:pPr>
                <a:defRPr/>
              </a:pPr>
              <a:t>4/22/2014</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391DD3D4-96E5-4159-BF53-4526DB922AAB}" type="slidenum">
              <a:rPr lang="en-US"/>
              <a:pPr>
                <a:defRPr/>
              </a:pPr>
              <a:t>‹#›</a:t>
            </a:fld>
            <a:endParaRPr lang="en-US"/>
          </a:p>
        </p:txBody>
      </p:sp>
    </p:spTree>
    <p:extLst>
      <p:ext uri="{BB962C8B-B14F-4D97-AF65-F5344CB8AC3E}">
        <p14:creationId xmlns="" xmlns:p14="http://schemas.microsoft.com/office/powerpoint/2010/main" val="1576392332"/>
      </p:ext>
    </p:extLst>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23D468C-25AD-40E6-A61C-14BCE444E462}" type="datetimeFigureOut">
              <a:rPr lang="en-US"/>
              <a:pPr>
                <a:defRPr/>
              </a:pPr>
              <a:t>4/22/2014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CB65BA5A-4781-45B5-80AA-8556B8941A17}" type="slidenum">
              <a:rPr lang="en-US"/>
              <a:pPr>
                <a:defRPr/>
              </a:pPr>
              <a:t>‹#›</a:t>
            </a:fld>
            <a:endParaRPr lang="en-US"/>
          </a:p>
        </p:txBody>
      </p:sp>
    </p:spTree>
    <p:extLst>
      <p:ext uri="{BB962C8B-B14F-4D97-AF65-F5344CB8AC3E}">
        <p14:creationId xmlns="" xmlns:p14="http://schemas.microsoft.com/office/powerpoint/2010/main" val="3647550550"/>
      </p:ext>
    </p:extLst>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F4814C93-D01C-429C-BED1-6651C16DDB44}" type="datetimeFigureOut">
              <a:rPr lang="en-US"/>
              <a:pPr>
                <a:defRPr/>
              </a:pPr>
              <a:t>4/22/2014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14D31E4C-BD98-4C7F-BD0F-36E8D4AD9DCC}" type="slidenum">
              <a:rPr lang="en-US"/>
              <a:pPr>
                <a:defRPr/>
              </a:pPr>
              <a:t>‹#›</a:t>
            </a:fld>
            <a:endParaRPr lang="en-US"/>
          </a:p>
        </p:txBody>
      </p:sp>
    </p:spTree>
    <p:extLst>
      <p:ext uri="{BB962C8B-B14F-4D97-AF65-F5344CB8AC3E}">
        <p14:creationId xmlns="" xmlns:p14="http://schemas.microsoft.com/office/powerpoint/2010/main" val="739235805"/>
      </p:ext>
    </p:extLst>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C81E151A-5189-4A88-8D4E-E49B3D3CF032}" type="datetimeFigureOut">
              <a:rPr lang="en-US"/>
              <a:pPr>
                <a:defRPr/>
              </a:pPr>
              <a:t>4/22/2014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B3108CC-50CB-46FB-B42C-9A7BBBE1A194}" type="slidenum">
              <a:rPr lang="en-US"/>
              <a:pPr>
                <a:defRPr/>
              </a:pPr>
              <a:t>‹#›</a:t>
            </a:fld>
            <a:endParaRPr lang="en-US"/>
          </a:p>
        </p:txBody>
      </p:sp>
    </p:spTree>
    <p:extLst>
      <p:ext uri="{BB962C8B-B14F-4D97-AF65-F5344CB8AC3E}">
        <p14:creationId xmlns="" xmlns:p14="http://schemas.microsoft.com/office/powerpoint/2010/main" val="113048699"/>
      </p:ext>
    </p:extLst>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cs typeface="+mn-cs"/>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cs typeface="+mn-cs"/>
            </a:endParaRPr>
          </a:p>
        </p:txBody>
      </p:sp>
      <p:sp>
        <p:nvSpPr>
          <p:cNvPr id="1028" name="Title Placeholder 8"/>
          <p:cNvSpPr>
            <a:spLocks noGrp="1"/>
          </p:cNvSpPr>
          <p:nvPr>
            <p:ph type="title"/>
          </p:nvPr>
        </p:nvSpPr>
        <p:spPr bwMode="auto">
          <a:xfrm>
            <a:off x="457200" y="274638"/>
            <a:ext cx="7467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smtClean="0">
                <a:solidFill>
                  <a:schemeClr val="tx2">
                    <a:shade val="50000"/>
                  </a:schemeClr>
                </a:solidFill>
                <a:cs typeface="+mn-cs"/>
              </a:defRPr>
            </a:lvl1pPr>
          </a:lstStyle>
          <a:p>
            <a:pPr>
              <a:defRPr/>
            </a:pPr>
            <a:fld id="{301989B5-A1A6-41A6-AA06-AB1F0B9343E7}" type="datetimeFigureOut">
              <a:rPr lang="en-US"/>
              <a:pPr>
                <a:defRPr/>
              </a:pPr>
              <a:t>4/22/2014</a:t>
            </a:fld>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cs typeface="+mn-cs"/>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latinLnBrk="0" hangingPunct="1">
              <a:defRPr kumimoji="0" sz="1000" smtClean="0">
                <a:solidFill>
                  <a:schemeClr val="tx2">
                    <a:shade val="50000"/>
                  </a:schemeClr>
                </a:solidFill>
                <a:cs typeface="+mn-cs"/>
              </a:defRPr>
            </a:lvl1pPr>
          </a:lstStyle>
          <a:p>
            <a:pPr>
              <a:defRPr/>
            </a:pPr>
            <a:fld id="{2C98E124-C164-4368-9E99-42176E64662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003" r:id="rId1"/>
    <p:sldLayoutId id="2147483997" r:id="rId2"/>
    <p:sldLayoutId id="2147484004" r:id="rId3"/>
    <p:sldLayoutId id="2147483998" r:id="rId4"/>
    <p:sldLayoutId id="2147484005" r:id="rId5"/>
    <p:sldLayoutId id="2147483999" r:id="rId6"/>
    <p:sldLayoutId id="2147484000" r:id="rId7"/>
    <p:sldLayoutId id="2147484006" r:id="rId8"/>
    <p:sldLayoutId id="2147484007" r:id="rId9"/>
    <p:sldLayoutId id="2147484001" r:id="rId10"/>
    <p:sldLayoutId id="2147484002" r:id="rId11"/>
  </p:sldLayoutIdLst>
  <p:transition spd="slow">
    <p:random/>
  </p:transition>
  <p:timing>
    <p:tnLst>
      <p:par>
        <p:cTn id="1" dur="indefinite" restart="never" nodeType="tmRoot"/>
      </p:par>
    </p:tnLst>
  </p:timing>
  <p:txStyles>
    <p:titleStyle>
      <a:lvl1pPr algn="l" rtl="1" fontAlgn="base">
        <a:spcBef>
          <a:spcPct val="0"/>
        </a:spcBef>
        <a:spcAft>
          <a:spcPct val="0"/>
        </a:spcAft>
        <a:defRPr sz="4600" kern="1200">
          <a:solidFill>
            <a:schemeClr val="tx1"/>
          </a:solidFill>
          <a:latin typeface="+mj-lt"/>
          <a:ea typeface="+mj-ea"/>
          <a:cs typeface="+mj-cs"/>
        </a:defRPr>
      </a:lvl1pPr>
      <a:lvl2pPr algn="l" rtl="1" fontAlgn="base">
        <a:spcBef>
          <a:spcPct val="0"/>
        </a:spcBef>
        <a:spcAft>
          <a:spcPct val="0"/>
        </a:spcAft>
        <a:defRPr sz="4600">
          <a:solidFill>
            <a:schemeClr val="tx1"/>
          </a:solidFill>
          <a:latin typeface="Calibri" pitchFamily="34" charset="0"/>
          <a:cs typeface="B Titr" pitchFamily="2" charset="-78"/>
        </a:defRPr>
      </a:lvl2pPr>
      <a:lvl3pPr algn="l" rtl="1" fontAlgn="base">
        <a:spcBef>
          <a:spcPct val="0"/>
        </a:spcBef>
        <a:spcAft>
          <a:spcPct val="0"/>
        </a:spcAft>
        <a:defRPr sz="4600">
          <a:solidFill>
            <a:schemeClr val="tx1"/>
          </a:solidFill>
          <a:latin typeface="Calibri" pitchFamily="34" charset="0"/>
          <a:cs typeface="B Titr" pitchFamily="2" charset="-78"/>
        </a:defRPr>
      </a:lvl3pPr>
      <a:lvl4pPr algn="l" rtl="1" fontAlgn="base">
        <a:spcBef>
          <a:spcPct val="0"/>
        </a:spcBef>
        <a:spcAft>
          <a:spcPct val="0"/>
        </a:spcAft>
        <a:defRPr sz="4600">
          <a:solidFill>
            <a:schemeClr val="tx1"/>
          </a:solidFill>
          <a:latin typeface="Calibri" pitchFamily="34" charset="0"/>
          <a:cs typeface="B Titr" pitchFamily="2" charset="-78"/>
        </a:defRPr>
      </a:lvl4pPr>
      <a:lvl5pPr algn="l" rtl="1" fontAlgn="base">
        <a:spcBef>
          <a:spcPct val="0"/>
        </a:spcBef>
        <a:spcAft>
          <a:spcPct val="0"/>
        </a:spcAft>
        <a:defRPr sz="4600">
          <a:solidFill>
            <a:schemeClr val="tx1"/>
          </a:solidFill>
          <a:latin typeface="Calibri" pitchFamily="34" charset="0"/>
          <a:cs typeface="B Titr" pitchFamily="2" charset="-78"/>
        </a:defRPr>
      </a:lvl5pPr>
      <a:lvl6pPr marL="457200" algn="l" rtl="1" fontAlgn="base">
        <a:spcBef>
          <a:spcPct val="0"/>
        </a:spcBef>
        <a:spcAft>
          <a:spcPct val="0"/>
        </a:spcAft>
        <a:defRPr sz="4600">
          <a:solidFill>
            <a:schemeClr val="tx1"/>
          </a:solidFill>
          <a:latin typeface="Calibri" pitchFamily="34" charset="0"/>
          <a:cs typeface="B Titr" pitchFamily="2" charset="-78"/>
        </a:defRPr>
      </a:lvl6pPr>
      <a:lvl7pPr marL="914400" algn="l" rtl="1" fontAlgn="base">
        <a:spcBef>
          <a:spcPct val="0"/>
        </a:spcBef>
        <a:spcAft>
          <a:spcPct val="0"/>
        </a:spcAft>
        <a:defRPr sz="4600">
          <a:solidFill>
            <a:schemeClr val="tx1"/>
          </a:solidFill>
          <a:latin typeface="Calibri" pitchFamily="34" charset="0"/>
          <a:cs typeface="B Titr" pitchFamily="2" charset="-78"/>
        </a:defRPr>
      </a:lvl7pPr>
      <a:lvl8pPr marL="1371600" algn="l" rtl="1" fontAlgn="base">
        <a:spcBef>
          <a:spcPct val="0"/>
        </a:spcBef>
        <a:spcAft>
          <a:spcPct val="0"/>
        </a:spcAft>
        <a:defRPr sz="4600">
          <a:solidFill>
            <a:schemeClr val="tx1"/>
          </a:solidFill>
          <a:latin typeface="Calibri" pitchFamily="34" charset="0"/>
          <a:cs typeface="B Titr" pitchFamily="2" charset="-78"/>
        </a:defRPr>
      </a:lvl8pPr>
      <a:lvl9pPr marL="1828800" algn="l" rtl="1" fontAlgn="base">
        <a:spcBef>
          <a:spcPct val="0"/>
        </a:spcBef>
        <a:spcAft>
          <a:spcPct val="0"/>
        </a:spcAft>
        <a:defRPr sz="4600">
          <a:solidFill>
            <a:schemeClr val="tx1"/>
          </a:solidFill>
          <a:latin typeface="Calibri" pitchFamily="34" charset="0"/>
          <a:cs typeface="B Titr" pitchFamily="2" charset="-78"/>
        </a:defRPr>
      </a:lvl9pPr>
    </p:titleStyle>
    <p:bodyStyle>
      <a:lvl1pPr marL="419100" indent="-382588" algn="r" rtl="1"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r" rtl="1"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r" rtl="1" fontAlgn="base">
        <a:spcBef>
          <a:spcPct val="20000"/>
        </a:spcBef>
        <a:spcAft>
          <a:spcPct val="0"/>
        </a:spcAft>
        <a:buClr>
          <a:schemeClr val="accent2"/>
        </a:buClr>
        <a:buSzPct val="85000"/>
        <a:buFont typeface="Arial" pitchFamily="34" charset="0"/>
        <a:buChar char="○"/>
        <a:defRPr sz="2400" kern="1200">
          <a:solidFill>
            <a:schemeClr val="tx1"/>
          </a:solidFill>
          <a:latin typeface="+mn-lt"/>
          <a:ea typeface="+mn-ea"/>
          <a:cs typeface="+mn-cs"/>
        </a:defRPr>
      </a:lvl3pPr>
      <a:lvl4pPr marL="1279525" indent="-236538" algn="r" rtl="1" fontAlgn="base">
        <a:spcBef>
          <a:spcPct val="20000"/>
        </a:spcBef>
        <a:spcAft>
          <a:spcPct val="0"/>
        </a:spcAft>
        <a:buClr>
          <a:srgbClr val="C32D2E"/>
        </a:buClr>
        <a:buSzPct val="90000"/>
        <a:buFont typeface="Wingdings 2" pitchFamily="18" charset="2"/>
        <a:buChar char=""/>
        <a:defRPr sz="2000" kern="1200">
          <a:solidFill>
            <a:schemeClr val="tx1"/>
          </a:solidFill>
          <a:latin typeface="+mn-lt"/>
          <a:ea typeface="+mn-ea"/>
          <a:cs typeface="+mn-cs"/>
        </a:defRPr>
      </a:lvl4pPr>
      <a:lvl5pPr marL="1489075" indent="-182563" algn="r" rtl="1" fontAlgn="base">
        <a:spcBef>
          <a:spcPct val="20000"/>
        </a:spcBef>
        <a:spcAft>
          <a:spcPct val="0"/>
        </a:spcAft>
        <a:buClr>
          <a:srgbClr val="84AA33"/>
        </a:buClr>
        <a:buSzPct val="100000"/>
        <a:buFont typeface="Arial" pitchFamily="34" charset="0"/>
        <a:buChar char="-"/>
        <a:defRPr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a-IR" sz="9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Farnaz" pitchFamily="2" charset="-78"/>
              </a:rPr>
              <a:t>بازیافت پلاستیک</a:t>
            </a:r>
            <a:endParaRPr lang="fa-IR" sz="9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Farnaz" pitchFamily="2" charset="-78"/>
            </a:endParaRPr>
          </a:p>
        </p:txBody>
      </p:sp>
      <p:pic>
        <p:nvPicPr>
          <p:cNvPr id="3074" name="Picture 2"/>
          <p:cNvPicPr>
            <a:picLocks noGrp="1" noChangeAspect="1" noChangeArrowheads="1"/>
          </p:cNvPicPr>
          <p:nvPr>
            <p:ph idx="1"/>
          </p:nvPr>
        </p:nvPicPr>
        <p:blipFill>
          <a:blip r:embed="rId2"/>
          <a:srcRect/>
          <a:stretch>
            <a:fillRect/>
          </a:stretch>
        </p:blipFill>
        <p:spPr bwMode="auto">
          <a:xfrm>
            <a:off x="152400" y="1615281"/>
            <a:ext cx="6613987" cy="438943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7" descr="plastic-recycling-symbols-3-lg.jpg"/>
          <p:cNvPicPr>
            <a:picLocks noChangeAspect="1"/>
          </p:cNvPicPr>
          <p:nvPr/>
        </p:nvPicPr>
        <p:blipFill>
          <a:blip r:embed="rId3"/>
          <a:stretch>
            <a:fillRect/>
          </a:stretch>
        </p:blipFill>
        <p:spPr>
          <a:xfrm>
            <a:off x="6781800" y="3860800"/>
            <a:ext cx="2286000" cy="2921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1242484047"/>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0" fill="hold"/>
                                        <p:tgtEl>
                                          <p:spTgt spid="8"/>
                                        </p:tgtEl>
                                        <p:attrNameLst>
                                          <p:attrName>ppt_x</p:attrName>
                                        </p:attrNameLst>
                                      </p:cBhvr>
                                      <p:tavLst>
                                        <p:tav tm="0">
                                          <p:val>
                                            <p:strVal val="#ppt_x"/>
                                          </p:val>
                                        </p:tav>
                                        <p:tav tm="100000">
                                          <p:val>
                                            <p:strVal val="#ppt_x"/>
                                          </p:val>
                                        </p:tav>
                                      </p:tavLst>
                                    </p:anim>
                                    <p:anim calcmode="lin" valueType="num">
                                      <p:cBhvr additive="base">
                                        <p:cTn id="14"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91264" cy="1228998"/>
          </a:xfrm>
        </p:spPr>
        <p:txBody>
          <a:bodyPr>
            <a:normAutofit/>
          </a:bodyPr>
          <a:lstStyle/>
          <a:p>
            <a:pPr algn="ctr"/>
            <a:r>
              <a:rPr lang="fa-IR" sz="3200" dirty="0"/>
              <a:t> مناسب بودن پلاستیک ها در کاربردهای غذایی </a:t>
            </a:r>
          </a:p>
        </p:txBody>
      </p:sp>
      <p:sp>
        <p:nvSpPr>
          <p:cNvPr id="3" name="Content Placeholder 2"/>
          <p:cNvSpPr>
            <a:spLocks noGrp="1"/>
          </p:cNvSpPr>
          <p:nvPr>
            <p:ph idx="1"/>
          </p:nvPr>
        </p:nvSpPr>
        <p:spPr>
          <a:xfrm>
            <a:off x="457200" y="1828800"/>
            <a:ext cx="8291264" cy="2934816"/>
          </a:xfrm>
        </p:spPr>
        <p:txBody>
          <a:bodyPr>
            <a:normAutofit/>
          </a:bodyPr>
          <a:lstStyle/>
          <a:p>
            <a:pPr marL="36576" indent="0" algn="just">
              <a:buNone/>
            </a:pPr>
            <a:r>
              <a:rPr lang="fa-IR" sz="2400" dirty="0"/>
              <a:t>تمامى پليمرها از بكر تا آنهايى كه بازيافتى بوده و همچنين ظروف پلاستيكى حتماً بايد قبل از استفاده در صنعت غذايى تحت آزمون</a:t>
            </a:r>
            <a:r>
              <a:rPr lang="en-US" sz="2400" dirty="0"/>
              <a:t> Food grade </a:t>
            </a:r>
            <a:r>
              <a:rPr lang="fa-IR" sz="2400" dirty="0"/>
              <a:t>قرار بگيرند. اين آزمون تحت استانداردهاى اتحاديه اروپا</a:t>
            </a:r>
            <a:r>
              <a:rPr lang="en-US" sz="2400" dirty="0"/>
              <a:t> (EEC) </a:t>
            </a:r>
            <a:r>
              <a:rPr lang="fa-IR" sz="2400" dirty="0"/>
              <a:t>و آمريكايى</a:t>
            </a:r>
            <a:r>
              <a:rPr lang="en-US" sz="2400" dirty="0"/>
              <a:t> (FDA) </a:t>
            </a:r>
            <a:r>
              <a:rPr lang="fa-IR" sz="2400" dirty="0"/>
              <a:t>انجام مى شود. با انجام آزمون هايى كه در اداره كل آزمايشگاه هاى كنترل غذا و دارو نيز قابل اجرا هستند ميزان مهاجرت مواد سازنده پليمرها به سمت مواد غذايى مشابه سنجيده مى شود. در واقع وزارت بهداشت مقاومت و ميزان مهاجرت مواد سازنده پليمرها را در حلال ها يا محلول هاى مشابه مواد غذايى مى سنجد. </a:t>
            </a:r>
          </a:p>
        </p:txBody>
      </p:sp>
    </p:spTree>
    <p:extLst>
      <p:ext uri="{BB962C8B-B14F-4D97-AF65-F5344CB8AC3E}">
        <p14:creationId xmlns="" xmlns:p14="http://schemas.microsoft.com/office/powerpoint/2010/main" val="3371466596"/>
      </p:ext>
    </p:extLst>
  </p:cSld>
  <p:clrMapOvr>
    <a:masterClrMapping/>
  </p:clrMapOvr>
  <p:transition spd="slow">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075240" cy="1156990"/>
          </a:xfrm>
        </p:spPr>
        <p:txBody>
          <a:bodyPr>
            <a:normAutofit/>
          </a:bodyPr>
          <a:lstStyle/>
          <a:p>
            <a:pPr algn="ctr"/>
            <a:r>
              <a:rPr lang="fa-IR" sz="3200" dirty="0"/>
              <a:t>افزودنی ها </a:t>
            </a:r>
            <a:r>
              <a:rPr lang="fa-IR" sz="3200" dirty="0" smtClean="0"/>
              <a:t> </a:t>
            </a:r>
            <a:endParaRPr lang="fa-IR" sz="3200" dirty="0"/>
          </a:p>
        </p:txBody>
      </p:sp>
      <p:sp>
        <p:nvSpPr>
          <p:cNvPr id="3" name="Content Placeholder 2"/>
          <p:cNvSpPr>
            <a:spLocks noGrp="1"/>
          </p:cNvSpPr>
          <p:nvPr>
            <p:ph idx="1"/>
          </p:nvPr>
        </p:nvSpPr>
        <p:spPr>
          <a:xfrm>
            <a:off x="457200" y="1484784"/>
            <a:ext cx="8219256" cy="4641379"/>
          </a:xfrm>
        </p:spPr>
        <p:txBody>
          <a:bodyPr>
            <a:normAutofit/>
          </a:bodyPr>
          <a:lstStyle/>
          <a:p>
            <a:pPr algn="just">
              <a:buNone/>
            </a:pPr>
            <a:r>
              <a:rPr lang="fa-IR" sz="2400" dirty="0"/>
              <a:t>پس از انجام عمل پليمريزاسيون براى توليد مواد اوليه پليمرى از مواد افزودنى نظير آنتى اكسيدان، استابيلايزر، پلاستى سايزر و... با مقدار كنترل شده استفاده مى شود. بنابراين مهاجرت آنها به مواد غذايى بايد كنترل شود </a:t>
            </a:r>
            <a:r>
              <a:rPr lang="fa-IR" sz="2400" dirty="0" smtClean="0"/>
              <a:t>.</a:t>
            </a:r>
          </a:p>
          <a:p>
            <a:pPr>
              <a:buNone/>
            </a:pPr>
            <a:r>
              <a:rPr lang="fa-IR" sz="2400" dirty="0" smtClean="0"/>
              <a:t> </a:t>
            </a:r>
            <a:endParaRPr lang="fa-IR" sz="2400" dirty="0"/>
          </a:p>
          <a:p>
            <a:pPr marL="36576" indent="0" algn="ctr">
              <a:spcBef>
                <a:spcPct val="0"/>
              </a:spcBef>
              <a:buNone/>
            </a:pPr>
            <a:r>
              <a:rPr lang="fa-IR" sz="3200" dirty="0">
                <a:latin typeface="+mj-lt"/>
                <a:ea typeface="+mj-ea"/>
                <a:cs typeface="+mj-cs"/>
              </a:rPr>
              <a:t>گ</a:t>
            </a:r>
            <a:r>
              <a:rPr lang="fa-IR" sz="3200" dirty="0" smtClean="0">
                <a:latin typeface="+mj-lt"/>
                <a:ea typeface="+mj-ea"/>
                <a:cs typeface="+mj-cs"/>
              </a:rPr>
              <a:t>رما </a:t>
            </a:r>
          </a:p>
          <a:p>
            <a:pPr marL="36576" indent="0" algn="ctr">
              <a:spcBef>
                <a:spcPct val="0"/>
              </a:spcBef>
              <a:buNone/>
            </a:pPr>
            <a:endParaRPr lang="fa-IR" sz="3200" dirty="0">
              <a:latin typeface="+mj-lt"/>
              <a:ea typeface="+mj-ea"/>
              <a:cs typeface="+mj-cs"/>
            </a:endParaRPr>
          </a:p>
          <a:p>
            <a:pPr algn="just">
              <a:buNone/>
            </a:pPr>
            <a:r>
              <a:rPr lang="fa-IR" sz="2400" dirty="0"/>
              <a:t>انتخاب نوع مواد پلاستيكى از نظر نقطه ذوب و ميزان تحمل گرما مهم است بنابراين در سير توليد، ميزان مقاومت ظروف پلاستيكى در برابر گرما بررسى مى </a:t>
            </a:r>
            <a:r>
              <a:rPr lang="fa-IR" sz="2400" dirty="0" smtClean="0"/>
              <a:t>شود.</a:t>
            </a:r>
            <a:endParaRPr lang="fa-IR" sz="2400" dirty="0"/>
          </a:p>
        </p:txBody>
      </p:sp>
    </p:spTree>
    <p:extLst>
      <p:ext uri="{BB962C8B-B14F-4D97-AF65-F5344CB8AC3E}">
        <p14:creationId xmlns="" xmlns:p14="http://schemas.microsoft.com/office/powerpoint/2010/main" val="299335720"/>
      </p:ext>
    </p:extLst>
  </p:cSld>
  <p:clrMapOvr>
    <a:masterClrMapping/>
  </p:clrMapOvr>
  <p:transition spd="slow">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88640"/>
            <a:ext cx="8147248" cy="1228998"/>
          </a:xfrm>
        </p:spPr>
        <p:txBody>
          <a:bodyPr>
            <a:normAutofit/>
          </a:bodyPr>
          <a:lstStyle/>
          <a:p>
            <a:pPr algn="ctr"/>
            <a:r>
              <a:rPr lang="fa-IR" sz="3200" dirty="0"/>
              <a:t> بطری های </a:t>
            </a:r>
            <a:r>
              <a:rPr lang="fa-IR" sz="3200" dirty="0" smtClean="0"/>
              <a:t>آب </a:t>
            </a:r>
            <a:r>
              <a:rPr lang="fa-IR" sz="3200" dirty="0"/>
              <a:t>و نوشابه </a:t>
            </a:r>
          </a:p>
        </p:txBody>
      </p:sp>
      <p:sp>
        <p:nvSpPr>
          <p:cNvPr id="7" name="Content Placeholder 6"/>
          <p:cNvSpPr>
            <a:spLocks noGrp="1"/>
          </p:cNvSpPr>
          <p:nvPr>
            <p:ph idx="1"/>
          </p:nvPr>
        </p:nvSpPr>
        <p:spPr>
          <a:xfrm>
            <a:off x="457200" y="1484784"/>
            <a:ext cx="8147248" cy="4641379"/>
          </a:xfrm>
        </p:spPr>
        <p:txBody>
          <a:bodyPr>
            <a:normAutofit fontScale="92500" lnSpcReduction="20000"/>
          </a:bodyPr>
          <a:lstStyle/>
          <a:p>
            <a:pPr algn="just">
              <a:buNone/>
            </a:pPr>
            <a:r>
              <a:rPr lang="fa-IR" sz="2600" dirty="0"/>
              <a:t>در صورتی که این ظروف از جنس </a:t>
            </a:r>
            <a:r>
              <a:rPr lang="en-US" sz="2600" dirty="0"/>
              <a:t>PET</a:t>
            </a:r>
            <a:r>
              <a:rPr lang="fa-IR" sz="2600" dirty="0"/>
              <a:t> باشند از نظر بهداشتی مشکل ایجاد نمیکنند . تنها مساله موجود وجود ماده استالدهید در این ظروف است که باعث تغییر طعم و بوی اب و مواد نوشیدنی می شود ، البته میزان مهاجرت استالدهید در حدی نیست که خاصیت بیماری زایی داشته باشد </a:t>
            </a:r>
            <a:r>
              <a:rPr lang="fa-IR" sz="2600" dirty="0" smtClean="0"/>
              <a:t>.</a:t>
            </a:r>
          </a:p>
          <a:p>
            <a:pPr algn="just">
              <a:buNone/>
            </a:pPr>
            <a:endParaRPr lang="fa-IR" sz="2600" dirty="0"/>
          </a:p>
          <a:p>
            <a:pPr marL="36576" indent="0" algn="ctr">
              <a:spcBef>
                <a:spcPct val="0"/>
              </a:spcBef>
              <a:buNone/>
            </a:pPr>
            <a:r>
              <a:rPr lang="fa-IR" sz="3500" dirty="0">
                <a:latin typeface="+mj-lt"/>
                <a:ea typeface="+mj-ea"/>
                <a:cs typeface="+mj-cs"/>
              </a:rPr>
              <a:t>مشکل دست زدن به کیسه های زباله </a:t>
            </a:r>
            <a:r>
              <a:rPr lang="fa-IR" sz="3500" dirty="0" smtClean="0">
                <a:latin typeface="+mj-lt"/>
                <a:ea typeface="+mj-ea"/>
                <a:cs typeface="+mj-cs"/>
              </a:rPr>
              <a:t> </a:t>
            </a:r>
          </a:p>
          <a:p>
            <a:pPr marL="36576" indent="0" algn="ctr">
              <a:spcBef>
                <a:spcPct val="0"/>
              </a:spcBef>
              <a:buNone/>
            </a:pPr>
            <a:endParaRPr lang="fa-IR" sz="3500" dirty="0">
              <a:latin typeface="+mj-lt"/>
              <a:ea typeface="+mj-ea"/>
              <a:cs typeface="+mj-cs"/>
            </a:endParaRPr>
          </a:p>
          <a:p>
            <a:pPr algn="just">
              <a:buNone/>
            </a:pPr>
            <a:r>
              <a:rPr lang="fa-IR" sz="2600" dirty="0"/>
              <a:t>پلاستيك هاى مشكى كه در حال حاضر در بازار هستند هيچ كدام براى مصارف غذايى مناسب نيستند و مشخص نيست كجا و تحت چه شرايطى توليد شده اند. اين مواد در اثر تماس با مواد غذايى آنها را آلوده كرده و عوارضى را براى انسان به دنبال خواهند داشت. گفتنى است اگر مواد پلاستيكى پس از بازيافت براساس پايه پليمرى خود مشكل نداشته و به ازمون های </a:t>
            </a:r>
            <a:r>
              <a:rPr lang="en-US" sz="2600" dirty="0"/>
              <a:t>Food grade </a:t>
            </a:r>
            <a:r>
              <a:rPr lang="fa-IR" sz="2600" dirty="0"/>
              <a:t> پاسخ دهند برای بسته بندی مواد غذایی مناسب هستند .</a:t>
            </a:r>
          </a:p>
        </p:txBody>
      </p:sp>
    </p:spTree>
    <p:extLst>
      <p:ext uri="{BB962C8B-B14F-4D97-AF65-F5344CB8AC3E}">
        <p14:creationId xmlns="" xmlns:p14="http://schemas.microsoft.com/office/powerpoint/2010/main" val="1715752804"/>
      </p:ext>
    </p:extLst>
  </p:cSld>
  <p:clrMapOvr>
    <a:masterClrMapping/>
  </p:clrMapOvr>
  <p:transition spd="slow">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628800"/>
            <a:ext cx="8064896" cy="4248472"/>
          </a:xfrm>
        </p:spPr>
        <p:txBody>
          <a:bodyPr>
            <a:normAutofit/>
          </a:bodyPr>
          <a:lstStyle/>
          <a:p>
            <a:pPr algn="just">
              <a:buNone/>
            </a:pPr>
            <a:r>
              <a:rPr lang="fa-IR" sz="2400" dirty="0" smtClean="0"/>
              <a:t>در </a:t>
            </a:r>
            <a:r>
              <a:rPr lang="fa-IR" sz="2400" dirty="0"/>
              <a:t>حال حاضر به دليل استفاده غيرمجاز از پليمرهاى بدون پايه</a:t>
            </a:r>
            <a:r>
              <a:rPr lang="en-US" sz="2400" dirty="0"/>
              <a:t> food grade </a:t>
            </a:r>
            <a:r>
              <a:rPr lang="fa-IR" sz="2400" dirty="0"/>
              <a:t>در بسته بندى و نگهدارى مواد غذايى، شناسايى صحيح اين محصولات توسط مردم تا حدودى با مشكل روبه رو شده است. وزارت بهداشت در اين راستا سعى كرده است كارخانه هاى توليدكننده ظروف يك بار مصرف را از كارخانجات توليدكننده قطعات پلاستيكى در مصارف صنعتى تفكيك كند. ضمن اينكه كارخانه هاى توليدكننده ظروف پلاستيكى براى مواد غذايى بايد پروانه ساخت داشته باشند. در كشور ما ظروف يك بار مصرف زيادى در بازار هستند كه علاوه بر</a:t>
            </a:r>
            <a:r>
              <a:rPr lang="en-US" sz="2400" dirty="0"/>
              <a:t> food grade </a:t>
            </a:r>
            <a:r>
              <a:rPr lang="fa-IR" sz="2400" dirty="0"/>
              <a:t>نبودن، مواد اوليه مصرفى آنها و خط توليد آنها بهداشتى نيست. قابل ذكر است تمام ظروف يك بار مصرفى كه در ايران به كار مى رود از مواد اوليه بكر تهيه مى شوند ولى بكر بودن مواد اوليه دليلى بر</a:t>
            </a:r>
            <a:r>
              <a:rPr lang="en-US" sz="2400" dirty="0"/>
              <a:t> food grade </a:t>
            </a:r>
            <a:r>
              <a:rPr lang="fa-IR" sz="2400" dirty="0"/>
              <a:t>بودن آنها نيست</a:t>
            </a:r>
            <a:r>
              <a:rPr lang="en-US" sz="2400" dirty="0"/>
              <a:t>.</a:t>
            </a:r>
            <a:endParaRPr lang="fa-IR" sz="2400" dirty="0"/>
          </a:p>
        </p:txBody>
      </p:sp>
      <p:sp>
        <p:nvSpPr>
          <p:cNvPr id="4" name="TextBox 3"/>
          <p:cNvSpPr txBox="1"/>
          <p:nvPr/>
        </p:nvSpPr>
        <p:spPr>
          <a:xfrm>
            <a:off x="1187624" y="404664"/>
            <a:ext cx="6984776" cy="861774"/>
          </a:xfrm>
          <a:prstGeom prst="rect">
            <a:avLst/>
          </a:prstGeom>
          <a:noFill/>
        </p:spPr>
        <p:txBody>
          <a:bodyPr wrap="square" rtlCol="1">
            <a:spAutoFit/>
          </a:bodyPr>
          <a:lstStyle/>
          <a:p>
            <a:pPr algn="ctr"/>
            <a:r>
              <a:rPr lang="fa-IR" sz="3200" dirty="0">
                <a:cs typeface="+mj-cs"/>
              </a:rPr>
              <a:t>نحوه شناسایی </a:t>
            </a:r>
          </a:p>
          <a:p>
            <a:endParaRPr lang="fa-IR" dirty="0"/>
          </a:p>
        </p:txBody>
      </p:sp>
    </p:spTree>
    <p:extLst>
      <p:ext uri="{BB962C8B-B14F-4D97-AF65-F5344CB8AC3E}">
        <p14:creationId xmlns="" xmlns:p14="http://schemas.microsoft.com/office/powerpoint/2010/main" val="393394481"/>
      </p:ext>
    </p:extLst>
  </p:cSld>
  <p:clrMapOvr>
    <a:masterClrMapping/>
  </p:clrMapOvr>
  <p:transition spd="slow">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7208" cy="1143000"/>
          </a:xfrm>
        </p:spPr>
        <p:txBody>
          <a:bodyPr>
            <a:normAutofit/>
          </a:bodyPr>
          <a:lstStyle/>
          <a:p>
            <a:pPr algn="ctr"/>
            <a:r>
              <a:rPr lang="fa-IR" sz="3200" dirty="0"/>
              <a:t> انواع پلاستیک های بازیافتی </a:t>
            </a:r>
          </a:p>
        </p:txBody>
      </p:sp>
      <p:sp>
        <p:nvSpPr>
          <p:cNvPr id="3" name="Content Placeholder 2"/>
          <p:cNvSpPr>
            <a:spLocks noGrp="1"/>
          </p:cNvSpPr>
          <p:nvPr>
            <p:ph idx="1"/>
          </p:nvPr>
        </p:nvSpPr>
        <p:spPr>
          <a:xfrm>
            <a:off x="457200" y="1700808"/>
            <a:ext cx="8003232" cy="4425355"/>
          </a:xfrm>
        </p:spPr>
        <p:txBody>
          <a:bodyPr>
            <a:normAutofit/>
          </a:bodyPr>
          <a:lstStyle/>
          <a:p>
            <a:pPr marL="514350" indent="-514350">
              <a:buNone/>
            </a:pPr>
            <a:r>
              <a:rPr lang="fa-IR" sz="2800" dirty="0"/>
              <a:t>1- </a:t>
            </a:r>
            <a:r>
              <a:rPr lang="en-US" sz="2800" dirty="0"/>
              <a:t>HDPE</a:t>
            </a:r>
            <a:r>
              <a:rPr lang="fa-IR" sz="2800" dirty="0"/>
              <a:t> : </a:t>
            </a:r>
            <a:endParaRPr lang="fa-IR" sz="2800" dirty="0" smtClean="0"/>
          </a:p>
          <a:p>
            <a:pPr marL="514350" indent="-514350">
              <a:buNone/>
            </a:pPr>
            <a:endParaRPr lang="fa-IR" sz="2400" dirty="0"/>
          </a:p>
          <a:p>
            <a:pPr marL="514350" indent="-514350" algn="just">
              <a:buNone/>
            </a:pPr>
            <a:r>
              <a:rPr lang="fa-IR" sz="2400" dirty="0" smtClean="0"/>
              <a:t>انواع </a:t>
            </a:r>
            <a:r>
              <a:rPr lang="fa-IR" sz="2400" dirty="0"/>
              <a:t>بطری (شیر، موادشوینده، روغن) و کیسه های پلاستیکی و اسباب بازی. </a:t>
            </a:r>
            <a:r>
              <a:rPr lang="en-US" sz="2400" dirty="0"/>
              <a:t>HDPE</a:t>
            </a:r>
            <a:r>
              <a:rPr lang="fa-IR" sz="2400" dirty="0"/>
              <a:t> به عنوان ماده طبیعی در نظر گرفته می شود. رنگ آن طبیعی و بسیار با ارزش است، زیرا می تواند هنگام بازیافت به هر رنگی در آید. </a:t>
            </a:r>
          </a:p>
          <a:p>
            <a:pPr marL="514350" indent="-514350" algn="just">
              <a:buNone/>
            </a:pPr>
            <a:r>
              <a:rPr lang="fa-IR" sz="2400" dirty="0"/>
              <a:t>بازیافت </a:t>
            </a:r>
            <a:r>
              <a:rPr lang="en-US" sz="2400" dirty="0"/>
              <a:t>HDPE</a:t>
            </a:r>
            <a:r>
              <a:rPr lang="fa-IR" sz="2400" dirty="0"/>
              <a:t>، فرآیند ساده است، قطعات بزرگ را به قطعات کوچک تیدیل کرده و دوباره حرارت می دهند و طی فرایند قالب گیری تزریقی برای ساخت محصولات جدید، مانند لوله های پلاستیکی، تخته پلاستیکی، گلدان، سطل آشغال و بطری های مواد غیر غذایی می باشند.</a:t>
            </a:r>
            <a:endParaRPr lang="en-US" sz="2400" dirty="0"/>
          </a:p>
          <a:p>
            <a:pPr marL="514350" indent="-514350">
              <a:buNone/>
            </a:pPr>
            <a:endParaRPr lang="fa-IR" dirty="0"/>
          </a:p>
        </p:txBody>
      </p:sp>
    </p:spTree>
    <p:extLst>
      <p:ext uri="{BB962C8B-B14F-4D97-AF65-F5344CB8AC3E}">
        <p14:creationId xmlns="" xmlns:p14="http://schemas.microsoft.com/office/powerpoint/2010/main" val="2287222944"/>
      </p:ext>
    </p:extLst>
  </p:cSld>
  <p:clrMapOvr>
    <a:masterClrMapping/>
  </p:clrMapOvr>
  <p:transition spd="slow">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ormAutofit/>
          </a:bodyPr>
          <a:lstStyle/>
          <a:p>
            <a:pPr>
              <a:buNone/>
            </a:pPr>
            <a:r>
              <a:rPr lang="fa-IR" sz="2800" dirty="0"/>
              <a:t>2 - </a:t>
            </a:r>
            <a:r>
              <a:rPr lang="en-US" sz="2800" dirty="0"/>
              <a:t>PET</a:t>
            </a:r>
            <a:r>
              <a:rPr lang="fa-IR" sz="2800" dirty="0"/>
              <a:t> </a:t>
            </a:r>
            <a:r>
              <a:rPr lang="fa-IR" sz="2800" dirty="0" smtClean="0"/>
              <a:t>:</a:t>
            </a:r>
          </a:p>
          <a:p>
            <a:pPr algn="just">
              <a:buNone/>
            </a:pPr>
            <a:r>
              <a:rPr lang="fa-IR" sz="2400" dirty="0" smtClean="0"/>
              <a:t> </a:t>
            </a:r>
            <a:r>
              <a:rPr lang="fa-IR" sz="2400" dirty="0"/>
              <a:t>آب و آب معدنی و بعضی از بسته بندی های ضد آب.</a:t>
            </a:r>
            <a:endParaRPr lang="en-US" sz="2400" dirty="0"/>
          </a:p>
          <a:p>
            <a:pPr algn="just">
              <a:buNone/>
            </a:pPr>
            <a:r>
              <a:rPr lang="en-US" sz="2400" dirty="0"/>
              <a:t>PET</a:t>
            </a:r>
            <a:r>
              <a:rPr lang="fa-IR" sz="2400" dirty="0"/>
              <a:t> بازیافتی، مصارف زیادی دارد و دارای بازار خوبی است. بیشترین کاربرد آن در صنعت نساجی است. کارخانه های قالیبافی، معمولاً 100 درصد از رزین بازیافتی را برای تولید فرش پلی استر به کار می برند. از </a:t>
            </a:r>
            <a:r>
              <a:rPr lang="en-US" sz="2400" dirty="0"/>
              <a:t>PET</a:t>
            </a:r>
            <a:r>
              <a:rPr lang="fa-IR" sz="2400" dirty="0"/>
              <a:t> می توان برای پر کردن بالش، لحاف و ژاکت و نیز در نوار کاست و فیلم ویدیویی استفاده کرد.</a:t>
            </a:r>
            <a:endParaRPr lang="en-US" sz="2400" dirty="0"/>
          </a:p>
          <a:p>
            <a:pPr>
              <a:buNone/>
            </a:pPr>
            <a:r>
              <a:rPr lang="fa-IR" sz="2800" dirty="0"/>
              <a:t>3 - </a:t>
            </a:r>
            <a:r>
              <a:rPr lang="en-US" sz="2800" dirty="0"/>
              <a:t>PVC</a:t>
            </a:r>
            <a:r>
              <a:rPr lang="fa-IR" sz="2800" dirty="0"/>
              <a:t> : </a:t>
            </a:r>
            <a:endParaRPr lang="fa-IR" sz="2800" dirty="0" smtClean="0"/>
          </a:p>
          <a:p>
            <a:pPr>
              <a:buNone/>
            </a:pPr>
            <a:r>
              <a:rPr lang="fa-IR" sz="2400" dirty="0" smtClean="0"/>
              <a:t>مواد </a:t>
            </a:r>
            <a:r>
              <a:rPr lang="fa-IR" sz="2400" dirty="0"/>
              <a:t>غذایی، بطری روغن نباتی، بسته بندی هوای باد کرده</a:t>
            </a:r>
          </a:p>
          <a:p>
            <a:pPr>
              <a:buNone/>
            </a:pPr>
            <a:r>
              <a:rPr lang="fa-IR" sz="2800" dirty="0"/>
              <a:t>4 - </a:t>
            </a:r>
            <a:r>
              <a:rPr lang="en-US" sz="2800" dirty="0"/>
              <a:t>LDPE</a:t>
            </a:r>
            <a:r>
              <a:rPr lang="fa-IR" sz="2800" dirty="0"/>
              <a:t> : </a:t>
            </a:r>
            <a:endParaRPr lang="fa-IR" sz="2800" dirty="0" smtClean="0"/>
          </a:p>
          <a:p>
            <a:pPr algn="just">
              <a:buNone/>
            </a:pPr>
            <a:r>
              <a:rPr lang="fa-IR" sz="2400" dirty="0" smtClean="0"/>
              <a:t>کیسه </a:t>
            </a:r>
            <a:r>
              <a:rPr lang="fa-IR" sz="2400" dirty="0"/>
              <a:t>های پلاستیکی، پوشش و روکش </a:t>
            </a:r>
            <a:r>
              <a:rPr lang="fa-IR" sz="2400" dirty="0" smtClean="0"/>
              <a:t>لباس از </a:t>
            </a:r>
            <a:r>
              <a:rPr lang="fa-IR" sz="2400" dirty="0"/>
              <a:t>نظر شیمیایی شبیه </a:t>
            </a:r>
            <a:r>
              <a:rPr lang="en-US" sz="2400" dirty="0"/>
              <a:t>HDPE</a:t>
            </a:r>
            <a:r>
              <a:rPr lang="fa-IR" sz="2400" dirty="0"/>
              <a:t> است، اما چگالی آن کمتر و انعطاف پذیری آن بیشتر است. ممکن است شفاف یا رنگی باشد. در کارخانه های بازیافت، به صورت دستی دسته بندی شده و سپس فشرده می شوند.</a:t>
            </a:r>
            <a:endParaRPr lang="en-US" sz="2400" dirty="0"/>
          </a:p>
          <a:p>
            <a:pPr>
              <a:buNone/>
            </a:pPr>
            <a:endParaRPr lang="en-US" sz="2400" dirty="0" smtClean="0"/>
          </a:p>
          <a:p>
            <a:pPr>
              <a:buNone/>
            </a:pPr>
            <a:endParaRPr lang="fa-IR" sz="2400" dirty="0"/>
          </a:p>
        </p:txBody>
      </p:sp>
    </p:spTree>
    <p:extLst>
      <p:ext uri="{BB962C8B-B14F-4D97-AF65-F5344CB8AC3E}">
        <p14:creationId xmlns="" xmlns:p14="http://schemas.microsoft.com/office/powerpoint/2010/main" val="987933878"/>
      </p:ext>
    </p:extLst>
  </p:cSld>
  <p:clrMapOvr>
    <a:masterClrMapping/>
  </p:clrMapOvr>
  <p:transition spd="slow">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a:bodyPr>
          <a:lstStyle/>
          <a:p>
            <a:pPr algn="just">
              <a:buNone/>
            </a:pPr>
            <a:r>
              <a:rPr lang="fa-IR" sz="2400" dirty="0"/>
              <a:t>بازیافت </a:t>
            </a:r>
            <a:r>
              <a:rPr lang="en-US" sz="2400" dirty="0"/>
              <a:t>LDPE</a:t>
            </a:r>
            <a:r>
              <a:rPr lang="fa-IR" sz="2400" dirty="0"/>
              <a:t> خیلی شبیه </a:t>
            </a:r>
            <a:r>
              <a:rPr lang="en-US" sz="2400" dirty="0"/>
              <a:t>HDPE</a:t>
            </a:r>
            <a:r>
              <a:rPr lang="fa-IR" sz="2400" dirty="0"/>
              <a:t> است، جز اینکه باید از خردکن های خاصی استفاده کرد تا پس از آن میتوان فیلم های نازک پلاستیکی را تولید کرد و محصولات نهایی </a:t>
            </a:r>
            <a:r>
              <a:rPr lang="en-US" sz="2400" dirty="0"/>
              <a:t>LDPE</a:t>
            </a:r>
            <a:r>
              <a:rPr lang="fa-IR" sz="2400" dirty="0"/>
              <a:t> بازیافتی، کیسه های زباله، کیسه های معمولی، لوله های پلاستیکی، کیسه های محصولات کشاورزی و...</a:t>
            </a:r>
          </a:p>
          <a:p>
            <a:pPr algn="just">
              <a:buNone/>
            </a:pPr>
            <a:r>
              <a:rPr lang="fa-IR" sz="2800" dirty="0"/>
              <a:t>5 - </a:t>
            </a:r>
            <a:r>
              <a:rPr lang="en-US" sz="2800" dirty="0"/>
              <a:t>PP</a:t>
            </a:r>
            <a:r>
              <a:rPr lang="fa-IR" sz="2800" dirty="0"/>
              <a:t> : </a:t>
            </a:r>
            <a:endParaRPr lang="fa-IR" sz="2800" dirty="0" smtClean="0"/>
          </a:p>
          <a:p>
            <a:pPr algn="just">
              <a:buNone/>
            </a:pPr>
            <a:r>
              <a:rPr lang="fa-IR" sz="2400" dirty="0" smtClean="0"/>
              <a:t>ظروف </a:t>
            </a:r>
            <a:r>
              <a:rPr lang="fa-IR" sz="2400" dirty="0"/>
              <a:t>منجمد شده ، برخی کیف ها ، بیشتر درب بطری ها ، برخی قالب ها و پوشش مواد غذایی</a:t>
            </a:r>
          </a:p>
          <a:p>
            <a:pPr algn="just">
              <a:buNone/>
            </a:pPr>
            <a:r>
              <a:rPr lang="fa-IR" sz="2800" dirty="0"/>
              <a:t>6 - </a:t>
            </a:r>
            <a:r>
              <a:rPr lang="en-US" sz="2800" dirty="0"/>
              <a:t>PS</a:t>
            </a:r>
            <a:r>
              <a:rPr lang="fa-IR" sz="2800" dirty="0"/>
              <a:t> : </a:t>
            </a:r>
            <a:endParaRPr lang="fa-IR" sz="2800" dirty="0" smtClean="0"/>
          </a:p>
          <a:p>
            <a:pPr algn="just">
              <a:buNone/>
            </a:pPr>
            <a:r>
              <a:rPr lang="fa-IR" sz="2400" dirty="0" smtClean="0"/>
              <a:t>یکبار </a:t>
            </a:r>
            <a:r>
              <a:rPr lang="fa-IR" sz="2400" dirty="0"/>
              <a:t>مصرف، بسته بندی گوشت و بسته بندی محافظتی</a:t>
            </a:r>
          </a:p>
          <a:p>
            <a:pPr algn="just">
              <a:buNone/>
            </a:pPr>
            <a:r>
              <a:rPr lang="fa-IR" sz="2400" dirty="0"/>
              <a:t>7</a:t>
            </a:r>
            <a:r>
              <a:rPr lang="fa-IR" sz="2800" dirty="0"/>
              <a:t> - </a:t>
            </a:r>
            <a:r>
              <a:rPr lang="en-US" sz="2800" dirty="0"/>
              <a:t>PC</a:t>
            </a:r>
            <a:r>
              <a:rPr lang="fa-IR" sz="2800" dirty="0"/>
              <a:t> : </a:t>
            </a:r>
            <a:endParaRPr lang="fa-IR" sz="2800" dirty="0" smtClean="0"/>
          </a:p>
          <a:p>
            <a:pPr algn="just">
              <a:buNone/>
            </a:pPr>
            <a:r>
              <a:rPr lang="fa-IR" sz="2400" dirty="0" smtClean="0"/>
              <a:t>شیشه </a:t>
            </a:r>
            <a:r>
              <a:rPr lang="fa-IR" sz="2400" dirty="0"/>
              <a:t>های شیر خوری کودکان (گران بودن در بسته بندی مواغذایی استفاده نمی شود )</a:t>
            </a:r>
          </a:p>
          <a:p>
            <a:pPr algn="just">
              <a:buNone/>
            </a:pPr>
            <a:r>
              <a:rPr lang="fa-IR" sz="2400" dirty="0"/>
              <a:t>8</a:t>
            </a:r>
            <a:r>
              <a:rPr lang="fa-IR" sz="2800" dirty="0"/>
              <a:t> - مخلوط پلاستیک ها : </a:t>
            </a:r>
            <a:endParaRPr lang="fa-IR" sz="2800" dirty="0" smtClean="0"/>
          </a:p>
          <a:p>
            <a:pPr algn="just">
              <a:buNone/>
            </a:pPr>
            <a:r>
              <a:rPr lang="fa-IR" sz="2400" dirty="0" smtClean="0"/>
              <a:t>پایه </a:t>
            </a:r>
            <a:r>
              <a:rPr lang="fa-IR" sz="2400" dirty="0"/>
              <a:t>های زهکشی، نرده های پلاستیکی، بلوک های سنگ فرش، تسمه نقاله  </a:t>
            </a:r>
          </a:p>
        </p:txBody>
      </p:sp>
    </p:spTree>
    <p:extLst>
      <p:ext uri="{BB962C8B-B14F-4D97-AF65-F5344CB8AC3E}">
        <p14:creationId xmlns="" xmlns:p14="http://schemas.microsoft.com/office/powerpoint/2010/main" val="3464827369"/>
      </p:ext>
    </p:extLst>
  </p:cSld>
  <p:clrMapOvr>
    <a:masterClrMapping/>
  </p:clrMapOvr>
  <p:transition spd="slow">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88640"/>
            <a:ext cx="8147248" cy="1228998"/>
          </a:xfrm>
        </p:spPr>
        <p:txBody>
          <a:bodyPr>
            <a:normAutofit/>
          </a:bodyPr>
          <a:lstStyle/>
          <a:p>
            <a:pPr algn="ctr"/>
            <a:r>
              <a:rPr lang="fa-IR" sz="3200" dirty="0"/>
              <a:t> کدهای پلاستیک های بازیافتی </a:t>
            </a:r>
          </a:p>
        </p:txBody>
      </p:sp>
      <p:pic>
        <p:nvPicPr>
          <p:cNvPr id="8" name="Content Placeholder 7" descr="198401-480-325.jpg"/>
          <p:cNvPicPr>
            <a:picLocks noGrp="1" noChangeAspect="1"/>
          </p:cNvPicPr>
          <p:nvPr>
            <p:ph idx="1"/>
          </p:nvPr>
        </p:nvPicPr>
        <p:blipFill>
          <a:blip r:embed="rId2"/>
          <a:stretch>
            <a:fillRect/>
          </a:stretch>
        </p:blipFill>
        <p:spPr>
          <a:xfrm>
            <a:off x="1043608" y="1988840"/>
            <a:ext cx="7000924" cy="4261828"/>
          </a:xfrm>
        </p:spPr>
      </p:pic>
    </p:spTree>
    <p:extLst>
      <p:ext uri="{BB962C8B-B14F-4D97-AF65-F5344CB8AC3E}">
        <p14:creationId xmlns="" xmlns:p14="http://schemas.microsoft.com/office/powerpoint/2010/main" val="364469750"/>
      </p:ext>
    </p:extLst>
  </p:cSld>
  <p:clrMapOvr>
    <a:masterClrMapping/>
  </p:clrMapOvr>
  <p:transition spd="slow">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4 (2).jpg"/>
          <p:cNvPicPr>
            <a:picLocks noGrp="1" noChangeAspect="1"/>
          </p:cNvPicPr>
          <p:nvPr>
            <p:ph type="pic" idx="1"/>
          </p:nvPr>
        </p:nvPicPr>
        <p:blipFill>
          <a:blip r:embed="rId2"/>
          <a:srcRect t="2582" b="2582"/>
          <a:stretch>
            <a:fillRect/>
          </a:stretch>
        </p:blipFill>
        <p:spPr>
          <a:xfrm>
            <a:off x="4419600" y="1143000"/>
            <a:ext cx="4419600" cy="4114800"/>
          </a:xfrm>
          <a:prstGeom prst="rect">
            <a:avLst/>
          </a:prstGeom>
          <a:ln>
            <a:noFill/>
          </a:ln>
          <a:effectLst>
            <a:outerShdw blurRad="292100" dist="139700" dir="2700000" algn="tl" rotWithShape="0">
              <a:srgbClr val="333333">
                <a:alpha val="65000"/>
              </a:srgbClr>
            </a:outerShdw>
          </a:effectLst>
        </p:spPr>
      </p:pic>
      <p:sp>
        <p:nvSpPr>
          <p:cNvPr id="6" name="Text Placeholder 5"/>
          <p:cNvSpPr>
            <a:spLocks noGrp="1"/>
          </p:cNvSpPr>
          <p:nvPr>
            <p:ph type="body" sz="half" idx="2"/>
          </p:nvPr>
        </p:nvSpPr>
        <p:spPr>
          <a:xfrm>
            <a:off x="0" y="1052736"/>
            <a:ext cx="3491880" cy="5448098"/>
          </a:xfrm>
        </p:spPr>
        <p:txBody>
          <a:bodyPr>
            <a:normAutofit/>
          </a:bodyPr>
          <a:lstStyle/>
          <a:p>
            <a:pPr algn="just"/>
            <a:r>
              <a:rPr lang="en-US" sz="2400" dirty="0"/>
              <a:t>PET</a:t>
            </a:r>
            <a:r>
              <a:rPr lang="fa-IR" sz="2400" dirty="0"/>
              <a:t> و </a:t>
            </a:r>
            <a:r>
              <a:rPr lang="en-US" sz="2400" dirty="0"/>
              <a:t>HDPE</a:t>
            </a:r>
            <a:r>
              <a:rPr lang="fa-IR" sz="2400" dirty="0"/>
              <a:t> حدود 30 درصد از مجموع پلاستیک های بازیافتی را تشکیل میدهند .</a:t>
            </a:r>
          </a:p>
          <a:p>
            <a:pPr algn="just"/>
            <a:endParaRPr lang="fa-IR" sz="2400" dirty="0"/>
          </a:p>
          <a:p>
            <a:pPr algn="just"/>
            <a:r>
              <a:rPr lang="fa-IR" sz="2400" dirty="0"/>
              <a:t>15بطری 2 لیتری </a:t>
            </a:r>
            <a:r>
              <a:rPr lang="en-US" sz="2400" dirty="0"/>
              <a:t>PET</a:t>
            </a:r>
            <a:r>
              <a:rPr lang="fa-IR" sz="2400" dirty="0"/>
              <a:t> ← ژاکت</a:t>
            </a:r>
          </a:p>
          <a:p>
            <a:pPr algn="just"/>
            <a:r>
              <a:rPr lang="fa-IR" sz="2400" dirty="0"/>
              <a:t>25 بطری 2 لیتری ← پر کردن داخل یک کاپشن اسکی</a:t>
            </a:r>
          </a:p>
          <a:p>
            <a:pPr algn="just"/>
            <a:r>
              <a:rPr lang="fa-IR" sz="2400" dirty="0"/>
              <a:t>35 بطری دو لیتری ← پر کردن یک کیسه خواب</a:t>
            </a:r>
          </a:p>
          <a:p>
            <a:pPr algn="just"/>
            <a:endParaRPr lang="fa-IR" sz="2400" dirty="0"/>
          </a:p>
        </p:txBody>
      </p:sp>
    </p:spTree>
    <p:extLst>
      <p:ext uri="{BB962C8B-B14F-4D97-AF65-F5344CB8AC3E}">
        <p14:creationId xmlns="" xmlns:p14="http://schemas.microsoft.com/office/powerpoint/2010/main" val="1307925386"/>
      </p:ext>
    </p:extLst>
  </p:cSld>
  <p:clrMapOvr>
    <a:masterClrMapping/>
  </p:clrMapOvr>
  <p:transition spd="slow">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recycle-plasticani.gif"/>
          <p:cNvPicPr>
            <a:picLocks noGrp="1" noChangeAspect="1"/>
          </p:cNvPicPr>
          <p:nvPr>
            <p:ph idx="1"/>
          </p:nvPr>
        </p:nvPicPr>
        <p:blipFill>
          <a:blip r:embed="rId2"/>
          <a:stretch>
            <a:fillRect/>
          </a:stretch>
        </p:blipFill>
        <p:spPr>
          <a:xfrm>
            <a:off x="971600" y="980728"/>
            <a:ext cx="7000924" cy="4857784"/>
          </a:xfrm>
        </p:spPr>
      </p:pic>
    </p:spTree>
    <p:extLst>
      <p:ext uri="{BB962C8B-B14F-4D97-AF65-F5344CB8AC3E}">
        <p14:creationId xmlns="" xmlns:p14="http://schemas.microsoft.com/office/powerpoint/2010/main" val="577249923"/>
      </p:ext>
    </p:extLst>
  </p:cSld>
  <p:clrMapOvr>
    <a:masterClrMapping/>
  </p:clrMapOvr>
  <p:transition spd="slow">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0648"/>
            <a:ext cx="8147248" cy="1156990"/>
          </a:xfrm>
        </p:spPr>
        <p:txBody>
          <a:bodyPr>
            <a:normAutofit/>
          </a:bodyPr>
          <a:lstStyle/>
          <a:p>
            <a:pPr algn="ctr"/>
            <a:r>
              <a:rPr lang="fa-IR" sz="3200" dirty="0" smtClean="0"/>
              <a:t>مقدمه </a:t>
            </a:r>
            <a:endParaRPr lang="fa-IR" sz="3200" dirty="0"/>
          </a:p>
        </p:txBody>
      </p:sp>
      <p:sp>
        <p:nvSpPr>
          <p:cNvPr id="5" name="Content Placeholder 4"/>
          <p:cNvSpPr>
            <a:spLocks noGrp="1"/>
          </p:cNvSpPr>
          <p:nvPr>
            <p:ph idx="1"/>
          </p:nvPr>
        </p:nvSpPr>
        <p:spPr>
          <a:xfrm>
            <a:off x="457200" y="1556792"/>
            <a:ext cx="8219256" cy="4569371"/>
          </a:xfrm>
        </p:spPr>
        <p:txBody>
          <a:bodyPr>
            <a:normAutofit/>
          </a:bodyPr>
          <a:lstStyle/>
          <a:p>
            <a:pPr marL="36576" indent="0" algn="just">
              <a:buNone/>
            </a:pPr>
            <a:r>
              <a:rPr lang="fa-IR" sz="2400" dirty="0" smtClean="0"/>
              <a:t>پلاستیک بمب كشنده نيست، اما براي زمين خطرناك است، آنقدر خطرناك كه اگر شما كيسه اي را بي جهت و شايد هم با هدف روي زمين رها كنيد، 500 سال زمان مي برد تا آثارش از روي زمين پاك شود، در اين مدت اما چه اتفاقي مي افتد؟ يك بحران ايجاد مي شود به نام بحران زيست </a:t>
            </a:r>
            <a:r>
              <a:rPr lang="fa-IR" sz="2400" dirty="0">
                <a:latin typeface="+mj-lt"/>
                <a:ea typeface="+mj-ea"/>
              </a:rPr>
              <a:t>محيطي</a:t>
            </a:r>
            <a:r>
              <a:rPr lang="fa-IR" sz="2400" dirty="0" smtClean="0"/>
              <a:t> كه اگر مهار نشود يك فاجعه رخ مي دهد، اين مسئله البته از آن جهت فاجعه ناميده مي شود كه نه فقط خاك را كه شما را هم به عنوان يك انسان درگير مي كند، حيات شما را به خطر مي اندازد و با از بين بردن طبيعت و توليد گازهاي گلخانه اي بلايي به سرتان مي آورد كه از اين كيسه هاي به ظاهر سبك و شفاف بعيد به نظر مي رسد .</a:t>
            </a:r>
            <a:endParaRPr lang="fa-IR" sz="2400" dirty="0"/>
          </a:p>
        </p:txBody>
      </p:sp>
    </p:spTree>
    <p:extLst>
      <p:ext uri="{BB962C8B-B14F-4D97-AF65-F5344CB8AC3E}">
        <p14:creationId xmlns="" xmlns:p14="http://schemas.microsoft.com/office/powerpoint/2010/main" val="3231333746"/>
      </p:ext>
    </p:extLst>
  </p:cSld>
  <p:clrMapOvr>
    <a:masterClrMapping/>
  </p:clrMapOvr>
  <p:transition spd="slow">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003232" cy="1143000"/>
          </a:xfrm>
        </p:spPr>
        <p:txBody>
          <a:bodyPr>
            <a:normAutofit/>
          </a:bodyPr>
          <a:lstStyle/>
          <a:p>
            <a:pPr algn="ctr"/>
            <a:r>
              <a:rPr lang="fa-IR" sz="3200" dirty="0"/>
              <a:t>  برای بازیافت و تبدیل زباله پلاستیکی به پلاستیکهای بازیافتی چندین مرحله وجود دارد</a:t>
            </a:r>
            <a:r>
              <a:rPr lang="en-US" sz="3200" dirty="0"/>
              <a:t>  </a:t>
            </a:r>
            <a:r>
              <a:rPr lang="fa-IR" sz="3200" dirty="0" smtClean="0"/>
              <a:t>:</a:t>
            </a:r>
            <a:endParaRPr lang="fa-IR" sz="3200" dirty="0"/>
          </a:p>
        </p:txBody>
      </p:sp>
      <p:sp>
        <p:nvSpPr>
          <p:cNvPr id="3" name="Content Placeholder 2"/>
          <p:cNvSpPr>
            <a:spLocks noGrp="1"/>
          </p:cNvSpPr>
          <p:nvPr>
            <p:ph idx="1"/>
          </p:nvPr>
        </p:nvSpPr>
        <p:spPr>
          <a:xfrm>
            <a:off x="467544" y="764704"/>
            <a:ext cx="8600256" cy="5788496"/>
          </a:xfrm>
        </p:spPr>
        <p:txBody>
          <a:bodyPr>
            <a:noAutofit/>
          </a:bodyPr>
          <a:lstStyle/>
          <a:p>
            <a:pPr>
              <a:buNone/>
            </a:pPr>
            <a:endParaRPr lang="fa-IR" sz="2400" dirty="0" smtClean="0"/>
          </a:p>
          <a:p>
            <a:pPr>
              <a:buNone/>
            </a:pPr>
            <a:r>
              <a:rPr lang="fa-IR" sz="2800" dirty="0" smtClean="0">
                <a:cs typeface="+mj-cs"/>
              </a:rPr>
              <a:t>1 </a:t>
            </a:r>
            <a:r>
              <a:rPr lang="fa-IR" sz="2800" dirty="0">
                <a:cs typeface="+mj-cs"/>
              </a:rPr>
              <a:t>- بازرسی </a:t>
            </a:r>
            <a:r>
              <a:rPr lang="fa-IR" sz="2800" dirty="0" smtClean="0">
                <a:cs typeface="+mj-cs"/>
              </a:rPr>
              <a:t>:</a:t>
            </a:r>
            <a:endParaRPr lang="fa-IR" sz="2800" dirty="0">
              <a:cs typeface="+mj-cs"/>
            </a:endParaRPr>
          </a:p>
          <a:p>
            <a:pPr algn="just">
              <a:buNone/>
            </a:pPr>
            <a:r>
              <a:rPr lang="fa-IR" sz="2400" dirty="0" smtClean="0"/>
              <a:t> </a:t>
            </a:r>
            <a:r>
              <a:rPr lang="fa-IR" sz="2400" dirty="0"/>
              <a:t>تعدادی از کارگران که مسئول تفکیک  پلاستيك‌ها بر مبناي رنگ و جنس آنهايند جداسازي پلاستيك‌ها را آغاز مي‌كنند. اين كارگران به طور معمول پلاستيك‌ها را از نظر جنس به دو نوع بادي و تزريقي و نيز از نظر رنگ‌بندي به انواع بي‌رنگ، سفيد، زرد، آبي و سبز تقسيم مي‌كنند</a:t>
            </a:r>
            <a:r>
              <a:rPr lang="en-US" sz="2400" dirty="0"/>
              <a:t>. </a:t>
            </a:r>
            <a:r>
              <a:rPr lang="fa-IR" sz="2400" dirty="0"/>
              <a:t>در ساختمان پلاستيك‌هاي بادي مانند پلي‌اتيلن، پلي وينيل كلرايد</a:t>
            </a:r>
            <a:r>
              <a:rPr lang="en-US" sz="2400" dirty="0"/>
              <a:t> (PVC) </a:t>
            </a:r>
            <a:r>
              <a:rPr lang="fa-IR" sz="2400" dirty="0"/>
              <a:t>بسيار فشرده وجود دارد و به همين دليل اينها انواع خشك و شكننده‌اند در حالي كه پلاستيك‌هاي تزريقي مانند پلي‌اتيلن با تراكم پايين</a:t>
            </a:r>
            <a:r>
              <a:rPr lang="en-US" sz="2400" dirty="0"/>
              <a:t> LDPE</a:t>
            </a:r>
            <a:r>
              <a:rPr lang="fa-IR" sz="2400" dirty="0"/>
              <a:t>، و پلي‌اتيلن تر‌فتالات</a:t>
            </a:r>
            <a:r>
              <a:rPr lang="en-US" sz="2400" dirty="0"/>
              <a:t> (PET) </a:t>
            </a:r>
            <a:r>
              <a:rPr lang="fa-IR" sz="2400" dirty="0"/>
              <a:t>نرم‌تر و انعطاف‌پذيرترند. هدف اصلي از جداسازي اين دو نوع مواد از يكديگر آن است كه كيفيت حاصل از مخلوط كردن اين دو نوع پلاستيك مطلوب نيست و مخلوط حاصل به صورت شن‌ريزه از دستگاه بيرون مي‌آيد.از نظر رنگ‌بندي نيز ارزش ريالي پلاستيك‌ها متفاوت است به هر ميزان كه از طرف مواد بي‌رنگ و يا با رنگ روشن به طرف رنگ‌هاي تيره‌تر مي‌رويم از ارزش ريالي پلاستيك‌ها كاسته مي‌شود، به اين معني كه پلاستيك‌هاي بي‌رنگ كريستالي بالاترين قيمت و پلاستيك‌هاي كدر و متمايل به رنگ مشكي پايين‌ترين قيمت را دارند</a:t>
            </a:r>
            <a:r>
              <a:rPr lang="en-US" sz="2400" dirty="0"/>
              <a:t>. </a:t>
            </a:r>
            <a:r>
              <a:rPr lang="fa-IR" sz="2400" baseline="30000" dirty="0" smtClean="0"/>
              <a:t/>
            </a:r>
            <a:br>
              <a:rPr lang="fa-IR" sz="2400" baseline="30000" dirty="0" smtClean="0"/>
            </a:br>
            <a:endParaRPr lang="en-US" sz="2400" dirty="0" smtClean="0"/>
          </a:p>
          <a:p>
            <a:pPr>
              <a:buNone/>
            </a:pPr>
            <a:endParaRPr lang="fa-IR" sz="2400" dirty="0"/>
          </a:p>
        </p:txBody>
      </p:sp>
    </p:spTree>
    <p:extLst>
      <p:ext uri="{BB962C8B-B14F-4D97-AF65-F5344CB8AC3E}">
        <p14:creationId xmlns="" xmlns:p14="http://schemas.microsoft.com/office/powerpoint/2010/main" val="3186922151"/>
      </p:ext>
    </p:extLst>
  </p:cSld>
  <p:clrMapOvr>
    <a:masterClrMapping/>
  </p:clrMapOvr>
  <p:transition spd="slow">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487888"/>
          </a:xfrm>
        </p:spPr>
        <p:txBody>
          <a:bodyPr>
            <a:noAutofit/>
          </a:bodyPr>
          <a:lstStyle/>
          <a:p>
            <a:pPr algn="just">
              <a:buNone/>
            </a:pPr>
            <a:r>
              <a:rPr lang="fa-IR" sz="2800" dirty="0">
                <a:cs typeface="+mj-cs"/>
              </a:rPr>
              <a:t>2</a:t>
            </a:r>
            <a:r>
              <a:rPr lang="fa-IR" sz="2800" dirty="0" smtClean="0">
                <a:cs typeface="+mj-cs"/>
              </a:rPr>
              <a:t> </a:t>
            </a:r>
            <a:r>
              <a:rPr lang="fa-IR" sz="2800" dirty="0">
                <a:cs typeface="+mj-cs"/>
              </a:rPr>
              <a:t>– خورد کردن و شستن پلاستیک ها </a:t>
            </a:r>
            <a:r>
              <a:rPr lang="fa-IR" sz="2800" dirty="0" smtClean="0">
                <a:cs typeface="+mj-cs"/>
              </a:rPr>
              <a:t>:</a:t>
            </a:r>
          </a:p>
          <a:p>
            <a:pPr algn="just">
              <a:buNone/>
            </a:pPr>
            <a:r>
              <a:rPr lang="fa-IR" sz="2400" dirty="0" smtClean="0"/>
              <a:t> </a:t>
            </a:r>
            <a:r>
              <a:rPr lang="fa-IR" sz="2400" dirty="0"/>
              <a:t>پلاستیک ها را شسته و به قطعات کوچک تبدیل میکنند . </a:t>
            </a:r>
          </a:p>
          <a:p>
            <a:pPr algn="just">
              <a:buNone/>
            </a:pPr>
            <a:r>
              <a:rPr lang="fa-IR" sz="2800" dirty="0">
                <a:cs typeface="+mj-cs"/>
              </a:rPr>
              <a:t>3 – مخزن شناور سازی : </a:t>
            </a:r>
            <a:endParaRPr lang="fa-IR" sz="2800" dirty="0" smtClean="0">
              <a:cs typeface="+mj-cs"/>
            </a:endParaRPr>
          </a:p>
          <a:p>
            <a:pPr algn="just">
              <a:buNone/>
            </a:pPr>
            <a:r>
              <a:rPr lang="fa-IR" sz="2400" dirty="0" smtClean="0"/>
              <a:t>اگر </a:t>
            </a:r>
            <a:r>
              <a:rPr lang="fa-IR" sz="2400" dirty="0"/>
              <a:t>پلاستیک های بازیافتی با هم مخلوط شده باشند ان ها را در مخزن شناور سازی مرتب میکنند جایی که برخی از پلاستیک ها ته نشین و برخی دیگر شناور می شوند . </a:t>
            </a:r>
          </a:p>
          <a:p>
            <a:pPr algn="just">
              <a:buNone/>
            </a:pPr>
            <a:r>
              <a:rPr lang="fa-IR" sz="2800" dirty="0">
                <a:cs typeface="+mj-cs"/>
              </a:rPr>
              <a:t>4 – خشک کردن </a:t>
            </a:r>
            <a:r>
              <a:rPr lang="fa-IR" sz="2800" dirty="0" smtClean="0">
                <a:cs typeface="+mj-cs"/>
              </a:rPr>
              <a:t>:</a:t>
            </a:r>
          </a:p>
          <a:p>
            <a:pPr algn="just">
              <a:buNone/>
            </a:pPr>
            <a:r>
              <a:rPr lang="fa-IR" sz="2400" dirty="0" smtClean="0"/>
              <a:t> تکه </a:t>
            </a:r>
            <a:r>
              <a:rPr lang="fa-IR" sz="2400" dirty="0"/>
              <a:t>های پلاستیک در خشک کن غلتان خشک میشوند . </a:t>
            </a:r>
          </a:p>
          <a:p>
            <a:pPr algn="just">
              <a:buNone/>
            </a:pPr>
            <a:r>
              <a:rPr lang="fa-IR" sz="2800" dirty="0">
                <a:cs typeface="+mj-cs"/>
              </a:rPr>
              <a:t>5 – ذوب کردن : </a:t>
            </a:r>
            <a:endParaRPr lang="fa-IR" sz="2800" dirty="0" smtClean="0">
              <a:cs typeface="+mj-cs"/>
            </a:endParaRPr>
          </a:p>
          <a:p>
            <a:pPr algn="just">
              <a:buNone/>
            </a:pPr>
            <a:r>
              <a:rPr lang="fa-IR" sz="2400" dirty="0" smtClean="0"/>
              <a:t>برای </a:t>
            </a:r>
            <a:r>
              <a:rPr lang="fa-IR" sz="2400" dirty="0"/>
              <a:t>ذوب پلاستیک های خشک شده از اکسترودر استفاده می شود ، حرارتی که این سیستم میتواند ایجاد کند به طور متوسط 150-250 درجه سانتی گراد </a:t>
            </a:r>
            <a:r>
              <a:rPr lang="fa-IR" sz="2400" dirty="0" smtClean="0"/>
              <a:t>است</a:t>
            </a:r>
            <a:r>
              <a:rPr lang="en-US" sz="2400" dirty="0" smtClean="0"/>
              <a:t>. </a:t>
            </a:r>
            <a:endParaRPr lang="fa-IR" sz="2400" dirty="0"/>
          </a:p>
        </p:txBody>
      </p:sp>
    </p:spTree>
    <p:extLst>
      <p:ext uri="{BB962C8B-B14F-4D97-AF65-F5344CB8AC3E}">
        <p14:creationId xmlns="" xmlns:p14="http://schemas.microsoft.com/office/powerpoint/2010/main" val="518095536"/>
      </p:ext>
    </p:extLst>
  </p:cSld>
  <p:clrMapOvr>
    <a:masterClrMapping/>
  </p:clrMapOvr>
  <p:transition spd="slow">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340768"/>
            <a:ext cx="8291264" cy="4857403"/>
          </a:xfrm>
        </p:spPr>
        <p:txBody>
          <a:bodyPr>
            <a:normAutofit/>
          </a:bodyPr>
          <a:lstStyle/>
          <a:p>
            <a:pPr>
              <a:buNone/>
            </a:pPr>
            <a:r>
              <a:rPr lang="fa-IR" sz="2800" dirty="0">
                <a:cs typeface="+mj-cs"/>
              </a:rPr>
              <a:t>6 – صاف کردن : </a:t>
            </a:r>
          </a:p>
          <a:p>
            <a:pPr algn="just">
              <a:buNone/>
            </a:pPr>
            <a:r>
              <a:rPr lang="fa-IR" sz="2400" dirty="0"/>
              <a:t>پلاستیک مذاب با نیروی زیاد به داخل پره های توری ریز هدایت میشود تا هر ماده الوده کننده ای را پس از شستن باقیمانده خارج کند . پس از ان پلاستیک های مذاب به شکل رشته  در می </a:t>
            </a:r>
            <a:r>
              <a:rPr lang="fa-IR" sz="2400" dirty="0" smtClean="0"/>
              <a:t>آیند </a:t>
            </a:r>
            <a:r>
              <a:rPr lang="fa-IR" sz="2400" dirty="0"/>
              <a:t>. </a:t>
            </a:r>
          </a:p>
          <a:p>
            <a:pPr>
              <a:buNone/>
            </a:pPr>
            <a:r>
              <a:rPr lang="fa-IR" sz="2800" dirty="0">
                <a:cs typeface="+mj-cs"/>
              </a:rPr>
              <a:t>7 – ساچمه ای شدن :</a:t>
            </a:r>
          </a:p>
          <a:p>
            <a:pPr algn="just">
              <a:buNone/>
            </a:pPr>
            <a:r>
              <a:rPr lang="fa-IR" sz="2400" dirty="0"/>
              <a:t> رشته هاي سرد شده در آب سپس به ساچمه هاي يک شکل خرد مي شوند کمپاني هاي سازنده ساچمه هاي پلاستيکي براي ساختن توليدات جديد مي خرند . پلاستيک هاي بازيافتي براي ساختن گلدان ، الوار و صنايع فرش بکار مي </a:t>
            </a:r>
            <a:r>
              <a:rPr lang="fa-IR" sz="2400" dirty="0" smtClean="0"/>
              <a:t>رود.</a:t>
            </a:r>
            <a:endParaRPr lang="fa-IR" sz="2400" dirty="0"/>
          </a:p>
        </p:txBody>
      </p:sp>
    </p:spTree>
    <p:extLst>
      <p:ext uri="{BB962C8B-B14F-4D97-AF65-F5344CB8AC3E}">
        <p14:creationId xmlns="" xmlns:p14="http://schemas.microsoft.com/office/powerpoint/2010/main" val="491618871"/>
      </p:ext>
    </p:extLst>
  </p:cSld>
  <p:clrMapOvr>
    <a:masterClrMapping/>
  </p:clrMapOvr>
  <p:transition spd="slow">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a:bodyPr>
          <a:lstStyle/>
          <a:p>
            <a:pPr algn="just">
              <a:buNone/>
            </a:pPr>
            <a:r>
              <a:rPr lang="fa-IR" sz="2400" dirty="0" smtClean="0"/>
              <a:t>    پلاستیک </a:t>
            </a:r>
            <a:r>
              <a:rPr lang="fa-IR" sz="2400" dirty="0"/>
              <a:t>یکی از پر مصرف ترین مصنوعات و از جمله مواد دارای آسان ترین خطوط بازیافت است.بطري هاي نوشيدني نرم يک ذخيره خوب براي بازيافت پلاستيک است. موادي که از</a:t>
            </a:r>
            <a:r>
              <a:rPr lang="en-US" sz="2400" dirty="0"/>
              <a:t> (PET) polyethylene </a:t>
            </a:r>
            <a:r>
              <a:rPr lang="en-US" sz="2400" dirty="0" err="1"/>
              <a:t>terephthalate</a:t>
            </a:r>
            <a:r>
              <a:rPr lang="en-US" sz="2400" dirty="0"/>
              <a:t> </a:t>
            </a:r>
            <a:r>
              <a:rPr lang="fa-IR" sz="2400" dirty="0"/>
              <a:t> ساخته شده مي تواند ذوب شود و در صنايع فرش بکار گرفته شوند، ساخت لباس ، الياف لباس اسکي و يا ذوب کرده آن در ساخت مجدد بطري استفاده مي شود، هنگامي که بطري هاي نرم به بطري هاي نرم ديگر بازيافت مي شوند چرخه بسته مي شود. روش متناوب بازيافت : اين روش مقداري از حجم پلاستيک را پوشش مي دهد. بازيافت موادي را پوشش مي دهد که براي ساخت پلاستيک جديد از آنها مي توان استفاده کرد</a:t>
            </a:r>
            <a:r>
              <a:rPr lang="en-US" sz="2400" dirty="0"/>
              <a:t>. </a:t>
            </a:r>
            <a:r>
              <a:rPr lang="fa-IR" sz="2400" dirty="0"/>
              <a:t>بازيافت پلاستيک آسان است. ابتدا بايد بدانيد که چه نوع پلاستيکي قابل بازيافت است و فقط آن نوع پلاستيک را جمع آوري کنيد. آزمايش مقاومت پلاستيکهاي لغزشي که بازيافت کننده نمي تواند آنها را در سطل بازيافت بگذارد</a:t>
            </a:r>
            <a:r>
              <a:rPr lang="en-US" sz="2400" dirty="0" smtClean="0"/>
              <a:t>. </a:t>
            </a:r>
            <a:endParaRPr lang="fa-IR" sz="2400" dirty="0"/>
          </a:p>
        </p:txBody>
      </p:sp>
    </p:spTree>
    <p:extLst>
      <p:ext uri="{BB962C8B-B14F-4D97-AF65-F5344CB8AC3E}">
        <p14:creationId xmlns="" xmlns:p14="http://schemas.microsoft.com/office/powerpoint/2010/main" val="3312585041"/>
      </p:ext>
    </p:extLst>
  </p:cSld>
  <p:clrMapOvr>
    <a:masterClrMapping/>
  </p:clrMapOvr>
  <p:transition spd="slow">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 </a:t>
            </a:r>
            <a:r>
              <a:rPr lang="fa-IR" sz="3200" dirty="0"/>
              <a:t>آیا </a:t>
            </a:r>
            <a:r>
              <a:rPr lang="fa-IR" sz="3200" dirty="0" smtClean="0"/>
              <a:t>می دانستید </a:t>
            </a:r>
            <a:r>
              <a:rPr lang="fa-IR" sz="3200" dirty="0"/>
              <a:t>؟</a:t>
            </a:r>
          </a:p>
        </p:txBody>
      </p:sp>
      <p:sp>
        <p:nvSpPr>
          <p:cNvPr id="3" name="Content Placeholder 2"/>
          <p:cNvSpPr>
            <a:spLocks noGrp="1"/>
          </p:cNvSpPr>
          <p:nvPr>
            <p:ph idx="1"/>
          </p:nvPr>
        </p:nvSpPr>
        <p:spPr>
          <a:xfrm>
            <a:off x="457200" y="1340768"/>
            <a:ext cx="8147248" cy="4785395"/>
          </a:xfrm>
        </p:spPr>
        <p:txBody>
          <a:bodyPr>
            <a:normAutofit/>
          </a:bodyPr>
          <a:lstStyle/>
          <a:p>
            <a:pPr marL="36576" indent="0" algn="just">
              <a:buNone/>
            </a:pPr>
            <a:r>
              <a:rPr lang="fa-IR" sz="2400" dirty="0"/>
              <a:t>بیش از 20000 بطری پلاستیکی برای دست یافتن به یک میلیون تن پلاستیک لازم است .</a:t>
            </a:r>
          </a:p>
          <a:p>
            <a:pPr marL="36576" indent="0" algn="just">
              <a:buNone/>
            </a:pPr>
            <a:r>
              <a:rPr lang="fa-IR" sz="2400" dirty="0"/>
              <a:t>تخمین زده شده است که هر ساله 100 میلیون تن زباله پلاستیک در سر تا سر دنیا تولید می شود .</a:t>
            </a:r>
          </a:p>
          <a:p>
            <a:pPr marL="36576" indent="0" algn="just">
              <a:buNone/>
            </a:pPr>
            <a:r>
              <a:rPr lang="fa-IR" sz="2400" dirty="0"/>
              <a:t>هر فرد اروپایی به طور متوسط سالانه 36 کیلوگرم زباله پلاستیکی تولید می کند . </a:t>
            </a:r>
          </a:p>
          <a:p>
            <a:pPr marL="36576" indent="0" algn="just">
              <a:buNone/>
            </a:pPr>
            <a:r>
              <a:rPr lang="fa-IR" sz="2400" dirty="0"/>
              <a:t>4 درصد از نفت کل اروپا برای تولید پلاستیک مورد مصرف قرار میگیرد .</a:t>
            </a:r>
          </a:p>
          <a:p>
            <a:pPr marL="36576" indent="0" algn="just">
              <a:buNone/>
            </a:pPr>
            <a:r>
              <a:rPr lang="fa-IR" sz="2400" dirty="0"/>
              <a:t>64 درصد از مواد تشکیل دهنده برخی کیسه های پلاستیکی را مواد بازیافتی تشکیل میدهند .</a:t>
            </a:r>
          </a:p>
        </p:txBody>
      </p:sp>
    </p:spTree>
    <p:extLst>
      <p:ext uri="{BB962C8B-B14F-4D97-AF65-F5344CB8AC3E}">
        <p14:creationId xmlns="" xmlns:p14="http://schemas.microsoft.com/office/powerpoint/2010/main" val="1690029227"/>
      </p:ext>
    </p:extLst>
  </p:cSld>
  <p:clrMapOvr>
    <a:masterClrMapping/>
  </p:clrMapOvr>
  <p:transition spd="slow">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srcRect/>
          <a:stretch>
            <a:fillRect/>
          </a:stretch>
        </p:blipFill>
        <p:spPr bwMode="auto">
          <a:xfrm>
            <a:off x="467544" y="404664"/>
            <a:ext cx="8001056" cy="6166469"/>
          </a:xfrm>
          <a:prstGeom prst="rect">
            <a:avLst/>
          </a:prstGeom>
          <a:noFill/>
          <a:ln w="9525">
            <a:noFill/>
            <a:miter lim="800000"/>
            <a:headEnd/>
            <a:tailEnd/>
          </a:ln>
          <a:effectLst/>
        </p:spPr>
      </p:pic>
    </p:spTree>
    <p:extLst>
      <p:ext uri="{BB962C8B-B14F-4D97-AF65-F5344CB8AC3E}">
        <p14:creationId xmlns="" xmlns:p14="http://schemas.microsoft.com/office/powerpoint/2010/main" val="445435449"/>
      </p:ext>
    </p:extLst>
  </p:cSld>
  <p:clrMapOvr>
    <a:masterClrMapping/>
  </p:clrMapOvr>
  <p:transition spd="slow">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484784"/>
            <a:ext cx="8147248" cy="4641379"/>
          </a:xfrm>
        </p:spPr>
        <p:txBody>
          <a:bodyPr>
            <a:normAutofit/>
          </a:bodyPr>
          <a:lstStyle/>
          <a:p>
            <a:pPr marL="36576" indent="0" algn="just">
              <a:buNone/>
            </a:pPr>
            <a:r>
              <a:rPr lang="fa-IR" sz="2400" dirty="0"/>
              <a:t>در فرايند بازيافت مواد پلاستيكى نوع پليمرى كه بايد بازيافت شود مدنظر قرار مى گيرد.بدين ترتيب كه هر نوع پليمر جدا از انواع ديگر بازيافت مى شوند، در غير اين صورت فرايند بازيافت با اشكال روبه رو خواهد شد. به عنوان مثال: پلى اتيلن ها با هم، پلى پروپيلن ها با هم و پلى آميدها با هم بازيافت مى شوند، چرا كه هنگام فرايند بازيافت مواد پلاستيكى را خرد سپس ذوب كرده و مجدداً مورد استفاده قرار مى دهند بنابراين اگر تركيبى از مواد پلاستيكى مختلف نظير ظروف يك بار مصرف با انواع مختلف خرد و سپس ذوب شوند، با توجه به متفاوت بودن نقطه ذوب تركيب ناهمگونى ايجاد مى شود .</a:t>
            </a:r>
          </a:p>
        </p:txBody>
      </p:sp>
    </p:spTree>
    <p:extLst>
      <p:ext uri="{BB962C8B-B14F-4D97-AF65-F5344CB8AC3E}">
        <p14:creationId xmlns="" xmlns:p14="http://schemas.microsoft.com/office/powerpoint/2010/main" val="2806526509"/>
      </p:ext>
    </p:extLst>
  </p:cSld>
  <p:clrMapOvr>
    <a:masterClrMapping/>
  </p:clrMapOvr>
  <p:transition spd="slow">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075240" cy="1156990"/>
          </a:xfrm>
        </p:spPr>
        <p:txBody>
          <a:bodyPr>
            <a:normAutofit/>
          </a:bodyPr>
          <a:lstStyle/>
          <a:p>
            <a:pPr algn="ctr"/>
            <a:r>
              <a:rPr lang="fa-IR" sz="3200" dirty="0"/>
              <a:t> روش های تفکیک پلاستیک های بازیافتی </a:t>
            </a:r>
          </a:p>
        </p:txBody>
      </p:sp>
      <p:sp>
        <p:nvSpPr>
          <p:cNvPr id="3" name="Content Placeholder 2"/>
          <p:cNvSpPr>
            <a:spLocks noGrp="1"/>
          </p:cNvSpPr>
          <p:nvPr>
            <p:ph idx="1"/>
          </p:nvPr>
        </p:nvSpPr>
        <p:spPr>
          <a:xfrm>
            <a:off x="457200" y="1556792"/>
            <a:ext cx="8075240" cy="4569371"/>
          </a:xfrm>
        </p:spPr>
        <p:txBody>
          <a:bodyPr>
            <a:normAutofit/>
          </a:bodyPr>
          <a:lstStyle/>
          <a:p>
            <a:pPr algn="just">
              <a:buNone/>
            </a:pPr>
            <a:r>
              <a:rPr lang="fa-IR" sz="2400" dirty="0"/>
              <a:t>چندین تست ساده برای تشخیص انواع رایج پلاستیک ها و جداسازی </a:t>
            </a:r>
            <a:r>
              <a:rPr lang="fa-IR" sz="2400" dirty="0" smtClean="0"/>
              <a:t>آنها </a:t>
            </a:r>
            <a:r>
              <a:rPr lang="fa-IR" sz="2400" dirty="0"/>
              <a:t>وجود </a:t>
            </a:r>
            <a:r>
              <a:rPr lang="fa-IR" sz="2400" dirty="0" smtClean="0"/>
              <a:t>دارد: </a:t>
            </a:r>
            <a:endParaRPr lang="fa-IR" sz="2400" dirty="0"/>
          </a:p>
          <a:p>
            <a:pPr algn="just">
              <a:buNone/>
            </a:pPr>
            <a:r>
              <a:rPr lang="fa-IR" sz="2400" dirty="0"/>
              <a:t>1 – </a:t>
            </a:r>
            <a:r>
              <a:rPr lang="en-US" sz="2800" dirty="0"/>
              <a:t>water test</a:t>
            </a:r>
            <a:r>
              <a:rPr lang="fa-IR" sz="2800" dirty="0"/>
              <a:t> : </a:t>
            </a:r>
            <a:endParaRPr lang="fa-IR" sz="2800" dirty="0" smtClean="0"/>
          </a:p>
          <a:p>
            <a:pPr algn="just">
              <a:buNone/>
            </a:pPr>
            <a:r>
              <a:rPr lang="fa-IR" sz="2400" dirty="0" smtClean="0"/>
              <a:t>در </a:t>
            </a:r>
            <a:r>
              <a:rPr lang="fa-IR" sz="2400" dirty="0"/>
              <a:t>این تست چند قطره مایع پاک کننده درون آب ریخته میشود و پلاستیک خورد شده داخل آن ریخته میشود و نحوه تشخیص بر اساس فرو رفتن یا معلق ماندن قطعات پلاستیک در آب است . </a:t>
            </a:r>
          </a:p>
          <a:p>
            <a:pPr algn="just">
              <a:buNone/>
            </a:pPr>
            <a:r>
              <a:rPr lang="fa-IR" sz="2400" dirty="0"/>
              <a:t>2 – </a:t>
            </a:r>
            <a:r>
              <a:rPr lang="en-US" sz="2800" dirty="0"/>
              <a:t>burning test</a:t>
            </a:r>
            <a:r>
              <a:rPr lang="fa-IR" sz="2800" dirty="0"/>
              <a:t> : </a:t>
            </a:r>
            <a:endParaRPr lang="fa-IR" sz="2800" dirty="0" smtClean="0"/>
          </a:p>
          <a:p>
            <a:pPr algn="just">
              <a:buNone/>
            </a:pPr>
            <a:r>
              <a:rPr lang="fa-IR" sz="2400" dirty="0" smtClean="0"/>
              <a:t>در </a:t>
            </a:r>
            <a:r>
              <a:rPr lang="fa-IR" sz="2400" dirty="0"/>
              <a:t>این روش قطعه ای از پلاستیک به وسیله انبرک در معرض شعله قرار میگیرد و نحوه تشخیص بر اساس سوختن یا نسوختن پلاستیک و رنگ شعله می باشد . </a:t>
            </a:r>
          </a:p>
        </p:txBody>
      </p:sp>
    </p:spTree>
    <p:extLst>
      <p:ext uri="{BB962C8B-B14F-4D97-AF65-F5344CB8AC3E}">
        <p14:creationId xmlns="" xmlns:p14="http://schemas.microsoft.com/office/powerpoint/2010/main" val="1706507673"/>
      </p:ext>
    </p:extLst>
  </p:cSld>
  <p:clrMapOvr>
    <a:masterClrMapping/>
  </p:clrMapOvr>
  <p:transition spd="slow">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08"/>
            <a:ext cx="8229600" cy="1000132"/>
          </a:xfrm>
        </p:spPr>
        <p:txBody>
          <a:bodyPr>
            <a:normAutofit fontScale="90000"/>
          </a:bodyPr>
          <a:lstStyle/>
          <a:p>
            <a:pPr algn="r"/>
            <a:r>
              <a:rPr lang="fa-IR" sz="2600" dirty="0" smtClean="0"/>
              <a:t> </a:t>
            </a:r>
            <a:r>
              <a:rPr lang="fa-IR" sz="3200" dirty="0"/>
              <a:t>3 – </a:t>
            </a:r>
            <a:r>
              <a:rPr lang="en-US" sz="3100" dirty="0">
                <a:latin typeface="+mn-lt"/>
              </a:rPr>
              <a:t>fingernail test</a:t>
            </a:r>
            <a:r>
              <a:rPr lang="fa-IR" sz="3100" dirty="0">
                <a:latin typeface="+mn-lt"/>
              </a:rPr>
              <a:t> </a:t>
            </a:r>
            <a:r>
              <a:rPr lang="fa-IR" sz="3100" dirty="0" smtClean="0">
                <a:latin typeface="+mn-lt"/>
              </a:rPr>
              <a:t>:</a:t>
            </a:r>
            <a:r>
              <a:rPr lang="fa-IR" sz="3200" dirty="0" smtClean="0"/>
              <a:t/>
            </a:r>
            <a:br>
              <a:rPr lang="fa-IR" sz="3200" dirty="0" smtClean="0"/>
            </a:br>
            <a:r>
              <a:rPr lang="fa-IR" sz="3200" dirty="0" smtClean="0"/>
              <a:t> </a:t>
            </a:r>
            <a:r>
              <a:rPr lang="fa-IR" sz="2400" dirty="0">
                <a:latin typeface="+mn-lt"/>
                <a:ea typeface="+mn-ea"/>
                <a:cs typeface="+mn-cs"/>
              </a:rPr>
              <a:t>اساس این تست بر این است که ایا پلاستیک مورد تفکیک توسط ناخن خراشیده میشود یا </a:t>
            </a:r>
            <a:r>
              <a:rPr lang="fa-IR" sz="2400" dirty="0" smtClean="0">
                <a:latin typeface="+mn-lt"/>
                <a:ea typeface="+mn-ea"/>
                <a:cs typeface="+mn-cs"/>
              </a:rPr>
              <a:t>خیر؟</a:t>
            </a:r>
            <a:endParaRPr lang="fa-IR" sz="2400" dirty="0">
              <a:latin typeface="+mn-lt"/>
              <a:ea typeface="+mn-ea"/>
              <a:cs typeface="+mn-cs"/>
            </a:endParaRPr>
          </a:p>
        </p:txBody>
      </p:sp>
      <p:pic>
        <p:nvPicPr>
          <p:cNvPr id="1026" name="Picture 2"/>
          <p:cNvPicPr>
            <a:picLocks noGrp="1" noChangeAspect="1" noChangeArrowheads="1"/>
          </p:cNvPicPr>
          <p:nvPr>
            <p:ph idx="1"/>
          </p:nvPr>
        </p:nvPicPr>
        <p:blipFill>
          <a:blip r:embed="rId2"/>
          <a:stretch>
            <a:fillRect/>
          </a:stretch>
        </p:blipFill>
        <p:spPr bwMode="auto">
          <a:xfrm>
            <a:off x="457200" y="2571112"/>
            <a:ext cx="7889390" cy="2730095"/>
          </a:xfrm>
          <a:prstGeom prst="rect">
            <a:avLst/>
          </a:prstGeom>
          <a:noFill/>
          <a:ln w="9525">
            <a:noFill/>
            <a:miter lim="800000"/>
            <a:headEnd/>
            <a:tailEnd/>
          </a:ln>
          <a:effectLst/>
        </p:spPr>
      </p:pic>
    </p:spTree>
    <p:extLst>
      <p:ext uri="{BB962C8B-B14F-4D97-AF65-F5344CB8AC3E}">
        <p14:creationId xmlns="" xmlns:p14="http://schemas.microsoft.com/office/powerpoint/2010/main" val="214095586"/>
      </p:ext>
    </p:extLst>
  </p:cSld>
  <p:clrMapOvr>
    <a:masterClrMapping/>
  </p:clrMapOvr>
  <p:transition spd="slow">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24744"/>
            <a:ext cx="8136904" cy="4597971"/>
          </a:xfrm>
        </p:spPr>
        <p:txBody>
          <a:bodyPr>
            <a:noAutofit/>
          </a:bodyPr>
          <a:lstStyle/>
          <a:p>
            <a:pPr marL="36576" indent="0" algn="just">
              <a:buNone/>
            </a:pPr>
            <a:r>
              <a:rPr lang="fa-IR" sz="2400" dirty="0"/>
              <a:t>مسئله بعدى نداشتن رنگ در مواد پلاستيكى است كه اهميت بسزايى در فرايند بازيافت دارد. به دليل اينكه پليمرهاى رنگى داراى رنگ يكنواختى نيستند پس از بازيافت رنگ تيره پيدا مى كنند در نتيجه كارخانه هاى سازنده براى به دست آوردن يك رنگ ثابت از دوده استفاده كرده سپس مواد پليمرى مذاب را به صورت فيلم درآورده و به كيسه پلاستيكى تبديل مى كنند، كه ما از آنها به صورت كيسه هاى زباله مشكى استفاده مى كنيم.گاهى به دليل كاربرد ناصحيح دوده تماس دست با اين كيسه ها باعث جذب ذرات دوده از راه دست مى شود. بنابراين در حال حاضر كارخانه هاى صنايع غذايى مجاز نيستند مواد بازيافتى را براى نگهدارى و بسته بندى مواد غذايى به كار ببرند. دليل اصلى آن نيز عدم رعايت اصول بازيافت مواد پلاستيكى در ايران است. گفتنى است براى توليد كيسه هاى پلاستيكى شفاف از مواد اوليه بكر استفاده مى شود در حالى كه اكثريت پلاستيك هاى مشكى موجود در بازار از مواد بازيافتى تهيه مى شود</a:t>
            </a:r>
            <a:r>
              <a:rPr lang="en-US" sz="2400" dirty="0"/>
              <a:t>.</a:t>
            </a:r>
            <a:endParaRPr lang="fa-IR" sz="2400" dirty="0"/>
          </a:p>
        </p:txBody>
      </p:sp>
    </p:spTree>
    <p:extLst>
      <p:ext uri="{BB962C8B-B14F-4D97-AF65-F5344CB8AC3E}">
        <p14:creationId xmlns="" xmlns:p14="http://schemas.microsoft.com/office/powerpoint/2010/main" val="1416252583"/>
      </p:ext>
    </p:extLst>
  </p:cSld>
  <p:clrMapOvr>
    <a:masterClrMapping/>
  </p:clrMapOvr>
  <p:transition spd="slow">
    <p:random/>
  </p:transition>
  <p:timing>
    <p:tnLst>
      <p:par>
        <p:cTn id="1" dur="indefinite" restart="never" nodeType="tmRoot"/>
      </p:par>
    </p:tnLst>
  </p:timing>
</p:sld>
</file>

<file path=ppt/theme/theme1.xml><?xml version="1.0" encoding="utf-8"?>
<a:theme xmlns:a="http://schemas.openxmlformats.org/drawingml/2006/main" name="Techn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aeed">
      <a:majorFont>
        <a:latin typeface="Calibri"/>
        <a:ea typeface=""/>
        <a:cs typeface="B Titr"/>
      </a:majorFont>
      <a:minorFont>
        <a:latin typeface="Arial"/>
        <a:ea typeface=""/>
        <a:cs typeface="B Lotus"/>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1564</TotalTime>
  <Words>1974</Words>
  <Application>Microsoft Office PowerPoint</Application>
  <PresentationFormat>On-screen Show (4:3)</PresentationFormat>
  <Paragraphs>78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Technic</vt:lpstr>
      <vt:lpstr>بازیافت پلاستیک</vt:lpstr>
      <vt:lpstr>مقدمه </vt:lpstr>
      <vt:lpstr>Slide 3</vt:lpstr>
      <vt:lpstr> آیا می دانستید ؟</vt:lpstr>
      <vt:lpstr>Slide 5</vt:lpstr>
      <vt:lpstr>Slide 6</vt:lpstr>
      <vt:lpstr> روش های تفکیک پلاستیک های بازیافتی </vt:lpstr>
      <vt:lpstr> 3 – fingernail test :  اساس این تست بر این است که ایا پلاستیک مورد تفکیک توسط ناخن خراشیده میشود یا خیر؟</vt:lpstr>
      <vt:lpstr>Slide 9</vt:lpstr>
      <vt:lpstr> مناسب بودن پلاستیک ها در کاربردهای غذایی </vt:lpstr>
      <vt:lpstr>افزودنی ها  </vt:lpstr>
      <vt:lpstr> بطری های آب و نوشابه </vt:lpstr>
      <vt:lpstr>Slide 13</vt:lpstr>
      <vt:lpstr> انواع پلاستیک های بازیافتی </vt:lpstr>
      <vt:lpstr>Slide 15</vt:lpstr>
      <vt:lpstr>Slide 16</vt:lpstr>
      <vt:lpstr> کدهای پلاستیک های بازیافتی </vt:lpstr>
      <vt:lpstr>Slide 18</vt:lpstr>
      <vt:lpstr>Slide 19</vt:lpstr>
      <vt:lpstr>  برای بازیافت و تبدیل زباله پلاستیکی به پلاستیکهای بازیافتی چندین مرحله وجود دارد  :</vt:lpstr>
      <vt:lpstr>Slide 21</vt:lpstr>
      <vt:lpstr>Slide 22</vt:lpstr>
    </vt:vector>
  </TitlesOfParts>
  <Company>Drexel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Injection Blow Molding</dc:title>
  <dc:creator>Garrett Pritchyk</dc:creator>
  <cp:lastModifiedBy>ashkan</cp:lastModifiedBy>
  <cp:revision>350</cp:revision>
  <dcterms:created xsi:type="dcterms:W3CDTF">2009-02-17T21:57:17Z</dcterms:created>
  <dcterms:modified xsi:type="dcterms:W3CDTF">2014-04-22T14:14:29Z</dcterms:modified>
</cp:coreProperties>
</file>