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0" r:id="rId1"/>
  </p:sldMasterIdLst>
  <p:notesMasterIdLst>
    <p:notesMasterId r:id="rId37"/>
  </p:notesMasterIdLst>
  <p:sldIdLst>
    <p:sldId id="333" r:id="rId2"/>
    <p:sldId id="334"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B Lotus" pitchFamily="2" charset="-78"/>
      </a:defRPr>
    </a:lvl1pPr>
    <a:lvl2pPr marL="457200" algn="l" rtl="0" fontAlgn="base">
      <a:spcBef>
        <a:spcPct val="0"/>
      </a:spcBef>
      <a:spcAft>
        <a:spcPct val="0"/>
      </a:spcAft>
      <a:defRPr kern="1200">
        <a:solidFill>
          <a:schemeClr val="tx1"/>
        </a:solidFill>
        <a:latin typeface="Arial" pitchFamily="34" charset="0"/>
        <a:ea typeface="+mn-ea"/>
        <a:cs typeface="B Lotus" pitchFamily="2" charset="-78"/>
      </a:defRPr>
    </a:lvl2pPr>
    <a:lvl3pPr marL="914400" algn="l" rtl="0" fontAlgn="base">
      <a:spcBef>
        <a:spcPct val="0"/>
      </a:spcBef>
      <a:spcAft>
        <a:spcPct val="0"/>
      </a:spcAft>
      <a:defRPr kern="1200">
        <a:solidFill>
          <a:schemeClr val="tx1"/>
        </a:solidFill>
        <a:latin typeface="Arial" pitchFamily="34" charset="0"/>
        <a:ea typeface="+mn-ea"/>
        <a:cs typeface="B Lotus" pitchFamily="2" charset="-78"/>
      </a:defRPr>
    </a:lvl3pPr>
    <a:lvl4pPr marL="1371600" algn="l" rtl="0" fontAlgn="base">
      <a:spcBef>
        <a:spcPct val="0"/>
      </a:spcBef>
      <a:spcAft>
        <a:spcPct val="0"/>
      </a:spcAft>
      <a:defRPr kern="1200">
        <a:solidFill>
          <a:schemeClr val="tx1"/>
        </a:solidFill>
        <a:latin typeface="Arial" pitchFamily="34" charset="0"/>
        <a:ea typeface="+mn-ea"/>
        <a:cs typeface="B Lotus" pitchFamily="2" charset="-78"/>
      </a:defRPr>
    </a:lvl4pPr>
    <a:lvl5pPr marL="1828800" algn="l" rtl="0" fontAlgn="base">
      <a:spcBef>
        <a:spcPct val="0"/>
      </a:spcBef>
      <a:spcAft>
        <a:spcPct val="0"/>
      </a:spcAft>
      <a:defRPr kern="1200">
        <a:solidFill>
          <a:schemeClr val="tx1"/>
        </a:solidFill>
        <a:latin typeface="Arial" pitchFamily="34" charset="0"/>
        <a:ea typeface="+mn-ea"/>
        <a:cs typeface="B Lotus" pitchFamily="2" charset="-78"/>
      </a:defRPr>
    </a:lvl5pPr>
    <a:lvl6pPr marL="2286000" algn="r" defTabSz="914400" rtl="1" eaLnBrk="1" latinLnBrk="0" hangingPunct="1">
      <a:defRPr kern="1200">
        <a:solidFill>
          <a:schemeClr val="tx1"/>
        </a:solidFill>
        <a:latin typeface="Arial" pitchFamily="34" charset="0"/>
        <a:ea typeface="+mn-ea"/>
        <a:cs typeface="B Lotus" pitchFamily="2" charset="-78"/>
      </a:defRPr>
    </a:lvl6pPr>
    <a:lvl7pPr marL="2743200" algn="r" defTabSz="914400" rtl="1" eaLnBrk="1" latinLnBrk="0" hangingPunct="1">
      <a:defRPr kern="1200">
        <a:solidFill>
          <a:schemeClr val="tx1"/>
        </a:solidFill>
        <a:latin typeface="Arial" pitchFamily="34" charset="0"/>
        <a:ea typeface="+mn-ea"/>
        <a:cs typeface="B Lotus" pitchFamily="2" charset="-78"/>
      </a:defRPr>
    </a:lvl7pPr>
    <a:lvl8pPr marL="3200400" algn="r" defTabSz="914400" rtl="1" eaLnBrk="1" latinLnBrk="0" hangingPunct="1">
      <a:defRPr kern="1200">
        <a:solidFill>
          <a:schemeClr val="tx1"/>
        </a:solidFill>
        <a:latin typeface="Arial" pitchFamily="34" charset="0"/>
        <a:ea typeface="+mn-ea"/>
        <a:cs typeface="B Lotus" pitchFamily="2" charset="-78"/>
      </a:defRPr>
    </a:lvl8pPr>
    <a:lvl9pPr marL="3657600" algn="r" defTabSz="914400" rtl="1" eaLnBrk="1" latinLnBrk="0" hangingPunct="1">
      <a:defRPr kern="1200">
        <a:solidFill>
          <a:schemeClr val="tx1"/>
        </a:solidFill>
        <a:latin typeface="Arial" pitchFamily="34" charset="0"/>
        <a:ea typeface="+mn-ea"/>
        <a:cs typeface="B Lot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94713" autoAdjust="0"/>
  </p:normalViewPr>
  <p:slideViewPr>
    <p:cSldViewPr>
      <p:cViewPr varScale="1">
        <p:scale>
          <a:sx n="70" d="100"/>
          <a:sy n="70" d="100"/>
        </p:scale>
        <p:origin x="-1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222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48251CD-9E96-4BF0-8525-E36C6C9EE732}" type="datetimeFigureOut">
              <a:rPr lang="en-US"/>
              <a:pPr>
                <a:defRPr/>
              </a:pPr>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3ED897-91C2-4DC4-BE64-F4998C5725A6}" type="slidenum">
              <a:rPr lang="en-US"/>
              <a:pPr>
                <a:defRPr/>
              </a:pPr>
              <a:t>‹#›</a:t>
            </a:fld>
            <a:endParaRPr lang="en-US"/>
          </a:p>
        </p:txBody>
      </p:sp>
    </p:spTree>
    <p:extLst>
      <p:ext uri="{BB962C8B-B14F-4D97-AF65-F5344CB8AC3E}">
        <p14:creationId xmlns:p14="http://schemas.microsoft.com/office/powerpoint/2010/main" xmlns="" val="1164477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590A74-0963-43C7-B75E-A688AEC16B3F}" type="slidenum">
              <a:rPr lang="en-US" smtClean="0"/>
              <a:pPr/>
              <a:t>20</a:t>
            </a:fld>
            <a:endParaRPr lang="en-US"/>
          </a:p>
        </p:txBody>
      </p:sp>
    </p:spTree>
    <p:extLst>
      <p:ext uri="{BB962C8B-B14F-4D97-AF65-F5344CB8AC3E}">
        <p14:creationId xmlns:p14="http://schemas.microsoft.com/office/powerpoint/2010/main" xmlns="" val="1345621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FC590A74-0963-43C7-B75E-A688AEC16B3F}" type="slidenum">
              <a:rPr lang="en-US" smtClean="0"/>
              <a:pPr/>
              <a:t>34</a:t>
            </a:fld>
            <a:endParaRPr lang="en-US"/>
          </a:p>
        </p:txBody>
      </p:sp>
    </p:spTree>
    <p:extLst>
      <p:ext uri="{BB962C8B-B14F-4D97-AF65-F5344CB8AC3E}">
        <p14:creationId xmlns:p14="http://schemas.microsoft.com/office/powerpoint/2010/main" xmlns="" val="255805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D74B8EF5-6EB3-4BF4-98E7-46BD97B4A7B7}" type="datetimeFigureOut">
              <a:rPr lang="en-US"/>
              <a:pPr>
                <a:defRPr/>
              </a:pPr>
              <a:t>4/22/2014</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451F3112-FEFB-4043-B309-D4BA2A2A3C61}" type="slidenum">
              <a:rPr lang="en-US"/>
              <a:pPr>
                <a:defRPr/>
              </a:pPr>
              <a:t>‹#›</a:t>
            </a:fld>
            <a:endParaRPr lang="en-US"/>
          </a:p>
        </p:txBody>
      </p:sp>
    </p:spTree>
    <p:extLst>
      <p:ext uri="{BB962C8B-B14F-4D97-AF65-F5344CB8AC3E}">
        <p14:creationId xmlns:p14="http://schemas.microsoft.com/office/powerpoint/2010/main" xmlns="" val="3926301142"/>
      </p:ext>
    </p:extLst>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7EB27A7-54DD-4E13-BA10-2E66DE8520AE}"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59B6B9-5F67-4B5A-9F9D-14CC42E2292B}" type="slidenum">
              <a:rPr lang="en-US"/>
              <a:pPr>
                <a:defRPr/>
              </a:pPr>
              <a:t>‹#›</a:t>
            </a:fld>
            <a:endParaRPr lang="en-US"/>
          </a:p>
        </p:txBody>
      </p:sp>
    </p:spTree>
    <p:extLst>
      <p:ext uri="{BB962C8B-B14F-4D97-AF65-F5344CB8AC3E}">
        <p14:creationId xmlns:p14="http://schemas.microsoft.com/office/powerpoint/2010/main" xmlns="" val="1752002542"/>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BD4D4A-456B-44C6-B5D1-DAF1BFA716E2}"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2A9C11-375D-4A63-81DB-98812535F6F9}" type="slidenum">
              <a:rPr lang="en-US"/>
              <a:pPr>
                <a:defRPr/>
              </a:pPr>
              <a:t>‹#›</a:t>
            </a:fld>
            <a:endParaRPr lang="en-US"/>
          </a:p>
        </p:txBody>
      </p:sp>
    </p:spTree>
    <p:extLst>
      <p:ext uri="{BB962C8B-B14F-4D97-AF65-F5344CB8AC3E}">
        <p14:creationId xmlns:p14="http://schemas.microsoft.com/office/powerpoint/2010/main" xmlns="" val="1220977540"/>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F1AB058-2E57-4537-934B-6D52330182E9}"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A5D4A44-DC60-4606-B37F-4F2790A0B091}" type="slidenum">
              <a:rPr lang="en-US"/>
              <a:pPr>
                <a:defRPr/>
              </a:pPr>
              <a:t>‹#›</a:t>
            </a:fld>
            <a:endParaRPr lang="en-US"/>
          </a:p>
        </p:txBody>
      </p:sp>
    </p:spTree>
    <p:extLst>
      <p:ext uri="{BB962C8B-B14F-4D97-AF65-F5344CB8AC3E}">
        <p14:creationId xmlns:p14="http://schemas.microsoft.com/office/powerpoint/2010/main" xmlns="" val="3941130792"/>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C959637-0BBE-402F-8805-91E4E1959543}" type="datetimeFigureOut">
              <a:rPr lang="en-US"/>
              <a:pPr>
                <a:defRPr/>
              </a:pPr>
              <a:t>4/22/2014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AAD1035-A577-4C88-8071-1A2AB05F784B}" type="slidenum">
              <a:rPr lang="en-US"/>
              <a:pPr>
                <a:defRPr/>
              </a:pPr>
              <a:t>‹#›</a:t>
            </a:fld>
            <a:endParaRPr lang="en-US"/>
          </a:p>
        </p:txBody>
      </p:sp>
    </p:spTree>
    <p:extLst>
      <p:ext uri="{BB962C8B-B14F-4D97-AF65-F5344CB8AC3E}">
        <p14:creationId xmlns:p14="http://schemas.microsoft.com/office/powerpoint/2010/main" xmlns="" val="1198828608"/>
      </p:ext>
    </p:extLst>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A87BA24-5E2C-466B-8255-AA77D9045E53}" type="datetimeFigureOut">
              <a:rPr lang="en-US"/>
              <a:pPr>
                <a:defRPr/>
              </a:pPr>
              <a:t>4/22/2014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6567FC6-1ABA-42EF-BB18-41CEBC32BD5F}" type="slidenum">
              <a:rPr lang="en-US"/>
              <a:pPr>
                <a:defRPr/>
              </a:pPr>
              <a:t>‹#›</a:t>
            </a:fld>
            <a:endParaRPr lang="en-US"/>
          </a:p>
        </p:txBody>
      </p:sp>
    </p:spTree>
    <p:extLst>
      <p:ext uri="{BB962C8B-B14F-4D97-AF65-F5344CB8AC3E}">
        <p14:creationId xmlns:p14="http://schemas.microsoft.com/office/powerpoint/2010/main" xmlns="" val="311991444"/>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34EF805-5A17-4BB8-8CC2-4B849DAA2338}" type="datetimeFigureOut">
              <a:rPr lang="en-US"/>
              <a:pPr>
                <a:defRPr/>
              </a:pPr>
              <a:t>4/22/2014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4102FD7-F123-4372-ADDB-C2405E735C2F}" type="slidenum">
              <a:rPr lang="en-US"/>
              <a:pPr>
                <a:defRPr/>
              </a:pPr>
              <a:t>‹#›</a:t>
            </a:fld>
            <a:endParaRPr lang="en-US"/>
          </a:p>
        </p:txBody>
      </p:sp>
    </p:spTree>
    <p:extLst>
      <p:ext uri="{BB962C8B-B14F-4D97-AF65-F5344CB8AC3E}">
        <p14:creationId xmlns:p14="http://schemas.microsoft.com/office/powerpoint/2010/main" xmlns="" val="4076521299"/>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D9E1ADA-D5C9-4AC5-B74B-63D17AD39670}" type="datetimeFigureOut">
              <a:rPr lang="en-US"/>
              <a:pPr>
                <a:defRPr/>
              </a:pPr>
              <a:t>4/22/2014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91DD3D4-96E5-4159-BF53-4526DB922AAB}" type="slidenum">
              <a:rPr lang="en-US"/>
              <a:pPr>
                <a:defRPr/>
              </a:pPr>
              <a:t>‹#›</a:t>
            </a:fld>
            <a:endParaRPr lang="en-US"/>
          </a:p>
        </p:txBody>
      </p:sp>
    </p:spTree>
    <p:extLst>
      <p:ext uri="{BB962C8B-B14F-4D97-AF65-F5344CB8AC3E}">
        <p14:creationId xmlns:p14="http://schemas.microsoft.com/office/powerpoint/2010/main" xmlns="" val="1576392332"/>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23D468C-25AD-40E6-A61C-14BCE444E462}" type="datetimeFigureOut">
              <a:rPr lang="en-US"/>
              <a:pPr>
                <a:defRPr/>
              </a:pPr>
              <a:t>4/22/2014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B65BA5A-4781-45B5-80AA-8556B8941A17}" type="slidenum">
              <a:rPr lang="en-US"/>
              <a:pPr>
                <a:defRPr/>
              </a:pPr>
              <a:t>‹#›</a:t>
            </a:fld>
            <a:endParaRPr lang="en-US"/>
          </a:p>
        </p:txBody>
      </p:sp>
    </p:spTree>
    <p:extLst>
      <p:ext uri="{BB962C8B-B14F-4D97-AF65-F5344CB8AC3E}">
        <p14:creationId xmlns:p14="http://schemas.microsoft.com/office/powerpoint/2010/main" xmlns="" val="3647550550"/>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4814C93-D01C-429C-BED1-6651C16DDB44}" type="datetimeFigureOut">
              <a:rPr lang="en-US"/>
              <a:pPr>
                <a:defRPr/>
              </a:pPr>
              <a:t>4/22/2014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14D31E4C-BD98-4C7F-BD0F-36E8D4AD9DCC}" type="slidenum">
              <a:rPr lang="en-US"/>
              <a:pPr>
                <a:defRPr/>
              </a:pPr>
              <a:t>‹#›</a:t>
            </a:fld>
            <a:endParaRPr lang="en-US"/>
          </a:p>
        </p:txBody>
      </p:sp>
    </p:spTree>
    <p:extLst>
      <p:ext uri="{BB962C8B-B14F-4D97-AF65-F5344CB8AC3E}">
        <p14:creationId xmlns:p14="http://schemas.microsoft.com/office/powerpoint/2010/main" xmlns="" val="739235805"/>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81E151A-5189-4A88-8D4E-E49B3D3CF032}" type="datetimeFigureOut">
              <a:rPr lang="en-US"/>
              <a:pPr>
                <a:defRPr/>
              </a:pPr>
              <a:t>4/22/2014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B3108CC-50CB-46FB-B42C-9A7BBBE1A194}" type="slidenum">
              <a:rPr lang="en-US"/>
              <a:pPr>
                <a:defRPr/>
              </a:pPr>
              <a:t>‹#›</a:t>
            </a:fld>
            <a:endParaRPr lang="en-US"/>
          </a:p>
        </p:txBody>
      </p:sp>
    </p:spTree>
    <p:extLst>
      <p:ext uri="{BB962C8B-B14F-4D97-AF65-F5344CB8AC3E}">
        <p14:creationId xmlns:p14="http://schemas.microsoft.com/office/powerpoint/2010/main" xmlns="" val="113048699"/>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smtClean="0">
                <a:solidFill>
                  <a:schemeClr val="tx2">
                    <a:shade val="50000"/>
                  </a:schemeClr>
                </a:solidFill>
                <a:cs typeface="+mn-cs"/>
              </a:defRPr>
            </a:lvl1pPr>
          </a:lstStyle>
          <a:p>
            <a:pPr>
              <a:defRPr/>
            </a:pPr>
            <a:fld id="{301989B5-A1A6-41A6-AA06-AB1F0B9343E7}" type="datetimeFigureOut">
              <a:rPr lang="en-US"/>
              <a:pPr>
                <a:defRPr/>
              </a:pPr>
              <a:t>4/22/2014</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2">
                    <a:shade val="50000"/>
                  </a:schemeClr>
                </a:solidFill>
                <a:cs typeface="+mn-cs"/>
              </a:defRPr>
            </a:lvl1pPr>
          </a:lstStyle>
          <a:p>
            <a:pPr>
              <a:defRPr/>
            </a:pPr>
            <a:fld id="{2C98E124-C164-4368-9E99-42176E64662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03" r:id="rId1"/>
    <p:sldLayoutId id="2147483997" r:id="rId2"/>
    <p:sldLayoutId id="2147484004" r:id="rId3"/>
    <p:sldLayoutId id="2147483998" r:id="rId4"/>
    <p:sldLayoutId id="2147484005" r:id="rId5"/>
    <p:sldLayoutId id="2147483999" r:id="rId6"/>
    <p:sldLayoutId id="2147484000" r:id="rId7"/>
    <p:sldLayoutId id="2147484006" r:id="rId8"/>
    <p:sldLayoutId id="2147484007" r:id="rId9"/>
    <p:sldLayoutId id="2147484001" r:id="rId10"/>
    <p:sldLayoutId id="2147484002" r:id="rId11"/>
  </p:sldLayoutIdLst>
  <p:transition spd="slow">
    <p:random/>
  </p:transition>
  <p:timing>
    <p:tnLst>
      <p:par>
        <p:cTn id="1" dur="indefinite" restart="never" nodeType="tmRoot"/>
      </p:par>
    </p:tnLst>
  </p:timing>
  <p:txStyles>
    <p:titleStyle>
      <a:lvl1pPr algn="l" rtl="1" fontAlgn="base">
        <a:spcBef>
          <a:spcPct val="0"/>
        </a:spcBef>
        <a:spcAft>
          <a:spcPct val="0"/>
        </a:spcAft>
        <a:defRPr sz="4600" kern="1200">
          <a:solidFill>
            <a:schemeClr val="tx1"/>
          </a:solidFill>
          <a:latin typeface="+mj-lt"/>
          <a:ea typeface="+mj-ea"/>
          <a:cs typeface="+mj-cs"/>
        </a:defRPr>
      </a:lvl1pPr>
      <a:lvl2pPr algn="l" rtl="1" fontAlgn="base">
        <a:spcBef>
          <a:spcPct val="0"/>
        </a:spcBef>
        <a:spcAft>
          <a:spcPct val="0"/>
        </a:spcAft>
        <a:defRPr sz="4600">
          <a:solidFill>
            <a:schemeClr val="tx1"/>
          </a:solidFill>
          <a:latin typeface="Calibri" pitchFamily="34" charset="0"/>
          <a:cs typeface="B Titr" pitchFamily="2" charset="-78"/>
        </a:defRPr>
      </a:lvl2pPr>
      <a:lvl3pPr algn="l" rtl="1" fontAlgn="base">
        <a:spcBef>
          <a:spcPct val="0"/>
        </a:spcBef>
        <a:spcAft>
          <a:spcPct val="0"/>
        </a:spcAft>
        <a:defRPr sz="4600">
          <a:solidFill>
            <a:schemeClr val="tx1"/>
          </a:solidFill>
          <a:latin typeface="Calibri" pitchFamily="34" charset="0"/>
          <a:cs typeface="B Titr" pitchFamily="2" charset="-78"/>
        </a:defRPr>
      </a:lvl3pPr>
      <a:lvl4pPr algn="l" rtl="1" fontAlgn="base">
        <a:spcBef>
          <a:spcPct val="0"/>
        </a:spcBef>
        <a:spcAft>
          <a:spcPct val="0"/>
        </a:spcAft>
        <a:defRPr sz="4600">
          <a:solidFill>
            <a:schemeClr val="tx1"/>
          </a:solidFill>
          <a:latin typeface="Calibri" pitchFamily="34" charset="0"/>
          <a:cs typeface="B Titr" pitchFamily="2" charset="-78"/>
        </a:defRPr>
      </a:lvl4pPr>
      <a:lvl5pPr algn="l" rtl="1" fontAlgn="base">
        <a:spcBef>
          <a:spcPct val="0"/>
        </a:spcBef>
        <a:spcAft>
          <a:spcPct val="0"/>
        </a:spcAft>
        <a:defRPr sz="4600">
          <a:solidFill>
            <a:schemeClr val="tx1"/>
          </a:solidFill>
          <a:latin typeface="Calibri" pitchFamily="34" charset="0"/>
          <a:cs typeface="B Titr" pitchFamily="2" charset="-78"/>
        </a:defRPr>
      </a:lvl5pPr>
      <a:lvl6pPr marL="457200" algn="l" rtl="1" fontAlgn="base">
        <a:spcBef>
          <a:spcPct val="0"/>
        </a:spcBef>
        <a:spcAft>
          <a:spcPct val="0"/>
        </a:spcAft>
        <a:defRPr sz="4600">
          <a:solidFill>
            <a:schemeClr val="tx1"/>
          </a:solidFill>
          <a:latin typeface="Calibri" pitchFamily="34" charset="0"/>
          <a:cs typeface="B Titr" pitchFamily="2" charset="-78"/>
        </a:defRPr>
      </a:lvl6pPr>
      <a:lvl7pPr marL="914400" algn="l" rtl="1" fontAlgn="base">
        <a:spcBef>
          <a:spcPct val="0"/>
        </a:spcBef>
        <a:spcAft>
          <a:spcPct val="0"/>
        </a:spcAft>
        <a:defRPr sz="4600">
          <a:solidFill>
            <a:schemeClr val="tx1"/>
          </a:solidFill>
          <a:latin typeface="Calibri" pitchFamily="34" charset="0"/>
          <a:cs typeface="B Titr" pitchFamily="2" charset="-78"/>
        </a:defRPr>
      </a:lvl7pPr>
      <a:lvl8pPr marL="1371600" algn="l" rtl="1" fontAlgn="base">
        <a:spcBef>
          <a:spcPct val="0"/>
        </a:spcBef>
        <a:spcAft>
          <a:spcPct val="0"/>
        </a:spcAft>
        <a:defRPr sz="4600">
          <a:solidFill>
            <a:schemeClr val="tx1"/>
          </a:solidFill>
          <a:latin typeface="Calibri" pitchFamily="34" charset="0"/>
          <a:cs typeface="B Titr" pitchFamily="2" charset="-78"/>
        </a:defRPr>
      </a:lvl8pPr>
      <a:lvl9pPr marL="1828800" algn="l" rtl="1" fontAlgn="base">
        <a:spcBef>
          <a:spcPct val="0"/>
        </a:spcBef>
        <a:spcAft>
          <a:spcPct val="0"/>
        </a:spcAft>
        <a:defRPr sz="4600">
          <a:solidFill>
            <a:schemeClr val="tx1"/>
          </a:solidFill>
          <a:latin typeface="Calibri" pitchFamily="34" charset="0"/>
          <a:cs typeface="B Titr" pitchFamily="2" charset="-78"/>
        </a:defRPr>
      </a:lvl9pPr>
    </p:titleStyle>
    <p:bodyStyle>
      <a:lvl1pPr marL="419100" indent="-382588" algn="r" rtl="1"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r" rtl="1" fontAlgn="base">
        <a:spcBef>
          <a:spcPct val="20000"/>
        </a:spcBef>
        <a:spcAft>
          <a:spcPct val="0"/>
        </a:spcAft>
        <a:buClr>
          <a:srgbClr val="C32D2E"/>
        </a:buClr>
        <a:buSzPct val="90000"/>
        <a:buFont typeface="Wingdings 2" pitchFamily="18" charset="2"/>
        <a:buChar char=""/>
        <a:defRPr sz="2000" kern="1200">
          <a:solidFill>
            <a:schemeClr val="tx1"/>
          </a:solidFill>
          <a:latin typeface="+mn-lt"/>
          <a:ea typeface="+mn-ea"/>
          <a:cs typeface="+mn-cs"/>
        </a:defRPr>
      </a:lvl4pPr>
      <a:lvl5pPr marL="1489075" indent="-182563" algn="r" rtl="1" fontAlgn="base">
        <a:spcBef>
          <a:spcPct val="20000"/>
        </a:spcBef>
        <a:spcAft>
          <a:spcPct val="0"/>
        </a:spcAft>
        <a:buClr>
          <a:srgbClr val="84AA33"/>
        </a:buClr>
        <a:buSzPct val="100000"/>
        <a:buFont typeface="Arial"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fnewsads.thomasnet.com/images/large/007/7403.jpg"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905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rnaz" pitchFamily="2" charset="-78"/>
              </a:rPr>
              <a:t>آبکاری پلاستیک ها</a:t>
            </a:r>
            <a:endParaRPr lang="en-US"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rnaz" pitchFamily="2"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0" y="2514600"/>
            <a:ext cx="5257800"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xmlns="" val="3284641846"/>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077200" cy="4800600"/>
          </a:xfrm>
        </p:spPr>
        <p:txBody>
          <a:bodyPr>
            <a:normAutofit/>
          </a:bodyPr>
          <a:lstStyle/>
          <a:p>
            <a:pPr marL="0" indent="0" algn="just" rtl="1">
              <a:buNone/>
            </a:pPr>
            <a:endParaRPr lang="fa-IR" sz="2200" dirty="0" smtClean="0"/>
          </a:p>
          <a:p>
            <a:pPr marL="0" indent="0" algn="just" rtl="1">
              <a:buNone/>
            </a:pPr>
            <a:r>
              <a:rPr lang="fa-IR" sz="3500" dirty="0">
                <a:latin typeface="IranNastaliq" pitchFamily="18" charset="0"/>
                <a:ea typeface="+mj-ea"/>
                <a:cs typeface="B Titr" pitchFamily="2" charset="-78"/>
              </a:rPr>
              <a:t>     1. چربی </a:t>
            </a:r>
            <a:r>
              <a:rPr lang="fa-IR" sz="3500" dirty="0" smtClean="0">
                <a:latin typeface="IranNastaliq" pitchFamily="18" charset="0"/>
                <a:ea typeface="+mj-ea"/>
                <a:cs typeface="B Titr" pitchFamily="2" charset="-78"/>
              </a:rPr>
              <a:t>گیری </a:t>
            </a:r>
            <a:endParaRPr lang="fa-IR" sz="3500" dirty="0">
              <a:latin typeface="IranNastaliq" pitchFamily="18" charset="0"/>
              <a:ea typeface="+mj-ea"/>
              <a:cs typeface="B Titr" pitchFamily="2" charset="-78"/>
            </a:endParaRPr>
          </a:p>
          <a:p>
            <a:pPr marL="0" indent="0" algn="just" rtl="1">
              <a:buNone/>
            </a:pPr>
            <a:r>
              <a:rPr lang="fa-IR" sz="2400" dirty="0" smtClean="0"/>
              <a:t>وقتی </a:t>
            </a:r>
            <a:r>
              <a:rPr lang="en-US" sz="2400" dirty="0" smtClean="0"/>
              <a:t>ABS </a:t>
            </a:r>
            <a:r>
              <a:rPr lang="fa-IR" sz="2400" dirty="0" smtClean="0"/>
              <a:t>و دیگر پلیمرها از قالب بیرون می آیند دارای الکتریسیته ساکن هستند و اگر در محیط پوشیده نشوند، ذرات گرد و غبار هوا را به خود جذب میکنند. این آلودگی و آلودگیهای ناشی از روغن آماده سازی قالب برای تزریق و همچنین آلودگی ناشی از جابجایی، وجود مرحله چربی گیری را ضروری میکند. استفاده از یک ماده چربی گیر باعث افزایش عمر محلول زبرسازی میشود. میتوان برای چربی گیری از یک محلول با ترکیب زیر استفاده کرد: </a:t>
            </a:r>
          </a:p>
          <a:p>
            <a:pPr marL="0" indent="0" algn="just" rtl="1">
              <a:buNone/>
            </a:pPr>
            <a:r>
              <a:rPr lang="fa-IR" sz="2400" dirty="0" smtClean="0"/>
              <a:t>سود (20 گرم در لیتر)، تری سدیم فسفات (15 گرم در لیتر)، سدیم کربنات (15 گرم در لیتر) و اسید اولئیک (15 گرم در لیتر)</a:t>
            </a:r>
          </a:p>
          <a:p>
            <a:pPr marL="0" indent="0" algn="just" rtl="1">
              <a:buNone/>
            </a:pPr>
            <a:r>
              <a:rPr lang="fa-IR" sz="2400" dirty="0" smtClean="0"/>
              <a:t>شرایط عملکرد دمای50 تا 60 درجه سانتیگراد و مدت زمان لازم 2 دقیقه است.</a:t>
            </a:r>
          </a:p>
          <a:p>
            <a:pPr marL="0" indent="0" algn="just" rtl="1">
              <a:buNone/>
            </a:pPr>
            <a:endParaRPr lang="fa-IR" sz="1200" dirty="0" smtClean="0"/>
          </a:p>
          <a:p>
            <a:pPr marL="0" indent="0" algn="just" rtl="1">
              <a:buNone/>
            </a:pPr>
            <a:endParaRPr lang="en-US" sz="1200" dirty="0">
              <a:solidFill>
                <a:srgbClr val="FFC000"/>
              </a:solidFill>
            </a:endParaRPr>
          </a:p>
        </p:txBody>
      </p:sp>
    </p:spTree>
    <p:extLst>
      <p:ext uri="{BB962C8B-B14F-4D97-AF65-F5344CB8AC3E}">
        <p14:creationId xmlns:p14="http://schemas.microsoft.com/office/powerpoint/2010/main" xmlns="" val="143966909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8305800" cy="3293209"/>
          </a:xfrm>
          <a:prstGeom prst="rect">
            <a:avLst/>
          </a:prstGeom>
        </p:spPr>
        <p:txBody>
          <a:bodyPr wrap="square">
            <a:spAutoFit/>
          </a:bodyPr>
          <a:lstStyle/>
          <a:p>
            <a:pPr algn="just" rtl="1"/>
            <a:endParaRPr lang="fa-IR" sz="2400" dirty="0">
              <a:solidFill>
                <a:srgbClr val="FFC000"/>
              </a:solidFill>
            </a:endParaRPr>
          </a:p>
          <a:p>
            <a:pPr algn="just" rtl="1"/>
            <a:r>
              <a:rPr lang="fa-IR" sz="3200" dirty="0">
                <a:latin typeface="IranNastaliq" pitchFamily="18" charset="0"/>
                <a:ea typeface="+mj-ea"/>
                <a:cs typeface="B Titr" pitchFamily="2" charset="-78"/>
              </a:rPr>
              <a:t>2. اسیدشویی (پیش زبرسازی</a:t>
            </a:r>
            <a:r>
              <a:rPr lang="fa-IR" sz="3200" dirty="0" smtClean="0">
                <a:latin typeface="IranNastaliq" pitchFamily="18" charset="0"/>
                <a:ea typeface="+mj-ea"/>
                <a:cs typeface="B Titr" pitchFamily="2" charset="-78"/>
              </a:rPr>
              <a:t>)</a:t>
            </a:r>
            <a:endParaRPr lang="fa-IR" sz="3200" dirty="0">
              <a:latin typeface="IranNastaliq" pitchFamily="18" charset="0"/>
              <a:ea typeface="+mj-ea"/>
              <a:cs typeface="B Titr" pitchFamily="2" charset="-78"/>
            </a:endParaRPr>
          </a:p>
          <a:p>
            <a:pPr algn="just" rtl="1"/>
            <a:r>
              <a:rPr lang="fa-IR" sz="3200" dirty="0" smtClean="0">
                <a:latin typeface="+mj-lt"/>
                <a:ea typeface="+mj-ea"/>
                <a:cs typeface="+mj-cs"/>
              </a:rPr>
              <a:t> </a:t>
            </a:r>
            <a:r>
              <a:rPr lang="fa-IR" sz="2400" dirty="0">
                <a:solidFill>
                  <a:schemeClr val="tx1">
                    <a:lumMod val="95000"/>
                    <a:lumOff val="5000"/>
                  </a:schemeClr>
                </a:solidFill>
              </a:rPr>
              <a:t>برای پیشگیری از انتقال مواد چربی گیر قلیایی به محلول زبرسازی اسیدی و کاهش اسیدیته و عمر مفید </a:t>
            </a:r>
            <a:r>
              <a:rPr lang="fa-IR" sz="2400" dirty="0" smtClean="0">
                <a:solidFill>
                  <a:schemeClr val="tx1">
                    <a:lumMod val="95000"/>
                    <a:lumOff val="5000"/>
                  </a:schemeClr>
                </a:solidFill>
              </a:rPr>
              <a:t>آن بهتر </a:t>
            </a:r>
            <a:r>
              <a:rPr lang="fa-IR" sz="2400" dirty="0">
                <a:solidFill>
                  <a:schemeClr val="tx1">
                    <a:lumMod val="95000"/>
                    <a:lumOff val="5000"/>
                  </a:schemeClr>
                </a:solidFill>
              </a:rPr>
              <a:t>است این مرحله قبل از زبرسازی وجود داشته باشد تا ضمن خنثی کردن قلیایی بودن سطح قطعه، آن را برای زبرسازی آماده کند. </a:t>
            </a:r>
          </a:p>
          <a:p>
            <a:pPr algn="just" rtl="1"/>
            <a:r>
              <a:rPr lang="fa-IR" sz="2400" dirty="0" smtClean="0">
                <a:solidFill>
                  <a:schemeClr val="tx1">
                    <a:lumMod val="95000"/>
                    <a:lumOff val="5000"/>
                  </a:schemeClr>
                </a:solidFill>
              </a:rPr>
              <a:t>ترکیب </a:t>
            </a:r>
            <a:r>
              <a:rPr lang="fa-IR" sz="2400" dirty="0">
                <a:solidFill>
                  <a:schemeClr val="tx1">
                    <a:lumMod val="95000"/>
                    <a:lumOff val="5000"/>
                  </a:schemeClr>
                </a:solidFill>
              </a:rPr>
              <a:t>پیشنهادی چنین است:</a:t>
            </a:r>
          </a:p>
          <a:p>
            <a:pPr algn="just" rtl="1"/>
            <a:r>
              <a:rPr lang="fa-IR" sz="2400" dirty="0" smtClean="0">
                <a:solidFill>
                  <a:schemeClr val="tx1">
                    <a:lumMod val="95000"/>
                    <a:lumOff val="5000"/>
                  </a:schemeClr>
                </a:solidFill>
              </a:rPr>
              <a:t>اسید </a:t>
            </a:r>
            <a:r>
              <a:rPr lang="fa-IR" sz="2400" dirty="0">
                <a:solidFill>
                  <a:schemeClr val="tx1">
                    <a:lumMod val="95000"/>
                    <a:lumOff val="5000"/>
                  </a:schemeClr>
                </a:solidFill>
              </a:rPr>
              <a:t>سولفوریک با چگالی 1.84 (50سی سی در لیتر)، اسید کرومیک(400 گرم در لیتر)</a:t>
            </a:r>
          </a:p>
          <a:p>
            <a:pPr algn="just" rtl="1"/>
            <a:r>
              <a:rPr lang="fa-IR" sz="2400" dirty="0" smtClean="0">
                <a:solidFill>
                  <a:schemeClr val="tx1">
                    <a:lumMod val="95000"/>
                    <a:lumOff val="5000"/>
                  </a:schemeClr>
                </a:solidFill>
              </a:rPr>
              <a:t>شرایط </a:t>
            </a:r>
            <a:r>
              <a:rPr lang="fa-IR" sz="2400" dirty="0">
                <a:solidFill>
                  <a:schemeClr val="tx1">
                    <a:lumMod val="95000"/>
                    <a:lumOff val="5000"/>
                  </a:schemeClr>
                </a:solidFill>
              </a:rPr>
              <a:t>عملکرد دمای 50 تا 60 درجه سانتیگراد و مدت زمان لازم 2 تا 5 دقیقه است.</a:t>
            </a:r>
          </a:p>
        </p:txBody>
      </p:sp>
    </p:spTree>
    <p:extLst>
      <p:ext uri="{BB962C8B-B14F-4D97-AF65-F5344CB8AC3E}">
        <p14:creationId xmlns:p14="http://schemas.microsoft.com/office/powerpoint/2010/main" xmlns="" val="286018529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304800" y="228600"/>
            <a:ext cx="8610600" cy="6629400"/>
          </a:xfrm>
        </p:spPr>
        <p:txBody>
          <a:bodyPr>
            <a:normAutofit/>
          </a:bodyPr>
          <a:lstStyle/>
          <a:p>
            <a:pPr marL="0" indent="0" algn="just" rtl="1">
              <a:buNone/>
            </a:pPr>
            <a:endParaRPr lang="fa-IR" sz="1600" dirty="0" smtClean="0"/>
          </a:p>
          <a:p>
            <a:pPr marL="0" indent="0" algn="just" rtl="1">
              <a:buNone/>
            </a:pPr>
            <a:r>
              <a:rPr lang="fa-IR" sz="3200" dirty="0">
                <a:latin typeface="IranNastaliq" pitchFamily="18" charset="0"/>
                <a:ea typeface="+mj-ea"/>
                <a:cs typeface="B Titr" pitchFamily="2" charset="-78"/>
              </a:rPr>
              <a:t>3. زبرسازی( </a:t>
            </a:r>
            <a:r>
              <a:rPr lang="en-US" sz="3200" dirty="0">
                <a:latin typeface="+mj-lt"/>
                <a:ea typeface="+mj-ea"/>
                <a:cs typeface="B Titr" pitchFamily="2" charset="-78"/>
              </a:rPr>
              <a:t>Etching</a:t>
            </a:r>
            <a:r>
              <a:rPr lang="fa-IR" sz="3200" dirty="0">
                <a:latin typeface="IranNastaliq" pitchFamily="18" charset="0"/>
                <a:ea typeface="+mj-ea"/>
                <a:cs typeface="B Titr" pitchFamily="2" charset="-78"/>
              </a:rPr>
              <a:t>)</a:t>
            </a:r>
            <a:endParaRPr lang="en-US" sz="3200" dirty="0">
              <a:latin typeface="IranNastaliq" pitchFamily="18" charset="0"/>
              <a:ea typeface="+mj-ea"/>
              <a:cs typeface="B Titr" pitchFamily="2" charset="-78"/>
            </a:endParaRPr>
          </a:p>
          <a:p>
            <a:pPr marL="0" indent="0" algn="just" rtl="1">
              <a:buNone/>
            </a:pPr>
            <a:r>
              <a:rPr lang="fa-IR" sz="2400" dirty="0" smtClean="0"/>
              <a:t>با زبر سازی میکروسکپی قطعه و ایجاد خلل و فرج در سطح آن، چسبندگی فلز به پلیمر افزایش می یابد. زبرسازی به دو روش مکانیکی و شیمیایی صورت می گیرد. </a:t>
            </a:r>
          </a:p>
          <a:p>
            <a:pPr marL="0" indent="0" algn="just" rtl="1">
              <a:buNone/>
            </a:pPr>
            <a:r>
              <a:rPr lang="fa-IR" sz="2400" dirty="0" smtClean="0"/>
              <a:t>در روش مکانیکی، با پرتاب شن به قطعه در حال دوران (سند بلاست)، سطح آن را زبر میکنند. روش شیمیایی روش بهتر و متداول تری است که در آن، جزء بوتادین خورده میشود و در عین حال ساختمان اکریلو نیتریل استایرن تخریب نمیگردد و سطح قطعه با خلل و فرج زاویه دار آماده پذیرایی فیلم هادی است. ترکیب محلول زبرسازی به صورت زیر است :</a:t>
            </a:r>
          </a:p>
          <a:p>
            <a:pPr marL="0" indent="0" algn="just" rtl="1">
              <a:buNone/>
            </a:pPr>
            <a:r>
              <a:rPr lang="fa-IR" sz="2400" dirty="0" smtClean="0"/>
              <a:t>اسید سولفوریک با چگالی 1.84 (180 سی سی در لیتر)، اسید کرومیک (430 گرم در لیتر)، اسید فسفریک (30 سی سی در لیتر)</a:t>
            </a:r>
          </a:p>
          <a:p>
            <a:pPr marL="0" indent="0" algn="just" rtl="1">
              <a:buNone/>
            </a:pPr>
            <a:r>
              <a:rPr lang="fa-IR" sz="2400" dirty="0" smtClean="0"/>
              <a:t>شرایط عملکرد دمای 50 تا 60 درجه سانتیگراد و مدت زمان لازم 2 تا 3 دقیقه است.</a:t>
            </a:r>
          </a:p>
        </p:txBody>
      </p:sp>
    </p:spTree>
    <p:extLst>
      <p:ext uri="{BB962C8B-B14F-4D97-AF65-F5344CB8AC3E}">
        <p14:creationId xmlns:p14="http://schemas.microsoft.com/office/powerpoint/2010/main" xmlns="" val="28557897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153400" cy="3231654"/>
          </a:xfrm>
          <a:prstGeom prst="rect">
            <a:avLst/>
          </a:prstGeom>
        </p:spPr>
        <p:txBody>
          <a:bodyPr wrap="square">
            <a:spAutoFit/>
          </a:bodyPr>
          <a:lstStyle/>
          <a:p>
            <a:pPr algn="just" rtl="1"/>
            <a:endParaRPr lang="fa-IR" sz="3200" dirty="0" smtClean="0">
              <a:latin typeface="+mj-lt"/>
              <a:ea typeface="+mj-ea"/>
              <a:cs typeface="+mj-cs"/>
            </a:endParaRPr>
          </a:p>
          <a:p>
            <a:pPr algn="just" rtl="1"/>
            <a:r>
              <a:rPr lang="fa-IR" sz="3200" dirty="0" smtClean="0">
                <a:latin typeface="IranNastaliq" pitchFamily="18" charset="0"/>
                <a:ea typeface="+mj-ea"/>
                <a:cs typeface="B Titr" pitchFamily="2" charset="-78"/>
              </a:rPr>
              <a:t>4</a:t>
            </a:r>
            <a:r>
              <a:rPr lang="fa-IR" sz="3200" dirty="0">
                <a:latin typeface="IranNastaliq" pitchFamily="18" charset="0"/>
                <a:ea typeface="+mj-ea"/>
                <a:cs typeface="B Titr" pitchFamily="2" charset="-78"/>
              </a:rPr>
              <a:t>. کروم </a:t>
            </a:r>
            <a:r>
              <a:rPr lang="fa-IR" sz="3200" dirty="0" smtClean="0">
                <a:latin typeface="IranNastaliq" pitchFamily="18" charset="0"/>
                <a:ea typeface="+mj-ea"/>
                <a:cs typeface="B Titr" pitchFamily="2" charset="-78"/>
              </a:rPr>
              <a:t>گیری</a:t>
            </a:r>
            <a:endParaRPr lang="fa-IR" sz="3200" dirty="0">
              <a:latin typeface="IranNastaliq" pitchFamily="18" charset="0"/>
              <a:ea typeface="+mj-ea"/>
              <a:cs typeface="B Titr" pitchFamily="2" charset="-78"/>
            </a:endParaRPr>
          </a:p>
          <a:p>
            <a:pPr algn="just" rtl="1"/>
            <a:r>
              <a:rPr lang="fa-IR" sz="2800" dirty="0" smtClean="0"/>
              <a:t>در </a:t>
            </a:r>
            <a:r>
              <a:rPr lang="fa-IR" sz="2800" dirty="0"/>
              <a:t>این مرحله اسید کرومیکی که پس از زبر سازی همراه قطعه است، گرفته میشود و هدف از آن، صرفه جویی در مصرف اسید </a:t>
            </a:r>
            <a:r>
              <a:rPr lang="fa-IR" sz="2800" dirty="0" smtClean="0"/>
              <a:t>کرومیک </a:t>
            </a:r>
            <a:r>
              <a:rPr lang="fa-IR" sz="2800" dirty="0"/>
              <a:t>است. پس از کروم گیری شستوشوی قطعه با آب انجام میشود که کاهش قابل توجه اسید کرومیک روی قطعه و افزایش عمر محلول </a:t>
            </a:r>
            <a:r>
              <a:rPr lang="fa-IR" sz="2800" dirty="0" smtClean="0"/>
              <a:t>خنثی </a:t>
            </a:r>
            <a:r>
              <a:rPr lang="fa-IR" sz="2800" dirty="0"/>
              <a:t>سازی را در مرحله بعد به دنبال دارد</a:t>
            </a:r>
            <a:r>
              <a:rPr lang="fa-IR" sz="2400" dirty="0"/>
              <a:t>.</a:t>
            </a:r>
          </a:p>
        </p:txBody>
      </p:sp>
    </p:spTree>
    <p:extLst>
      <p:ext uri="{BB962C8B-B14F-4D97-AF65-F5344CB8AC3E}">
        <p14:creationId xmlns:p14="http://schemas.microsoft.com/office/powerpoint/2010/main" xmlns="" val="200284542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077200" cy="6248400"/>
          </a:xfrm>
        </p:spPr>
        <p:txBody>
          <a:bodyPr>
            <a:normAutofit fontScale="92500"/>
          </a:bodyPr>
          <a:lstStyle/>
          <a:p>
            <a:pPr marL="0" indent="0" algn="just" rtl="1">
              <a:buNone/>
            </a:pPr>
            <a:endParaRPr lang="fa-IR" sz="2600" dirty="0" smtClean="0"/>
          </a:p>
          <a:p>
            <a:pPr marL="0" indent="0" algn="just" rtl="1">
              <a:buNone/>
            </a:pPr>
            <a:r>
              <a:rPr lang="fa-IR" sz="4100" dirty="0">
                <a:latin typeface="IranNastaliq" pitchFamily="18" charset="0"/>
                <a:ea typeface="+mj-ea"/>
                <a:cs typeface="B Titr" pitchFamily="2" charset="-78"/>
              </a:rPr>
              <a:t>5. خنثی </a:t>
            </a:r>
            <a:r>
              <a:rPr lang="fa-IR" sz="4100" dirty="0" smtClean="0">
                <a:latin typeface="IranNastaliq" pitchFamily="18" charset="0"/>
                <a:ea typeface="+mj-ea"/>
                <a:cs typeface="B Titr" pitchFamily="2" charset="-78"/>
              </a:rPr>
              <a:t>سازی</a:t>
            </a:r>
            <a:endParaRPr lang="fa-IR" sz="4100" dirty="0">
              <a:latin typeface="IranNastaliq" pitchFamily="18" charset="0"/>
              <a:ea typeface="+mj-ea"/>
              <a:cs typeface="B Titr" pitchFamily="2" charset="-78"/>
            </a:endParaRPr>
          </a:p>
          <a:p>
            <a:pPr marL="0" indent="0" algn="just" rtl="1">
              <a:buNone/>
            </a:pPr>
            <a:r>
              <a:rPr lang="fa-IR" sz="3500" dirty="0" smtClean="0">
                <a:latin typeface="+mj-lt"/>
                <a:ea typeface="+mj-ea"/>
                <a:cs typeface="+mj-cs"/>
              </a:rPr>
              <a:t> </a:t>
            </a:r>
            <a:r>
              <a:rPr lang="fa-IR" sz="2700" dirty="0" smtClean="0"/>
              <a:t>هدف از خنثی سازی، حذف آخرین محلول اسید کرومیک روی قطعه است که میتواند محلولهای بعدی را آلوده کند. اسید کرومیک باقیمانده در حفره های کور قطعه یا در محل اتصال آویزها از آبکاری شیمیایی این گونه مکانها جلوگیری میکند. </a:t>
            </a:r>
          </a:p>
          <a:p>
            <a:pPr marL="0" indent="0" algn="just" rtl="1">
              <a:buNone/>
            </a:pPr>
            <a:r>
              <a:rPr lang="fa-IR" sz="2700" dirty="0" smtClean="0"/>
              <a:t>ترکیب مورد استفاده در این مرحله اسید کلریدریک کاملا خالص با چگالی 1.18 به میزان 180 سی سی در لیتر است. این محلول با گرفتن اسید کرومیک بتدریج به سبزی می¬گراید و به محض این که محلول خنثی سازی به رنگ سبز تیره درآمد، باید دور ریخته شود. </a:t>
            </a:r>
          </a:p>
          <a:p>
            <a:pPr marL="0" indent="0" algn="just" rtl="1">
              <a:buNone/>
            </a:pPr>
            <a:r>
              <a:rPr lang="fa-IR" sz="2700" dirty="0" smtClean="0"/>
              <a:t>شرایط کار با این محلول دمای 40 درجه سانتیگراد و زمان لازم 1 تا 2 دقیقه است.</a:t>
            </a:r>
          </a:p>
          <a:p>
            <a:pPr marL="0" indent="0" algn="just" rtl="1">
              <a:buNone/>
            </a:pPr>
            <a:r>
              <a:rPr lang="fa-IR" sz="4100" dirty="0" smtClean="0">
                <a:latin typeface="IranNastaliq" pitchFamily="18" charset="0"/>
                <a:ea typeface="+mj-ea"/>
                <a:cs typeface="B Titr" pitchFamily="2" charset="-78"/>
              </a:rPr>
              <a:t>6</a:t>
            </a:r>
            <a:r>
              <a:rPr lang="fa-IR" sz="4100" dirty="0">
                <a:latin typeface="IranNastaliq" pitchFamily="18" charset="0"/>
                <a:ea typeface="+mj-ea"/>
                <a:cs typeface="B Titr" pitchFamily="2" charset="-78"/>
              </a:rPr>
              <a:t>. </a:t>
            </a:r>
            <a:r>
              <a:rPr lang="fa-IR" sz="4100" dirty="0" smtClean="0">
                <a:latin typeface="IranNastaliq" pitchFamily="18" charset="0"/>
                <a:ea typeface="+mj-ea"/>
                <a:cs typeface="B Titr" pitchFamily="2" charset="-78"/>
              </a:rPr>
              <a:t>اسیدگیری </a:t>
            </a:r>
            <a:endParaRPr lang="fa-IR" sz="4100" dirty="0">
              <a:latin typeface="IranNastaliq" pitchFamily="18" charset="0"/>
              <a:ea typeface="+mj-ea"/>
              <a:cs typeface="B Titr" pitchFamily="2" charset="-78"/>
            </a:endParaRPr>
          </a:p>
          <a:p>
            <a:pPr marL="0" indent="0" algn="just" rtl="1">
              <a:buNone/>
            </a:pPr>
            <a:r>
              <a:rPr lang="fa-IR" sz="2700" dirty="0" smtClean="0"/>
              <a:t>پس از خنثی سازی، قطعه باید از اسید کلریدریک پاک شود.</a:t>
            </a:r>
          </a:p>
          <a:p>
            <a:pPr marL="0" indent="0" algn="just" rtl="1">
              <a:buNone/>
            </a:pPr>
            <a:endParaRPr lang="fa-IR" sz="1800" dirty="0" smtClean="0">
              <a:solidFill>
                <a:srgbClr val="FFC000"/>
              </a:solidFill>
            </a:endParaRPr>
          </a:p>
          <a:p>
            <a:pPr marL="0" indent="0" algn="just" rtl="1">
              <a:buNone/>
            </a:pPr>
            <a:endParaRPr lang="en-US" sz="1800" dirty="0">
              <a:solidFill>
                <a:srgbClr val="FFC000"/>
              </a:solidFill>
            </a:endParaRPr>
          </a:p>
        </p:txBody>
      </p:sp>
    </p:spTree>
    <p:extLst>
      <p:ext uri="{BB962C8B-B14F-4D97-AF65-F5344CB8AC3E}">
        <p14:creationId xmlns:p14="http://schemas.microsoft.com/office/powerpoint/2010/main" xmlns="" val="209995851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3408"/>
            <a:ext cx="8915400" cy="6124754"/>
          </a:xfrm>
          <a:prstGeom prst="rect">
            <a:avLst/>
          </a:prstGeom>
        </p:spPr>
        <p:txBody>
          <a:bodyPr wrap="square">
            <a:spAutoFit/>
          </a:bodyPr>
          <a:lstStyle/>
          <a:p>
            <a:pPr algn="just" rtl="1"/>
            <a:endParaRPr lang="fa-IR" sz="2400" dirty="0">
              <a:latin typeface="+mj-lt"/>
              <a:ea typeface="+mj-ea"/>
              <a:cs typeface="+mj-cs"/>
            </a:endParaRPr>
          </a:p>
          <a:p>
            <a:pPr algn="just" rtl="1"/>
            <a:r>
              <a:rPr lang="fa-IR" sz="3200" dirty="0">
                <a:latin typeface="IranNastaliq" pitchFamily="18" charset="0"/>
                <a:ea typeface="+mj-ea"/>
                <a:cs typeface="B Titr" pitchFamily="2" charset="-78"/>
              </a:rPr>
              <a:t>7. حساس </a:t>
            </a:r>
            <a:r>
              <a:rPr lang="fa-IR" sz="3200" dirty="0" smtClean="0">
                <a:latin typeface="IranNastaliq" pitchFamily="18" charset="0"/>
                <a:ea typeface="+mj-ea"/>
                <a:cs typeface="B Titr" pitchFamily="2" charset="-78"/>
              </a:rPr>
              <a:t>سازی </a:t>
            </a:r>
            <a:endParaRPr lang="fa-IR" sz="3200" dirty="0">
              <a:latin typeface="IranNastaliq" pitchFamily="18" charset="0"/>
              <a:ea typeface="+mj-ea"/>
              <a:cs typeface="B Titr" pitchFamily="2" charset="-78"/>
            </a:endParaRPr>
          </a:p>
          <a:p>
            <a:pPr algn="just" rtl="1"/>
            <a:r>
              <a:rPr lang="fa-IR" sz="2400" dirty="0" smtClean="0"/>
              <a:t>این </a:t>
            </a:r>
            <a:r>
              <a:rPr lang="fa-IR" sz="2400" dirty="0"/>
              <a:t>مرحله در حقیقت قلب فرایند به شمار میرود. برای آبکاری روی پلاستیک ابتدا باید سطح آن را حساس کرد. این کار معمولا </a:t>
            </a:r>
            <a:r>
              <a:rPr lang="fa-IR" sz="2400" dirty="0" smtClean="0"/>
              <a:t>با </a:t>
            </a:r>
            <a:r>
              <a:rPr lang="fa-IR" sz="2400" dirty="0"/>
              <a:t>نشاندن ذره های کوچک پالادیوم روی قطعه صورت میگیرد که این ذرات بعدا کاتالیزوری برای شروع آبکاری خواهند بود. </a:t>
            </a:r>
          </a:p>
          <a:p>
            <a:pPr algn="just" rtl="1"/>
            <a:r>
              <a:rPr lang="fa-IR" sz="2400" dirty="0" smtClean="0"/>
              <a:t>در </a:t>
            </a:r>
            <a:r>
              <a:rPr lang="fa-IR" sz="2400" dirty="0"/>
              <a:t>این مرحله قطعه در محلولی از کلرید قلع و کلرید پالادیوم غوطه ور میشود و پس از گذشت زمان لازم کمپلکسی از قلع و پالادیوم روی سطح </a:t>
            </a:r>
            <a:r>
              <a:rPr lang="fa-IR" sz="2400" dirty="0" smtClean="0"/>
              <a:t>قطعه بوجود </a:t>
            </a:r>
            <a:r>
              <a:rPr lang="fa-IR" sz="2400" dirty="0"/>
              <a:t>می آید که در مرحله شتاب دهی نمکهای قلع حذف میشود و تنها فلز پالادیوم روی سطح باقی میماند. </a:t>
            </a:r>
          </a:p>
          <a:p>
            <a:pPr algn="just" rtl="1"/>
            <a:r>
              <a:rPr lang="fa-IR" sz="2400" dirty="0" smtClean="0"/>
              <a:t>ترکیب </a:t>
            </a:r>
            <a:r>
              <a:rPr lang="fa-IR" sz="2400" dirty="0"/>
              <a:t>مرحله حساس سازی چنین است:</a:t>
            </a:r>
          </a:p>
          <a:p>
            <a:pPr algn="just" rtl="1"/>
            <a:r>
              <a:rPr lang="fa-IR" sz="2400" dirty="0" smtClean="0"/>
              <a:t>کلرید </a:t>
            </a:r>
            <a:r>
              <a:rPr lang="fa-IR" sz="2400" dirty="0"/>
              <a:t>قلع (¬100 تا 150 گرم در لیتر)، کلرید پالادیوم (0.2 تا 0.3 گرم در لیتر)، اسید کلریدریک (20 سی سی در لیتر)</a:t>
            </a:r>
          </a:p>
          <a:p>
            <a:pPr algn="just" rtl="1"/>
            <a:endParaRPr lang="fa-IR" sz="2400" dirty="0"/>
          </a:p>
          <a:p>
            <a:pPr algn="just" rtl="1"/>
            <a:r>
              <a:rPr lang="fa-IR" sz="2400" dirty="0"/>
              <a:t>این مرحله در دمای 35 تا 45 درجه سانتیگراد انجام میشود. </a:t>
            </a:r>
          </a:p>
          <a:p>
            <a:pPr algn="just" rtl="1"/>
            <a:endParaRPr lang="fa-IR" sz="2400" dirty="0"/>
          </a:p>
          <a:p>
            <a:pPr algn="just" rtl="1"/>
            <a:r>
              <a:rPr lang="fa-IR" sz="2400" dirty="0"/>
              <a:t>محلول حساس سازی باید از نور محافظت شود تا طول عمر آن افزایش یابد. پس از این مرحله نیز شست وشو لازم است.</a:t>
            </a:r>
          </a:p>
        </p:txBody>
      </p:sp>
    </p:spTree>
    <p:extLst>
      <p:ext uri="{BB962C8B-B14F-4D97-AF65-F5344CB8AC3E}">
        <p14:creationId xmlns:p14="http://schemas.microsoft.com/office/powerpoint/2010/main" xmlns="" val="34929887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457200"/>
            <a:ext cx="8686800" cy="4038600"/>
          </a:xfrm>
        </p:spPr>
        <p:txBody>
          <a:bodyPr>
            <a:normAutofit/>
          </a:bodyPr>
          <a:lstStyle/>
          <a:p>
            <a:pPr marL="0" indent="0" algn="just" rtl="1">
              <a:buNone/>
            </a:pPr>
            <a:r>
              <a:rPr lang="fa-IR" sz="3200" dirty="0">
                <a:latin typeface="IranNastaliq" pitchFamily="18" charset="0"/>
                <a:ea typeface="+mj-ea"/>
                <a:cs typeface="B Titr" pitchFamily="2" charset="-78"/>
              </a:rPr>
              <a:t>8. شتاب </a:t>
            </a:r>
            <a:r>
              <a:rPr lang="fa-IR" sz="3200" dirty="0" smtClean="0">
                <a:latin typeface="IranNastaliq" pitchFamily="18" charset="0"/>
                <a:ea typeface="+mj-ea"/>
                <a:cs typeface="B Titr" pitchFamily="2" charset="-78"/>
              </a:rPr>
              <a:t>دهی</a:t>
            </a:r>
            <a:endParaRPr lang="fa-IR" sz="3200" dirty="0">
              <a:latin typeface="IranNastaliq" pitchFamily="18" charset="0"/>
              <a:ea typeface="+mj-ea"/>
              <a:cs typeface="B Titr" pitchFamily="2" charset="-78"/>
            </a:endParaRPr>
          </a:p>
          <a:p>
            <a:pPr marL="0" indent="0" algn="just" rtl="1">
              <a:buNone/>
            </a:pPr>
            <a:r>
              <a:rPr lang="fa-IR" sz="2400" dirty="0" smtClean="0">
                <a:latin typeface="+mj-lt"/>
                <a:ea typeface="+mj-ea"/>
                <a:cs typeface="+mj-cs"/>
              </a:rPr>
              <a:t> </a:t>
            </a:r>
            <a:r>
              <a:rPr lang="fa-IR" sz="2400" dirty="0" smtClean="0"/>
              <a:t>در این مرحله نمکهای قلع و بیشتر هیروکسید قلع حذف میشوند. این نمکها جزئی از کمپلکس روی سطح قطعه اند که پالادیوم را تا هنگام استفاده حفظ میکند. در این مرحله قلع در محلول حل میشود و فقط فلز پالادیوم در سطح قطعه باقی میماند. این پالادیوم است که مرکز تجمع فلز روکش بهشمار می آید. ترکیب پیشنهادی این مرحله، یک اسید رقیق مانند اسید سولفوریک 10درصد است. شرایط دمایی 20 تا 50 درجه سانتیگراد </a:t>
            </a:r>
            <a:r>
              <a:rPr lang="fa-IR" sz="2400" dirty="0"/>
              <a:t>و زمان لازم حداقل2 دقیقه است. شست وشو در این مرحله همانند شست وشوی قبل از شتاب دهی نمیتواند محلول روی سطح را </a:t>
            </a:r>
            <a:r>
              <a:rPr lang="fa-IR" sz="2400" dirty="0" smtClean="0"/>
              <a:t>کاملا </a:t>
            </a:r>
            <a:r>
              <a:rPr lang="fa-IR" sz="2400" dirty="0"/>
              <a:t>بزداید ولی واکنشهای هیدرولیزی سطح قطعه، وجود این مرحله را ضروری میکند.</a:t>
            </a:r>
          </a:p>
          <a:p>
            <a:pPr marL="0" indent="0" algn="just" rtl="1">
              <a:buNone/>
            </a:pPr>
            <a:endParaRPr lang="fa-IR" sz="2300" dirty="0" smtClean="0">
              <a:solidFill>
                <a:srgbClr val="FFC000"/>
              </a:solidFill>
            </a:endParaRPr>
          </a:p>
          <a:p>
            <a:pPr marL="0" indent="0" algn="just" rtl="1">
              <a:buNone/>
            </a:pPr>
            <a:endParaRPr lang="en-US" sz="1800" dirty="0">
              <a:solidFill>
                <a:srgbClr val="FFC000"/>
              </a:solidFill>
            </a:endParaRPr>
          </a:p>
        </p:txBody>
      </p:sp>
    </p:spTree>
    <p:extLst>
      <p:ext uri="{BB962C8B-B14F-4D97-AF65-F5344CB8AC3E}">
        <p14:creationId xmlns:p14="http://schemas.microsoft.com/office/powerpoint/2010/main" xmlns="" val="216135921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52400"/>
            <a:ext cx="8915400" cy="6553200"/>
          </a:xfrm>
        </p:spPr>
        <p:txBody>
          <a:bodyPr>
            <a:normAutofit lnSpcReduction="10000"/>
          </a:bodyPr>
          <a:lstStyle/>
          <a:p>
            <a:pPr marL="0" indent="0" algn="just" rtl="1">
              <a:buNone/>
            </a:pPr>
            <a:endParaRPr lang="fa-IR" sz="1800" dirty="0"/>
          </a:p>
          <a:p>
            <a:pPr marL="0" indent="0" algn="just" rtl="1">
              <a:buNone/>
            </a:pPr>
            <a:r>
              <a:rPr lang="fa-IR" sz="3800" dirty="0">
                <a:latin typeface="IranNastaliq" pitchFamily="18" charset="0"/>
                <a:ea typeface="+mj-ea"/>
                <a:cs typeface="B Titr" pitchFamily="2" charset="-78"/>
              </a:rPr>
              <a:t>9. آبکاری </a:t>
            </a:r>
            <a:r>
              <a:rPr lang="fa-IR" sz="3800" dirty="0" smtClean="0">
                <a:latin typeface="IranNastaliq" pitchFamily="18" charset="0"/>
                <a:ea typeface="+mj-ea"/>
                <a:cs typeface="B Titr" pitchFamily="2" charset="-78"/>
              </a:rPr>
              <a:t>شیمیایی</a:t>
            </a:r>
          </a:p>
          <a:p>
            <a:pPr marL="0" indent="0" algn="just" rtl="1">
              <a:buNone/>
            </a:pPr>
            <a:endParaRPr lang="fa-IR" sz="2300" dirty="0">
              <a:latin typeface="IranNastaliq" pitchFamily="18" charset="0"/>
              <a:ea typeface="+mj-ea"/>
              <a:cs typeface="B Titr" pitchFamily="2" charset="-78"/>
            </a:endParaRPr>
          </a:p>
          <a:p>
            <a:pPr marL="0" indent="0" algn="just" rtl="1">
              <a:buNone/>
            </a:pPr>
            <a:r>
              <a:rPr lang="en-US" sz="2300" dirty="0" err="1" smtClean="0"/>
              <a:t>Electroless</a:t>
            </a:r>
            <a:r>
              <a:rPr lang="en-US" sz="2300" dirty="0" smtClean="0"/>
              <a:t> Plating) </a:t>
            </a:r>
            <a:r>
              <a:rPr lang="fa-IR" sz="2300" dirty="0" smtClean="0"/>
              <a:t>به </a:t>
            </a:r>
            <a:r>
              <a:rPr lang="fa-IR" sz="2300" dirty="0"/>
              <a:t>آبکاری با یک محلول شیمیایی گفته میشود که بدون ایجاد اختلاف پتانسیل الکتریکی صورت میگیرد و </a:t>
            </a:r>
            <a:r>
              <a:rPr lang="fa-IR" sz="2300" dirty="0" smtClean="0"/>
              <a:t>قطعه </a:t>
            </a:r>
            <a:r>
              <a:rPr lang="fa-IR" sz="2300" dirty="0"/>
              <a:t>ای را که داخل محلول فرو برده میشود، آبکاری میکند. پلاستیک فعال شده باید با روکش فلزی پوشانده شود تا هادی گردد. </a:t>
            </a:r>
          </a:p>
          <a:p>
            <a:pPr marL="0" indent="0" algn="just" rtl="1">
              <a:buNone/>
            </a:pPr>
            <a:r>
              <a:rPr lang="fa-IR" sz="2300" dirty="0" smtClean="0"/>
              <a:t>ضخامت </a:t>
            </a:r>
            <a:r>
              <a:rPr lang="fa-IR" sz="2300" dirty="0"/>
              <a:t>این پوشش باید حداقل حدود 0.05 تا 0.5 میکرون باشد تا بتواند جریان لازم را برای شروع آبکاری الکترولیتی از خود عبور دهد. ایجاد این </a:t>
            </a:r>
            <a:r>
              <a:rPr lang="fa-IR" sz="2300" dirty="0" smtClean="0"/>
              <a:t>روکش با </a:t>
            </a:r>
            <a:r>
              <a:rPr lang="fa-IR" sz="2300" dirty="0"/>
              <a:t>استفاده از محلولهای شیمیایی و بدون جریان برق </a:t>
            </a:r>
            <a:r>
              <a:rPr lang="fa-IR" sz="2300" dirty="0" smtClean="0"/>
              <a:t>(</a:t>
            </a:r>
            <a:r>
              <a:rPr lang="en-US" sz="2300" dirty="0" err="1" smtClean="0"/>
              <a:t>Electroless</a:t>
            </a:r>
            <a:r>
              <a:rPr lang="en-US" sz="2300" dirty="0"/>
              <a:t>) </a:t>
            </a:r>
            <a:r>
              <a:rPr lang="fa-IR" sz="2300" dirty="0"/>
              <a:t>ممکن است. این محلولها روکشهای بسیار نازکی بوجود می آورند و تا زمانی که </a:t>
            </a:r>
            <a:r>
              <a:rPr lang="fa-IR" sz="2300" dirty="0" smtClean="0"/>
              <a:t>سطح </a:t>
            </a:r>
            <a:r>
              <a:rPr lang="fa-IR" sz="2300" dirty="0"/>
              <a:t>قطعه کاملا پوشانده شود، واکنش ادامه مییابد. محلولهای آبکاری شیمیایی باید هم دربردارنده نمک فلزی باشند و هم یک احیا کننده برای </a:t>
            </a:r>
            <a:r>
              <a:rPr lang="fa-IR" sz="2300" dirty="0" smtClean="0"/>
              <a:t>واکنش </a:t>
            </a:r>
            <a:r>
              <a:rPr lang="fa-IR" sz="2300" dirty="0"/>
              <a:t>شیمیایی که بتواند کاتیونها را احیا کند. این کار به یک شروع کننده نیاز دارد که معمولا خود فلز است. </a:t>
            </a:r>
          </a:p>
          <a:p>
            <a:pPr marL="0" indent="0" algn="just" rtl="1">
              <a:buNone/>
            </a:pPr>
            <a:r>
              <a:rPr lang="fa-IR" sz="2300" dirty="0" smtClean="0"/>
              <a:t>در </a:t>
            </a:r>
            <a:r>
              <a:rPr lang="fa-IR" sz="2300" dirty="0"/>
              <a:t>واکنش انجام شده کاتیون فلز مورد نظر احیا میشود و روی قطعه مینشیند. وقتی یک پلاستیک فعال شده در چنین محلولی فرو برده میشود، هر </a:t>
            </a:r>
            <a:r>
              <a:rPr lang="fa-IR" sz="2300" dirty="0" smtClean="0"/>
              <a:t>ذره </a:t>
            </a:r>
            <a:r>
              <a:rPr lang="fa-IR" sz="2300" dirty="0"/>
              <a:t>پالادیوم، مرکز تجمع فلز (مس یا نیکل) به دور خود میشود. جزیره های تشکیل شده از فلز بسرعت به یکدیگر میپیوندند و تمام سطح قطعه را </a:t>
            </a:r>
            <a:r>
              <a:rPr lang="fa-IR" sz="2300" dirty="0" smtClean="0"/>
              <a:t>میپوشانند</a:t>
            </a:r>
            <a:r>
              <a:rPr lang="fa-IR" sz="2300" dirty="0"/>
              <a:t>. با اتمام آبکاری شیمیایی، قطعه پلاستیکی به قطعه ای با سطح هادی و رسانای جریان برق تبدیل میشود و از این مرحله به بعد روش </a:t>
            </a:r>
            <a:r>
              <a:rPr lang="fa-IR" sz="2300" dirty="0" smtClean="0"/>
              <a:t>متعارف </a:t>
            </a:r>
            <a:r>
              <a:rPr lang="fa-IR" sz="2300" dirty="0"/>
              <a:t>آبکاری قطعات فلزی قابل استفاده است. </a:t>
            </a:r>
          </a:p>
          <a:p>
            <a:pPr marL="0" indent="0" algn="just" rtl="1">
              <a:buNone/>
            </a:pPr>
            <a:endParaRPr lang="fa-IR" sz="1800" dirty="0">
              <a:solidFill>
                <a:srgbClr val="FFC000"/>
              </a:solidFill>
            </a:endParaRPr>
          </a:p>
          <a:p>
            <a:pPr marL="0" indent="0" algn="just" rtl="1">
              <a:buNone/>
            </a:pPr>
            <a:endParaRPr lang="en-US" sz="1800" dirty="0">
              <a:solidFill>
                <a:srgbClr val="FFC000"/>
              </a:solidFill>
            </a:endParaRPr>
          </a:p>
        </p:txBody>
      </p:sp>
    </p:spTree>
    <p:extLst>
      <p:ext uri="{BB962C8B-B14F-4D97-AF65-F5344CB8AC3E}">
        <p14:creationId xmlns:p14="http://schemas.microsoft.com/office/powerpoint/2010/main" xmlns="" val="153577622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467600" cy="1143000"/>
          </a:xfrm>
        </p:spPr>
        <p:txBody>
          <a:bodyPr>
            <a:normAutofit/>
          </a:bodyPr>
          <a:lstStyle/>
          <a:p>
            <a:pPr algn="just">
              <a:lnSpc>
                <a:spcPct val="90000"/>
              </a:lnSpc>
              <a:spcBef>
                <a:spcPct val="20000"/>
              </a:spcBef>
              <a:buClr>
                <a:schemeClr val="accent1"/>
              </a:buClr>
              <a:buSzPct val="80000"/>
            </a:pPr>
            <a:r>
              <a:rPr lang="fa-IR" sz="3200" dirty="0">
                <a:latin typeface="IranNastaliq" pitchFamily="18" charset="0"/>
                <a:cs typeface="B Titr" pitchFamily="2" charset="-78"/>
              </a:rPr>
              <a:t>تنها باید نکاتی را که به ماهیت پلاستیکی قطعه برمیگردد، در این موارد رعایت کرد:</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524001"/>
            <a:ext cx="8153400" cy="3810000"/>
          </a:xfrm>
        </p:spPr>
        <p:txBody>
          <a:bodyPr>
            <a:normAutofit/>
          </a:bodyPr>
          <a:lstStyle/>
          <a:p>
            <a:pPr marL="0" indent="0" algn="just" rtl="1">
              <a:buNone/>
            </a:pPr>
            <a:endParaRPr lang="fa-IR" sz="2400" dirty="0"/>
          </a:p>
          <a:p>
            <a:pPr marL="0" indent="0" algn="just" rtl="1">
              <a:buNone/>
            </a:pPr>
            <a:r>
              <a:rPr lang="fa-IR" sz="2400" dirty="0"/>
              <a:t>1. بعلت سبک بودن قطعات پلاستیکی باید از مکانیزمهایی برای قرار دادن قطعه روی آویز کاتد استفاده شود تا اتصال کافی بمنظور عبور جریان برق </a:t>
            </a:r>
            <a:r>
              <a:rPr lang="fa-IR" sz="2400" dirty="0" smtClean="0"/>
              <a:t>به وجود </a:t>
            </a:r>
            <a:r>
              <a:rPr lang="fa-IR" sz="2400" dirty="0"/>
              <a:t>آید.</a:t>
            </a:r>
          </a:p>
          <a:p>
            <a:pPr marL="0" indent="0" algn="just" rtl="1">
              <a:buNone/>
            </a:pPr>
            <a:endParaRPr lang="fa-IR" sz="2400" dirty="0"/>
          </a:p>
          <a:p>
            <a:pPr marL="0" indent="0" algn="just" rtl="1">
              <a:buNone/>
            </a:pPr>
            <a:r>
              <a:rPr lang="fa-IR" sz="2400" dirty="0"/>
              <a:t>2. برای قطعات ریز از سبدهای مخصوص استفاده شود.</a:t>
            </a:r>
          </a:p>
          <a:p>
            <a:pPr marL="0" indent="0" algn="just" rtl="1">
              <a:buNone/>
            </a:pPr>
            <a:endParaRPr lang="fa-IR" sz="2400" dirty="0"/>
          </a:p>
          <a:p>
            <a:pPr marL="0" indent="0" algn="just" rtl="1">
              <a:buNone/>
            </a:pPr>
            <a:r>
              <a:rPr lang="fa-IR" sz="2400" dirty="0"/>
              <a:t>3. پلیمری برای آبکاری انتخاب شود که در رده پلیمرهای مخصوص آبکاری باشد.</a:t>
            </a:r>
          </a:p>
          <a:p>
            <a:pPr marL="0" indent="0" algn="just" rtl="1">
              <a:buNone/>
            </a:pPr>
            <a:endParaRPr lang="fa-IR" sz="2400" dirty="0">
              <a:solidFill>
                <a:srgbClr val="FFC000"/>
              </a:solidFill>
            </a:endParaRPr>
          </a:p>
          <a:p>
            <a:pPr marL="0" indent="0" algn="just" rtl="1">
              <a:buNone/>
            </a:pPr>
            <a:endParaRPr lang="fa-IR" sz="2400" dirty="0">
              <a:solidFill>
                <a:srgbClr val="FFC000"/>
              </a:solidFill>
            </a:endParaRPr>
          </a:p>
          <a:p>
            <a:pPr marL="0" indent="0" algn="just" rtl="1">
              <a:buNone/>
            </a:pPr>
            <a:endParaRPr lang="en-US" sz="2400" dirty="0">
              <a:solidFill>
                <a:srgbClr val="FFC000"/>
              </a:solidFill>
            </a:endParaRPr>
          </a:p>
        </p:txBody>
      </p:sp>
    </p:spTree>
    <p:extLst>
      <p:ext uri="{BB962C8B-B14F-4D97-AF65-F5344CB8AC3E}">
        <p14:creationId xmlns:p14="http://schemas.microsoft.com/office/powerpoint/2010/main" xmlns="" val="279843145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IranNastaliq" pitchFamily="18" charset="0"/>
                <a:cs typeface="B Titr" pitchFamily="2" charset="-78"/>
              </a:rPr>
              <a:t>شکل ظاهری قطعه</a:t>
            </a:r>
            <a:br>
              <a:rPr lang="fa-IR" sz="3200" dirty="0">
                <a:latin typeface="IranNastaliq" pitchFamily="18" charset="0"/>
                <a:cs typeface="B Titr" pitchFamily="2" charset="-78"/>
              </a:rPr>
            </a:br>
            <a:r>
              <a:rPr lang="fa-IR" sz="3200" dirty="0">
                <a:latin typeface="IranNastaliq" pitchFamily="18" charset="0"/>
                <a:cs typeface="B Titr" pitchFamily="2" charset="-78"/>
              </a:rPr>
              <a:t>                </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685800" y="1752600"/>
            <a:ext cx="7467600" cy="2362200"/>
          </a:xfrm>
        </p:spPr>
        <p:txBody>
          <a:bodyPr>
            <a:normAutofit/>
          </a:bodyPr>
          <a:lstStyle/>
          <a:p>
            <a:pPr marL="0" indent="0" algn="just">
              <a:buNone/>
            </a:pPr>
            <a:endParaRPr lang="fa-IR" sz="2400" dirty="0"/>
          </a:p>
          <a:p>
            <a:pPr marL="0" indent="0" algn="just">
              <a:buNone/>
            </a:pPr>
            <a:r>
              <a:rPr lang="fa-IR" sz="2400" dirty="0"/>
              <a:t>شکل ظاهري قطعه بعد از هر مرحله متفاوت است در مرحله اول داراي يک لايه يکنواخت آب در مرحله دوم کمي تيره در مرحله سوم </a:t>
            </a:r>
            <a:r>
              <a:rPr lang="fa-IR" sz="2400" dirty="0" smtClean="0"/>
              <a:t>غير </a:t>
            </a:r>
            <a:r>
              <a:rPr lang="fa-IR" sz="2400" dirty="0"/>
              <a:t>يکنواخت بودن سطح قطعه و غير شفاف بودن در مرحله چهارم و پنجم سطحي خرمايي شکل دارد در مرحله ششم به حالت قبل </a:t>
            </a:r>
            <a:r>
              <a:rPr lang="fa-IR" sz="2400" dirty="0" smtClean="0"/>
              <a:t>روشنتر </a:t>
            </a:r>
            <a:r>
              <a:rPr lang="fa-IR" sz="2400" dirty="0"/>
              <a:t>و در مرحله هفتم بايد پوشش يکنواخت و کاملي روي قطعه تشکيل شود.</a:t>
            </a:r>
          </a:p>
          <a:p>
            <a:pPr marL="0" indent="0" algn="just">
              <a:buNone/>
            </a:pPr>
            <a:endParaRPr lang="fa-IR" sz="2400" dirty="0">
              <a:solidFill>
                <a:srgbClr val="FFC000"/>
              </a:solidFill>
            </a:endParaRPr>
          </a:p>
          <a:p>
            <a:pPr marL="0" indent="0" algn="just">
              <a:buNone/>
            </a:pPr>
            <a:endParaRPr lang="en-US" sz="2400" dirty="0">
              <a:solidFill>
                <a:srgbClr val="FFC000"/>
              </a:solidFill>
            </a:endParaRPr>
          </a:p>
        </p:txBody>
      </p:sp>
    </p:spTree>
    <p:extLst>
      <p:ext uri="{BB962C8B-B14F-4D97-AF65-F5344CB8AC3E}">
        <p14:creationId xmlns:p14="http://schemas.microsoft.com/office/powerpoint/2010/main" xmlns="" val="25746825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686800" cy="6858000"/>
          </a:xfrm>
        </p:spPr>
        <p:txBody>
          <a:bodyPr>
            <a:noAutofit/>
          </a:bodyPr>
          <a:lstStyle/>
          <a:p>
            <a:pPr marL="0" indent="0" algn="just" rtl="1">
              <a:buNone/>
            </a:pPr>
            <a:endParaRPr lang="fa-IR" sz="2600" dirty="0" smtClean="0"/>
          </a:p>
          <a:p>
            <a:pPr marL="0" indent="0" algn="just" rtl="1">
              <a:buNone/>
            </a:pPr>
            <a:r>
              <a:rPr lang="fa-IR" sz="2600" dirty="0" smtClean="0"/>
              <a:t>آبكاري قطعات پلاستيكي صنعتي نو محسوب مي گردد چراكه اولين قطعات پلاستيكي آبكاري شده با جريان برق(</a:t>
            </a:r>
            <a:r>
              <a:rPr lang="en-US" sz="2600" dirty="0" smtClean="0"/>
              <a:t>Electroplating) </a:t>
            </a:r>
            <a:r>
              <a:rPr lang="fa-IR" sz="2600" dirty="0" smtClean="0"/>
              <a:t>در سال ۱۹۶۳ وارد بازار شدند . سبكي پلاستيكها در مقابل فلزات، روش توليد ساده و امكان قالب گيري سريعتر و راحت تر آنها ، عدم نياز به پرداخت كاري بعد از قالب گيري،استحكام فيزيكي قابل قبول و مناسب و مقاوم بودن آن ها در برابر فرسودگي و قيمت تمام شده پايين تر در مقايسه با مشابه فلزي باعث شده است كه اين صنعت به سرعت رشد و توسعه يابد. </a:t>
            </a:r>
          </a:p>
          <a:p>
            <a:pPr marL="0" lvl="0" indent="0" algn="just">
              <a:spcBef>
                <a:spcPct val="0"/>
              </a:spcBef>
              <a:buClrTx/>
              <a:buSzTx/>
              <a:buNone/>
            </a:pPr>
            <a:r>
              <a:rPr lang="fa-IR" sz="2400" dirty="0" smtClean="0">
                <a:solidFill>
                  <a:prstClr val="white"/>
                </a:solidFill>
                <a:latin typeface="Arial" pitchFamily="34" charset="0"/>
                <a:cs typeface="B Lotus" pitchFamily="2" charset="-78"/>
              </a:rPr>
              <a:t>به </a:t>
            </a:r>
            <a:r>
              <a:rPr lang="fa-IR" sz="2400" dirty="0">
                <a:solidFill>
                  <a:prstClr val="white"/>
                </a:solidFill>
                <a:latin typeface="Arial" pitchFamily="34" charset="0"/>
                <a:cs typeface="B Lotus" pitchFamily="2" charset="-78"/>
              </a:rPr>
              <a:t>طوري كه امروزه علاوه بر </a:t>
            </a:r>
            <a:r>
              <a:rPr lang="en-US" sz="2400" dirty="0">
                <a:solidFill>
                  <a:prstClr val="white"/>
                </a:solidFill>
                <a:latin typeface="Arial" pitchFamily="34" charset="0"/>
                <a:cs typeface="B Lotus" pitchFamily="2" charset="-78"/>
              </a:rPr>
              <a:t>ABS </a:t>
            </a:r>
            <a:r>
              <a:rPr lang="fa-IR" sz="2400" dirty="0">
                <a:solidFill>
                  <a:prstClr val="white"/>
                </a:solidFill>
                <a:latin typeface="Arial" pitchFamily="34" charset="0"/>
                <a:cs typeface="B Lotus" pitchFamily="2" charset="-78"/>
              </a:rPr>
              <a:t>كه اولين و تنها پليمري بو د كه تا سال ها قابل آبكاري بودبا استفاده از حلالهاي ويژه، بسياري ديگر از پلاستيكها قابل آبكاري مي باشند و استفاده از قطعات پلاستيكي آبكاري شده در صنايع مختلف از جمله لوازم خانگي(يخچال، </a:t>
            </a:r>
          </a:p>
          <a:p>
            <a:pPr marL="0" lvl="0" indent="0" algn="just">
              <a:spcBef>
                <a:spcPct val="0"/>
              </a:spcBef>
              <a:buClrTx/>
              <a:buSzTx/>
              <a:buNone/>
            </a:pPr>
            <a:r>
              <a:rPr lang="fa-IR" sz="2400" dirty="0">
                <a:solidFill>
                  <a:prstClr val="white"/>
                </a:solidFill>
                <a:latin typeface="Arial" pitchFamily="34" charset="0"/>
                <a:cs typeface="B Lotus" pitchFamily="2" charset="-78"/>
              </a:rPr>
              <a:t>تلويزيون، راديو، ضبط و پنكه) ، اسباب بازي، موتور سيكلت و دوچرخه ، دكمه و زيور آلات روز به روز كاربرد بيشتري مي يابد.</a:t>
            </a:r>
          </a:p>
          <a:p>
            <a:pPr marL="0" lvl="0" indent="0" algn="just">
              <a:spcBef>
                <a:spcPct val="0"/>
              </a:spcBef>
              <a:buClrTx/>
              <a:buSzTx/>
              <a:buNone/>
            </a:pPr>
            <a:r>
              <a:rPr lang="fa-IR" sz="2400" dirty="0">
                <a:solidFill>
                  <a:prstClr val="white"/>
                </a:solidFill>
                <a:latin typeface="Arial" pitchFamily="34" charset="0"/>
                <a:cs typeface="B Lotus" pitchFamily="2" charset="-78"/>
              </a:rPr>
              <a:t>از روش هايي که امروز براي آبکاري قطعات پلاستيکي استفاده مي شود مي توان به دو روش 1-الکتروليتي 2-الکترولس اشاره کرد. </a:t>
            </a:r>
          </a:p>
          <a:p>
            <a:pPr marL="0" lvl="0" indent="0" algn="just">
              <a:spcBef>
                <a:spcPct val="0"/>
              </a:spcBef>
              <a:buClrTx/>
              <a:buSzTx/>
              <a:buNone/>
            </a:pPr>
            <a:r>
              <a:rPr lang="fa-IR" sz="2400" dirty="0">
                <a:solidFill>
                  <a:prstClr val="white"/>
                </a:solidFill>
                <a:latin typeface="Arial" pitchFamily="34" charset="0"/>
                <a:cs typeface="B Lotus" pitchFamily="2" charset="-78"/>
              </a:rPr>
              <a:t>بايد توجه داشت که بسياري از پلاستيک ها قابليت آبکاري دارند اما در عين حال قابليت و ميزان چسبندگي لايه آبکاري به آن دسته از پلاستيک هاي گفته مي شود که بعد از آبکاري چسبندگي مناسبي بين پوشش و قطعه پلاستيکي بوجود آيد.</a:t>
            </a:r>
          </a:p>
          <a:p>
            <a:pPr marL="0" indent="0" algn="just" rtl="1">
              <a:buNone/>
            </a:pPr>
            <a:endParaRPr lang="fa-IR" sz="2600" dirty="0" smtClean="0">
              <a:solidFill>
                <a:srgbClr val="FFC000"/>
              </a:solidFill>
            </a:endParaRPr>
          </a:p>
          <a:p>
            <a:pPr marL="0" indent="0" algn="just" rtl="1">
              <a:buNone/>
            </a:pPr>
            <a:endParaRPr lang="en-US" sz="2600" dirty="0">
              <a:solidFill>
                <a:srgbClr val="FFC000"/>
              </a:solidFill>
            </a:endParaRPr>
          </a:p>
        </p:txBody>
      </p:sp>
    </p:spTree>
    <p:extLst>
      <p:ext uri="{BB962C8B-B14F-4D97-AF65-F5344CB8AC3E}">
        <p14:creationId xmlns:p14="http://schemas.microsoft.com/office/powerpoint/2010/main" xmlns="" val="366817916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886"/>
            <a:ext cx="7498080" cy="1143000"/>
          </a:xfrm>
        </p:spPr>
        <p:txBody>
          <a:bodyPr>
            <a:normAutofit/>
          </a:bodyPr>
          <a:lstStyle/>
          <a:p>
            <a:pPr algn="ctr"/>
            <a:r>
              <a:rPr lang="fa-IR" sz="3200" dirty="0">
                <a:latin typeface="IranNastaliq" pitchFamily="18" charset="0"/>
                <a:cs typeface="B Titr" pitchFamily="2" charset="-78"/>
              </a:rPr>
              <a:t>براق </a:t>
            </a:r>
            <a:r>
              <a:rPr lang="fa-IR" sz="3200" dirty="0" smtClean="0">
                <a:latin typeface="IranNastaliq" pitchFamily="18" charset="0"/>
                <a:cs typeface="B Titr" pitchFamily="2" charset="-78"/>
              </a:rPr>
              <a:t>کننده</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371600"/>
            <a:ext cx="8229600" cy="4343399"/>
          </a:xfrm>
        </p:spPr>
        <p:txBody>
          <a:bodyPr>
            <a:noAutofit/>
          </a:bodyPr>
          <a:lstStyle/>
          <a:p>
            <a:pPr marL="0" indent="0" algn="just" rtl="1">
              <a:buNone/>
            </a:pPr>
            <a:endParaRPr lang="fa-IR" sz="2400" dirty="0"/>
          </a:p>
          <a:p>
            <a:pPr marL="0" indent="0" algn="just" rtl="1">
              <a:buNone/>
            </a:pPr>
            <a:r>
              <a:rPr lang="fa-IR" sz="2400" dirty="0"/>
              <a:t>در حال حاضر کرم-نيکل براق متداولترين پوشش آبکاري پلاستيک ها مي باشند. اين پوشش معمولا شامل مس-نيکل و لايه نازکي از </a:t>
            </a:r>
            <a:r>
              <a:rPr lang="fa-IR" sz="2400" dirty="0" smtClean="0"/>
              <a:t>کرم </a:t>
            </a:r>
            <a:r>
              <a:rPr lang="fa-IR" sz="2400" dirty="0"/>
              <a:t>مي باشد. عمدتا ضخامت پوشش و مشخصات آن را مي توان در گستره وسيعي تغيير داد و پوشش هايي ايجاد نمودکه بتوانند در </a:t>
            </a:r>
            <a:r>
              <a:rPr lang="fa-IR" sz="2400" dirty="0" smtClean="0"/>
              <a:t>شرايط </a:t>
            </a:r>
            <a:r>
              <a:rPr lang="fa-IR" sz="2400" dirty="0"/>
              <a:t>متناسب کاري و عملکرد قطعه نقش مناسبي را داشته باشد. </a:t>
            </a:r>
          </a:p>
          <a:p>
            <a:pPr marL="0" indent="0" algn="just" rtl="1">
              <a:buNone/>
            </a:pPr>
            <a:r>
              <a:rPr lang="fa-IR" sz="2400" dirty="0"/>
              <a:t>جداسازی فلز از محلول الکترولیت به کمک انرژی الکتریکی جریان خارجی را الکترولیز </a:t>
            </a:r>
            <a:r>
              <a:rPr lang="fa-IR" sz="2400" dirty="0" smtClean="0"/>
              <a:t>می نماید</a:t>
            </a:r>
            <a:r>
              <a:rPr lang="fa-IR" sz="2400" dirty="0"/>
              <a:t>. </a:t>
            </a:r>
          </a:p>
          <a:p>
            <a:pPr marL="0" indent="0" algn="just" rtl="1">
              <a:buNone/>
            </a:pPr>
            <a:r>
              <a:rPr lang="fa-IR" sz="2400" dirty="0"/>
              <a:t>الکترولیز به کمک جریان مستقیم صورت میگیرد و الکتریسیته مصرفی به انرژی شیمیایی و گرمایی تبدیل میشود. تبدیل این انرژی در آبکاری </a:t>
            </a:r>
            <a:r>
              <a:rPr lang="fa-IR" sz="2400" dirty="0" smtClean="0"/>
              <a:t>الکترولیت </a:t>
            </a:r>
            <a:r>
              <a:rPr lang="fa-IR" sz="2400" dirty="0"/>
              <a:t>را تجزیه و فلز را آزاد میکند و آن را به شکل پوشش روی کاتد یا قطعه متصل به کاتد </a:t>
            </a:r>
            <a:r>
              <a:rPr lang="fa-IR" sz="2400" dirty="0" smtClean="0"/>
              <a:t>می نشاند</a:t>
            </a:r>
            <a:r>
              <a:rPr lang="fa-IR" sz="2400" dirty="0"/>
              <a:t>. </a:t>
            </a:r>
          </a:p>
          <a:p>
            <a:pPr marL="0" indent="0" algn="just" rtl="1">
              <a:buNone/>
            </a:pPr>
            <a:endParaRPr lang="en-US" sz="2400" dirty="0">
              <a:solidFill>
                <a:srgbClr val="FFC000"/>
              </a:solidFill>
            </a:endParaRPr>
          </a:p>
        </p:txBody>
      </p:sp>
    </p:spTree>
    <p:extLst>
      <p:ext uri="{BB962C8B-B14F-4D97-AF65-F5344CB8AC3E}">
        <p14:creationId xmlns:p14="http://schemas.microsoft.com/office/powerpoint/2010/main" xmlns="" val="39103539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066801"/>
            <a:ext cx="8229600" cy="3810000"/>
          </a:xfrm>
        </p:spPr>
        <p:txBody>
          <a:bodyPr>
            <a:normAutofit/>
          </a:bodyPr>
          <a:lstStyle/>
          <a:p>
            <a:pPr marL="0" indent="0" algn="just" rtl="1">
              <a:buNone/>
            </a:pPr>
            <a:endParaRPr lang="fa-IR" sz="2400" dirty="0"/>
          </a:p>
          <a:p>
            <a:pPr marL="0" indent="0" algn="just" rtl="1">
              <a:buNone/>
            </a:pPr>
            <a:r>
              <a:rPr lang="fa-IR" sz="2400" dirty="0"/>
              <a:t>سولفونیمید، سولفانامید بنزول، سولفان اسید، سولفان اسید نفتالین، الکیل سولفان اسید و آریل سولفان سولفانات بعنوان براق کننده های </a:t>
            </a:r>
            <a:r>
              <a:rPr lang="fa-IR" sz="2400" dirty="0" smtClean="0"/>
              <a:t>اولیه </a:t>
            </a:r>
            <a:r>
              <a:rPr lang="fa-IR" sz="2400" dirty="0"/>
              <a:t>به کار میروند و کومارین، بوتین دیول، اتصالات آلی آمونیوم و آمینها از براق کننده های ثانویه اند که با غلظت 1 تا 10 گرم در لیتر در وان آبکاری </a:t>
            </a:r>
            <a:r>
              <a:rPr lang="fa-IR" sz="2400" dirty="0" smtClean="0"/>
              <a:t>مورد </a:t>
            </a:r>
            <a:r>
              <a:rPr lang="fa-IR" sz="2400" dirty="0"/>
              <a:t>استفاده قرار میگیرند. </a:t>
            </a:r>
          </a:p>
          <a:p>
            <a:pPr marL="0" indent="0" algn="just" rtl="1">
              <a:buNone/>
            </a:pPr>
            <a:r>
              <a:rPr lang="fa-IR" sz="2400" dirty="0" smtClean="0"/>
              <a:t>پس </a:t>
            </a:r>
            <a:r>
              <a:rPr lang="fa-IR" sz="2400" dirty="0"/>
              <a:t>از خروج قطعه آبکاری شده از الکترولیت،آن را با آب شست وشو میدهند و با جریان هوا خنک میکنند و آنگاه قطعه مورد نظر آماده استفاده در </a:t>
            </a:r>
            <a:r>
              <a:rPr lang="fa-IR" sz="2400" dirty="0" smtClean="0"/>
              <a:t>تزئینات </a:t>
            </a:r>
            <a:r>
              <a:rPr lang="fa-IR" sz="2400" dirty="0"/>
              <a:t>داخلی (قطعات داخل اتاق) یا خارجی (آرم یا جلو پنجره) </a:t>
            </a:r>
            <a:r>
              <a:rPr lang="fa-IR" sz="2400" dirty="0" smtClean="0"/>
              <a:t>خودروست.</a:t>
            </a:r>
            <a:endParaRPr lang="fa-IR" sz="2400" dirty="0"/>
          </a:p>
          <a:p>
            <a:pPr marL="0" indent="0" algn="just" rtl="1">
              <a:buNone/>
            </a:pPr>
            <a:endParaRPr lang="en-US" sz="2400" dirty="0">
              <a:solidFill>
                <a:srgbClr val="FFC000"/>
              </a:solidFill>
            </a:endParaRPr>
          </a:p>
        </p:txBody>
      </p:sp>
    </p:spTree>
    <p:extLst>
      <p:ext uri="{BB962C8B-B14F-4D97-AF65-F5344CB8AC3E}">
        <p14:creationId xmlns:p14="http://schemas.microsoft.com/office/powerpoint/2010/main" xmlns="" val="12495614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olid Plastic Balls replace plating tank covers.">
            <a:hlinkClick r:id="rId2" tooltip="&quot;Solid Plastic Balls replace plating tank covers.&quot;"/>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371600" y="533400"/>
            <a:ext cx="6477000" cy="5943600"/>
          </a:xfrm>
          <a:prstGeom prst="rect">
            <a:avLst/>
          </a:prstGeom>
          <a:noFill/>
          <a:ln>
            <a:noFill/>
          </a:ln>
        </p:spPr>
      </p:pic>
    </p:spTree>
    <p:extLst>
      <p:ext uri="{BB962C8B-B14F-4D97-AF65-F5344CB8AC3E}">
        <p14:creationId xmlns:p14="http://schemas.microsoft.com/office/powerpoint/2010/main" xmlns="" val="2693512374"/>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e\Desktop\faeze\thCA704MY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0" y="838200"/>
            <a:ext cx="4572000" cy="5486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10097597"/>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e\Desktop\faeze\thCAE5BWE9.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762000"/>
            <a:ext cx="6019800" cy="518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3683648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e\Desktop\faeze\thCAW9TGM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4400" y="1371600"/>
            <a:ext cx="7323090" cy="381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3583343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e\Desktop\faeze\thCALBKJW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1" y="685800"/>
            <a:ext cx="5714999" cy="533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910950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e\Desktop\faeze\thCACC9X8L.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4686300"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descr="C:\Users\re\Desktop\faeze\thCAWB8KOJ.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76800" y="0"/>
            <a:ext cx="42672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75005801"/>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a:latin typeface="IranNastaliq" pitchFamily="18" charset="0"/>
                <a:cs typeface="B Titr" pitchFamily="2" charset="-78"/>
              </a:rPr>
              <a:t>روشهای پوشش دهی </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685800" y="1524000"/>
            <a:ext cx="7467600" cy="4525963"/>
          </a:xfrm>
        </p:spPr>
        <p:txBody>
          <a:bodyPr>
            <a:normAutofit/>
          </a:bodyPr>
          <a:lstStyle/>
          <a:p>
            <a:pPr marL="0" indent="0" algn="just">
              <a:buNone/>
            </a:pPr>
            <a:endParaRPr lang="fa-IR" sz="2400" dirty="0"/>
          </a:p>
          <a:p>
            <a:pPr marL="0" indent="0" algn="just">
              <a:buNone/>
            </a:pPr>
            <a:r>
              <a:rPr lang="fa-IR" sz="2400" dirty="0"/>
              <a:t>اغلب روشهاي پوشش دهي تنها در محدوده هاي خاصي قابل استفاده بوده و بهترين كارايي و راندمان را از نظر فني و اقتصادي دارند. </a:t>
            </a:r>
          </a:p>
          <a:p>
            <a:pPr marL="0" indent="0" algn="just">
              <a:buNone/>
            </a:pPr>
            <a:endParaRPr lang="fa-IR" sz="2400" dirty="0"/>
          </a:p>
          <a:p>
            <a:pPr marL="0" indent="0" algn="just">
              <a:buNone/>
            </a:pPr>
            <a:r>
              <a:rPr lang="fa-IR" sz="2400" dirty="0"/>
              <a:t>به همين جهت در همان كاربردهاي خاص بيشترين استفاده را داشته و در ساير كاربردها جاي خود را به روشهاي ديگر خواهند داد. </a:t>
            </a:r>
            <a:r>
              <a:rPr lang="fa-IR" sz="2400" dirty="0" smtClean="0"/>
              <a:t>در ادامه </a:t>
            </a:r>
            <a:r>
              <a:rPr lang="fa-IR" sz="2400" dirty="0"/>
              <a:t>به برخي از روشهايي كه براي آبكاري (پوشش دهي) قطعات پلاستيكي و به طور كلي سطوح مواد غيرهادي به كار ميرود اشاره </a:t>
            </a:r>
            <a:r>
              <a:rPr lang="fa-IR" sz="2400" dirty="0" smtClean="0"/>
              <a:t>مي </a:t>
            </a:r>
            <a:r>
              <a:rPr lang="fa-IR" sz="2400" dirty="0"/>
              <a:t>شود:</a:t>
            </a:r>
          </a:p>
          <a:p>
            <a:pPr marL="0" indent="0" algn="just">
              <a:buNone/>
            </a:pPr>
            <a:endParaRPr lang="en-US" sz="2000" dirty="0">
              <a:solidFill>
                <a:schemeClr val="accent2">
                  <a:lumMod val="75000"/>
                </a:schemeClr>
              </a:solidFill>
            </a:endParaRPr>
          </a:p>
        </p:txBody>
      </p:sp>
    </p:spTree>
    <p:extLst>
      <p:ext uri="{BB962C8B-B14F-4D97-AF65-F5344CB8AC3E}">
        <p14:creationId xmlns:p14="http://schemas.microsoft.com/office/powerpoint/2010/main" xmlns="" val="8083395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610600" cy="6248400"/>
          </a:xfrm>
        </p:spPr>
        <p:txBody>
          <a:bodyPr>
            <a:normAutofit/>
          </a:bodyPr>
          <a:lstStyle/>
          <a:p>
            <a:pPr marL="0" indent="0" algn="r">
              <a:buNone/>
            </a:pPr>
            <a:endParaRPr lang="fa-IR" sz="2400" dirty="0" smtClean="0"/>
          </a:p>
          <a:p>
            <a:pPr marL="0" indent="0" algn="ctr">
              <a:buNone/>
            </a:pPr>
            <a:r>
              <a:rPr lang="fa-IR" sz="3500" dirty="0">
                <a:latin typeface="IranNastaliq" pitchFamily="18" charset="0"/>
                <a:ea typeface="+mj-ea"/>
                <a:cs typeface="B Titr" pitchFamily="2" charset="-78"/>
              </a:rPr>
              <a:t>آينه </a:t>
            </a:r>
            <a:r>
              <a:rPr lang="fa-IR" sz="3500" dirty="0" smtClean="0">
                <a:latin typeface="IranNastaliq" pitchFamily="18" charset="0"/>
                <a:ea typeface="+mj-ea"/>
                <a:cs typeface="B Titr" pitchFamily="2" charset="-78"/>
              </a:rPr>
              <a:t>كاري </a:t>
            </a:r>
          </a:p>
          <a:p>
            <a:pPr marL="0" indent="0" algn="just">
              <a:buNone/>
            </a:pPr>
            <a:r>
              <a:rPr lang="fa-IR" sz="2400" dirty="0" smtClean="0"/>
              <a:t>ابتدا قطعه را زبر كرده (در سطوح آن خلل و فرج ريز ايجاد كرده ) متعاقبا با كلريد قلع دو ظرفيتي آن را حساس كرده و سپس با استفاده از پاشيدن دو محلول شيميايي به طور هم زمان بر روي قطعه و در اثر مخلوط شدن دو محلول ، فلز نقره احيا شده و در سطوح قطعه به صورت يك فيلم درخشنده خواهد نشست.</a:t>
            </a:r>
          </a:p>
          <a:p>
            <a:pPr marL="0" indent="0" algn="r">
              <a:buNone/>
            </a:pPr>
            <a:endParaRPr lang="fa-IR" sz="2400" dirty="0" smtClean="0"/>
          </a:p>
          <a:p>
            <a:pPr marL="0" indent="0" algn="ctr">
              <a:buNone/>
            </a:pPr>
            <a:r>
              <a:rPr lang="fa-IR" sz="3500" dirty="0">
                <a:latin typeface="IranNastaliq" pitchFamily="18" charset="0"/>
                <a:ea typeface="+mj-ea"/>
                <a:cs typeface="B Titr" pitchFamily="2" charset="-78"/>
              </a:rPr>
              <a:t>استفاده از لاكهاي هدايت </a:t>
            </a:r>
            <a:r>
              <a:rPr lang="fa-IR" sz="3500" dirty="0" smtClean="0">
                <a:latin typeface="IranNastaliq" pitchFamily="18" charset="0"/>
                <a:ea typeface="+mj-ea"/>
                <a:cs typeface="B Titr" pitchFamily="2" charset="-78"/>
              </a:rPr>
              <a:t>كننده</a:t>
            </a:r>
          </a:p>
          <a:p>
            <a:pPr marL="0" indent="0" algn="just">
              <a:buNone/>
            </a:pPr>
            <a:r>
              <a:rPr lang="fa-IR" sz="3500" dirty="0" smtClean="0">
                <a:latin typeface="IranNastaliq" pitchFamily="18" charset="0"/>
                <a:ea typeface="+mj-ea"/>
                <a:cs typeface="B Titr" pitchFamily="2" charset="-78"/>
              </a:rPr>
              <a:t> </a:t>
            </a:r>
            <a:r>
              <a:rPr lang="fa-IR" sz="2400" dirty="0" smtClean="0"/>
              <a:t>استفاده از لا ك هاي هدايت كننده كه از مخلوط رزين هاي آلكيد و اپوكسي با ذرات ميكروني گرافيت نقره اي يا پودر فلزي تهيه میشوند، به جاي روش متعارف در آبكاري قطعات پلاستيكي كه اين طرح بر مبناي آن تهيه شده، عليرغم گران بودن اين لاكها مورد استفاده قرار مي گيرد و چسبندگي اين لا كها بر روي تعداد بيشماري از مواد پلاستيكي نسبت به روشهاي شيميايي علت </a:t>
            </a:r>
            <a:r>
              <a:rPr lang="fa-IR" sz="2400" dirty="0"/>
              <a:t>مهم اين كاربرد است.</a:t>
            </a:r>
          </a:p>
          <a:p>
            <a:pPr marL="0" indent="0" algn="just">
              <a:buNone/>
            </a:pPr>
            <a:endParaRPr lang="en-US" sz="1400" dirty="0">
              <a:solidFill>
                <a:schemeClr val="accent2">
                  <a:lumMod val="75000"/>
                </a:schemeClr>
              </a:solidFill>
            </a:endParaRPr>
          </a:p>
        </p:txBody>
      </p:sp>
    </p:spTree>
    <p:extLst>
      <p:ext uri="{BB962C8B-B14F-4D97-AF65-F5344CB8AC3E}">
        <p14:creationId xmlns:p14="http://schemas.microsoft.com/office/powerpoint/2010/main" xmlns="" val="13537765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Autofit/>
          </a:bodyPr>
          <a:lstStyle/>
          <a:p>
            <a:pPr algn="ctr"/>
            <a:r>
              <a:rPr lang="fa-IR" sz="3200" dirty="0">
                <a:latin typeface="IranNastaliq" pitchFamily="18" charset="0"/>
                <a:cs typeface="B Titr" pitchFamily="2" charset="-78"/>
              </a:rPr>
              <a:t>به دلائل زير استفاده از پلاستيک و آبکاري آن براي ساخت قطعات مورد توجه قرار گرفته </a:t>
            </a:r>
            <a:r>
              <a:rPr lang="fa-IR" sz="3200" dirty="0" smtClean="0">
                <a:latin typeface="IranNastaliq" pitchFamily="18" charset="0"/>
                <a:cs typeface="B Titr" pitchFamily="2" charset="-78"/>
              </a:rPr>
              <a:t>است:</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600200"/>
            <a:ext cx="8305800" cy="4953000"/>
          </a:xfrm>
        </p:spPr>
        <p:txBody>
          <a:bodyPr>
            <a:normAutofit/>
          </a:bodyPr>
          <a:lstStyle/>
          <a:p>
            <a:pPr algn="r" rtl="1">
              <a:buFont typeface="Wingdings" pitchFamily="2" charset="2"/>
              <a:buChar char="Ø"/>
            </a:pPr>
            <a:endParaRPr lang="fa-IR" sz="2600" dirty="0"/>
          </a:p>
          <a:p>
            <a:pPr algn="r" rtl="1">
              <a:buFont typeface="Wingdings" pitchFamily="2" charset="2"/>
              <a:buChar char="Ø"/>
            </a:pPr>
            <a:r>
              <a:rPr lang="fa-IR" sz="2600" dirty="0"/>
              <a:t>1-آزادي بيشتر در طراحي و انتخاب قطعه</a:t>
            </a:r>
          </a:p>
          <a:p>
            <a:pPr algn="r" rtl="1">
              <a:buFont typeface="Wingdings" pitchFamily="2" charset="2"/>
              <a:buChar char="Ø"/>
            </a:pPr>
            <a:endParaRPr lang="fa-IR" sz="2600" dirty="0"/>
          </a:p>
          <a:p>
            <a:pPr algn="r" rtl="1">
              <a:buFont typeface="Wingdings" pitchFamily="2" charset="2"/>
              <a:buChar char="Ø"/>
            </a:pPr>
            <a:r>
              <a:rPr lang="fa-IR" sz="2600" dirty="0"/>
              <a:t>2-وزن کمتر در مقايسه با قطعات از جنس ديگر</a:t>
            </a:r>
          </a:p>
          <a:p>
            <a:pPr algn="r" rtl="1">
              <a:buFont typeface="Wingdings" pitchFamily="2" charset="2"/>
              <a:buChar char="Ø"/>
            </a:pPr>
            <a:endParaRPr lang="fa-IR" sz="2600" dirty="0"/>
          </a:p>
          <a:p>
            <a:pPr algn="r" rtl="1">
              <a:buFont typeface="Wingdings" pitchFamily="2" charset="2"/>
              <a:buChar char="Ø"/>
            </a:pPr>
            <a:r>
              <a:rPr lang="fa-IR" sz="2600" dirty="0"/>
              <a:t>3-حذف عمليات دوباره کاري مانند(پرداختکاري سطح)</a:t>
            </a:r>
          </a:p>
          <a:p>
            <a:pPr algn="r" rtl="1">
              <a:buFont typeface="Wingdings" pitchFamily="2" charset="2"/>
              <a:buChar char="Ø"/>
            </a:pPr>
            <a:endParaRPr lang="fa-IR" sz="2600" dirty="0"/>
          </a:p>
          <a:p>
            <a:pPr algn="r" rtl="1">
              <a:buFont typeface="Wingdings" pitchFamily="2" charset="2"/>
              <a:buChar char="Ø"/>
            </a:pPr>
            <a:r>
              <a:rPr lang="fa-IR" sz="2600" dirty="0"/>
              <a:t>4-قابليت انعطاف بيشتر در قياس با قطعات مشابه فلزي</a:t>
            </a:r>
          </a:p>
          <a:p>
            <a:pPr algn="r" rtl="1">
              <a:buFont typeface="Wingdings" pitchFamily="2" charset="2"/>
              <a:buChar char="Ø"/>
            </a:pPr>
            <a:endParaRPr lang="fa-IR" sz="2600" dirty="0"/>
          </a:p>
          <a:p>
            <a:pPr algn="r" rtl="1">
              <a:buFont typeface="Wingdings" pitchFamily="2" charset="2"/>
              <a:buChar char="Ø"/>
            </a:pPr>
            <a:r>
              <a:rPr lang="fa-IR" sz="2600" dirty="0"/>
              <a:t>5-هزينه کمتر</a:t>
            </a:r>
          </a:p>
          <a:p>
            <a:pPr algn="r" rtl="1">
              <a:buFont typeface="Wingdings" pitchFamily="2" charset="2"/>
              <a:buChar char="Ø"/>
            </a:pPr>
            <a:endParaRPr lang="en-US" sz="1800" dirty="0">
              <a:solidFill>
                <a:srgbClr val="FFC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295400"/>
            <a:ext cx="2534852" cy="2362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0363776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964" y="1066800"/>
            <a:ext cx="8153400" cy="4031873"/>
          </a:xfrm>
          <a:prstGeom prst="rect">
            <a:avLst/>
          </a:prstGeom>
        </p:spPr>
        <p:txBody>
          <a:bodyPr wrap="square">
            <a:spAutoFit/>
          </a:bodyPr>
          <a:lstStyle/>
          <a:p>
            <a:pPr algn="just" rtl="1"/>
            <a:endParaRPr lang="fa-IR" sz="2400" dirty="0">
              <a:solidFill>
                <a:schemeClr val="accent2">
                  <a:lumMod val="75000"/>
                </a:schemeClr>
              </a:solidFill>
            </a:endParaRPr>
          </a:p>
          <a:p>
            <a:pPr algn="ctr" rtl="1"/>
            <a:r>
              <a:rPr lang="fa-IR" sz="3200" dirty="0">
                <a:latin typeface="IranNastaliq" pitchFamily="18" charset="0"/>
                <a:ea typeface="+mj-ea"/>
                <a:cs typeface="B Titr" pitchFamily="2" charset="-78"/>
              </a:rPr>
              <a:t>پوشش گذاري تحت خلا </a:t>
            </a:r>
            <a:endParaRPr lang="en-US" sz="3200" dirty="0" smtClean="0">
              <a:latin typeface="IranNastaliq" pitchFamily="18" charset="0"/>
              <a:ea typeface="+mj-ea"/>
              <a:cs typeface="B Titr" pitchFamily="2" charset="-78"/>
            </a:endParaRPr>
          </a:p>
          <a:p>
            <a:pPr algn="just" rtl="1"/>
            <a:endParaRPr lang="fa-IR" sz="3200" dirty="0" smtClean="0">
              <a:latin typeface="IranNastaliq" pitchFamily="18" charset="0"/>
              <a:ea typeface="+mj-ea"/>
              <a:cs typeface="B Titr" pitchFamily="2" charset="-78"/>
            </a:endParaRPr>
          </a:p>
          <a:p>
            <a:pPr algn="just" rtl="1"/>
            <a:r>
              <a:rPr lang="fa-IR" sz="2400" dirty="0" smtClean="0"/>
              <a:t>پوشش </a:t>
            </a:r>
            <a:r>
              <a:rPr lang="fa-IR" sz="2400" dirty="0"/>
              <a:t>گذاري تحت خلا نيز كه با فرايندهاي مختلفي صورت مي گيرد، از روشهاي متداول و رايج جهت پوشش </a:t>
            </a:r>
            <a:r>
              <a:rPr lang="fa-IR" sz="2400" dirty="0" smtClean="0"/>
              <a:t>دهي </a:t>
            </a:r>
            <a:r>
              <a:rPr lang="fa-IR" sz="2400" dirty="0"/>
              <a:t>غير هاديها به ويژه پلاستيك ها میباشد. </a:t>
            </a:r>
          </a:p>
          <a:p>
            <a:pPr algn="just" rtl="1"/>
            <a:endParaRPr lang="fa-IR" sz="2400" dirty="0"/>
          </a:p>
          <a:p>
            <a:pPr algn="just" rtl="1"/>
            <a:r>
              <a:rPr lang="fa-IR" sz="2400" dirty="0"/>
              <a:t>با استفاده از اين روش پوشش هايي با ضخامت يك نانومتر تا يك ميكرون قابل حصول مي باشد. به لحاظ نازكي پوشش داده شده با اين </a:t>
            </a:r>
            <a:r>
              <a:rPr lang="fa-IR" sz="2400" dirty="0" smtClean="0"/>
              <a:t>روش </a:t>
            </a:r>
            <a:r>
              <a:rPr lang="fa-IR" sz="2400" dirty="0"/>
              <a:t>در مقايسه با آبكاري قطعه به روش الكتروپليتينگ استفاده از لاكهاي شيميايي قبل و بعد از پوشش دهي به منظور دستيابي به يك </a:t>
            </a:r>
            <a:r>
              <a:rPr lang="fa-IR" sz="2400" dirty="0" smtClean="0"/>
              <a:t>سطح </a:t>
            </a:r>
            <a:r>
              <a:rPr lang="fa-IR" sz="2400" dirty="0"/>
              <a:t>با كيفيت بالا و محافظت شده ضروري مي باشد</a:t>
            </a:r>
            <a:r>
              <a:rPr lang="fa-IR" dirty="0">
                <a:solidFill>
                  <a:schemeClr val="accent2">
                    <a:lumMod val="75000"/>
                  </a:schemeClr>
                </a:solidFill>
              </a:rPr>
              <a:t>.</a:t>
            </a:r>
          </a:p>
        </p:txBody>
      </p:sp>
    </p:spTree>
    <p:extLst>
      <p:ext uri="{BB962C8B-B14F-4D97-AF65-F5344CB8AC3E}">
        <p14:creationId xmlns:p14="http://schemas.microsoft.com/office/powerpoint/2010/main" xmlns="" val="42674087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52688" cy="914400"/>
          </a:xfrm>
        </p:spPr>
        <p:txBody>
          <a:bodyPr>
            <a:noAutofit/>
          </a:bodyPr>
          <a:lstStyle/>
          <a:p>
            <a:pPr algn="ctr"/>
            <a:r>
              <a:rPr lang="fa-IR" sz="3200" dirty="0">
                <a:latin typeface="IranNastaliq" pitchFamily="18" charset="0"/>
                <a:cs typeface="B Titr" pitchFamily="2" charset="-78"/>
              </a:rPr>
              <a:t>مقایسه 2روش پوشش دهی تحت خلا و </a:t>
            </a:r>
            <a:r>
              <a:rPr lang="en-US" sz="3200" dirty="0">
                <a:latin typeface="IranNastaliq" pitchFamily="18" charset="0"/>
                <a:cs typeface="B Titr" pitchFamily="2" charset="-78"/>
              </a:rPr>
              <a:t/>
            </a:r>
            <a:br>
              <a:rPr lang="en-US" sz="3200" dirty="0">
                <a:latin typeface="IranNastaliq" pitchFamily="18" charset="0"/>
                <a:cs typeface="B Titr" pitchFamily="2" charset="-78"/>
              </a:rPr>
            </a:br>
            <a:r>
              <a:rPr lang="en-US" sz="3200" dirty="0">
                <a:cs typeface="B Titr" pitchFamily="2" charset="-78"/>
              </a:rPr>
              <a:t>electroplating</a:t>
            </a:r>
          </a:p>
        </p:txBody>
      </p:sp>
      <p:sp>
        <p:nvSpPr>
          <p:cNvPr id="3" name="Content Placeholder 2"/>
          <p:cNvSpPr>
            <a:spLocks noGrp="1"/>
          </p:cNvSpPr>
          <p:nvPr>
            <p:ph idx="1"/>
          </p:nvPr>
        </p:nvSpPr>
        <p:spPr>
          <a:xfrm>
            <a:off x="304800" y="1066800"/>
            <a:ext cx="8534400" cy="5257800"/>
          </a:xfrm>
        </p:spPr>
        <p:txBody>
          <a:bodyPr>
            <a:noAutofit/>
          </a:bodyPr>
          <a:lstStyle/>
          <a:p>
            <a:pPr marL="0" indent="0" algn="just" rtl="1">
              <a:buNone/>
            </a:pPr>
            <a:endParaRPr lang="fa-IR" sz="2400" dirty="0">
              <a:solidFill>
                <a:schemeClr val="accent2">
                  <a:lumMod val="75000"/>
                </a:schemeClr>
              </a:solidFill>
            </a:endParaRPr>
          </a:p>
          <a:p>
            <a:pPr marL="0" indent="0" algn="just" rtl="1">
              <a:buNone/>
            </a:pPr>
            <a:endParaRPr lang="fa-IR" sz="2400" dirty="0"/>
          </a:p>
          <a:p>
            <a:pPr marL="0" indent="0" algn="just" rtl="1">
              <a:buNone/>
            </a:pPr>
            <a:r>
              <a:rPr lang="fa-IR" sz="2400" dirty="0"/>
              <a:t>1- در مقايسه با روش پوشش گذاري تحت خلاء روش الكتروپليتينگ به سرمايه گذاري اوليه كمتري نياز دارد.</a:t>
            </a:r>
          </a:p>
          <a:p>
            <a:pPr marL="0" indent="0" algn="just" rtl="1">
              <a:buNone/>
            </a:pPr>
            <a:r>
              <a:rPr lang="fa-IR" sz="2400" dirty="0" smtClean="0"/>
              <a:t>2- </a:t>
            </a:r>
            <a:r>
              <a:rPr lang="fa-IR" sz="2400" dirty="0"/>
              <a:t>چسبندگي فلز به سطح قطعه در آبكاري به روش الكتروپليتينگ بسيار بهتر از روشهاي تحت خلا بوده و در نتيجه پايداري و دوام پوشش </a:t>
            </a:r>
            <a:r>
              <a:rPr lang="fa-IR" sz="2400" dirty="0" smtClean="0"/>
              <a:t>داده </a:t>
            </a:r>
            <a:r>
              <a:rPr lang="fa-IR" sz="2400" dirty="0"/>
              <a:t>شده بهتر است.امكان افزايش ضخامت پوشش تا ده ميكرون و بالاتر و به دست آوردن خصوصيات فيزيكي لازم بر روي سطح قطعه وجود </a:t>
            </a:r>
            <a:r>
              <a:rPr lang="fa-IR" sz="2400" dirty="0" smtClean="0"/>
              <a:t>دارد </a:t>
            </a:r>
            <a:r>
              <a:rPr lang="fa-IR" sz="2400" dirty="0"/>
              <a:t>در حاليكه پوشش هاي ايجاد شده با روشهاي تحت خلا معمولا زير يك ميكرون است و به همين دليل استفاده از لاكهاي محافظ بعد از </a:t>
            </a:r>
            <a:r>
              <a:rPr lang="fa-IR" sz="2400" dirty="0" smtClean="0"/>
              <a:t>پوشش </a:t>
            </a:r>
            <a:r>
              <a:rPr lang="fa-IR" sz="2400" dirty="0"/>
              <a:t>دهي ضروري مي باشد.</a:t>
            </a:r>
          </a:p>
          <a:p>
            <a:pPr marL="0" indent="0" algn="just" rtl="1">
              <a:buNone/>
            </a:pPr>
            <a:r>
              <a:rPr lang="fa-IR" sz="2400" dirty="0" smtClean="0"/>
              <a:t>3- براي جلوگيري از خروج نرم كننده ها، مواد فرار و ساير افزودنيها از سطح يك قطعه پلاستيكي در شرايط خلا در بسياري از موارد لازم است يك پوشش پليمري اوليه نيز بر روي قطعه پلاستيكي داده شود كه موجب افزايش هزينه خواهد شد.</a:t>
            </a:r>
          </a:p>
          <a:p>
            <a:pPr marL="0" indent="0" algn="just" rtl="1">
              <a:buNone/>
            </a:pPr>
            <a:endParaRPr lang="en-US" sz="2400" dirty="0">
              <a:solidFill>
                <a:schemeClr val="accent2">
                  <a:lumMod val="75000"/>
                </a:schemeClr>
              </a:solidFill>
            </a:endParaRPr>
          </a:p>
        </p:txBody>
      </p:sp>
    </p:spTree>
    <p:extLst>
      <p:ext uri="{BB962C8B-B14F-4D97-AF65-F5344CB8AC3E}">
        <p14:creationId xmlns:p14="http://schemas.microsoft.com/office/powerpoint/2010/main" xmlns="" val="405911756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960437"/>
            <a:ext cx="8229600" cy="4525963"/>
          </a:xfrm>
        </p:spPr>
        <p:txBody>
          <a:bodyPr>
            <a:normAutofit/>
          </a:bodyPr>
          <a:lstStyle/>
          <a:p>
            <a:pPr marL="0" indent="0" algn="just">
              <a:buNone/>
            </a:pPr>
            <a:endParaRPr lang="fa-IR" sz="2400" dirty="0">
              <a:solidFill>
                <a:schemeClr val="accent2">
                  <a:lumMod val="75000"/>
                </a:schemeClr>
              </a:solidFill>
            </a:endParaRPr>
          </a:p>
          <a:p>
            <a:pPr marL="0" indent="0" algn="just">
              <a:buNone/>
            </a:pPr>
            <a:endParaRPr lang="fa-IR" sz="2400" dirty="0"/>
          </a:p>
          <a:p>
            <a:pPr marL="0" indent="0" algn="just">
              <a:buNone/>
            </a:pPr>
            <a:r>
              <a:rPr lang="fa-IR" sz="2400" dirty="0"/>
              <a:t>4- آبكاري سطوح قطعات پيچيده با روش الكتروپليتينگ راحت تر صورت مي گيرد.</a:t>
            </a:r>
          </a:p>
          <a:p>
            <a:pPr marL="0" indent="0" algn="just">
              <a:buNone/>
            </a:pPr>
            <a:endParaRPr lang="fa-IR" sz="2400" dirty="0"/>
          </a:p>
          <a:p>
            <a:pPr marL="0" indent="0" algn="just">
              <a:buNone/>
            </a:pPr>
            <a:r>
              <a:rPr lang="fa-IR" sz="2400" dirty="0"/>
              <a:t>5- در روشهاي تحت خلا به نيروهاي با تخصص بالاتري در مقايسه با روش الكتروپليتينگ نياز مي باشد.</a:t>
            </a:r>
          </a:p>
          <a:p>
            <a:pPr marL="0" indent="0" algn="just">
              <a:buNone/>
            </a:pPr>
            <a:r>
              <a:rPr lang="fa-IR" sz="2400" dirty="0" smtClean="0"/>
              <a:t>در </a:t>
            </a:r>
            <a:r>
              <a:rPr lang="fa-IR" sz="2400" dirty="0"/>
              <a:t>مقابل در رابطه با برخي موارد، كاربرد روش استفاده از پوشش دهي تحت خلا به آبكاري با روش الكتروپليتينگ برتري دارد كه اهم آن </a:t>
            </a:r>
            <a:r>
              <a:rPr lang="fa-IR" sz="2400" dirty="0" smtClean="0"/>
              <a:t>عبارتند از</a:t>
            </a:r>
            <a:r>
              <a:rPr lang="fa-IR" sz="2400" dirty="0"/>
              <a:t>:</a:t>
            </a:r>
          </a:p>
          <a:p>
            <a:pPr marL="0" indent="0" algn="just">
              <a:buNone/>
            </a:pPr>
            <a:endParaRPr lang="en-US" sz="2400" dirty="0">
              <a:solidFill>
                <a:schemeClr val="accent2">
                  <a:lumMod val="75000"/>
                </a:schemeClr>
              </a:solidFill>
            </a:endParaRPr>
          </a:p>
        </p:txBody>
      </p:sp>
    </p:spTree>
    <p:extLst>
      <p:ext uri="{BB962C8B-B14F-4D97-AF65-F5344CB8AC3E}">
        <p14:creationId xmlns:p14="http://schemas.microsoft.com/office/powerpoint/2010/main" xmlns="" val="407917827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229600" cy="5867400"/>
          </a:xfrm>
        </p:spPr>
        <p:txBody>
          <a:bodyPr>
            <a:noAutofit/>
          </a:bodyPr>
          <a:lstStyle/>
          <a:p>
            <a:pPr marL="0" indent="0" algn="just">
              <a:buNone/>
            </a:pPr>
            <a:endParaRPr lang="fa-IR" sz="2400" dirty="0"/>
          </a:p>
          <a:p>
            <a:pPr marL="0" indent="0" algn="just">
              <a:buNone/>
            </a:pPr>
            <a:endParaRPr lang="fa-IR" sz="2400" dirty="0"/>
          </a:p>
          <a:p>
            <a:pPr marL="0" indent="0" algn="just">
              <a:buNone/>
            </a:pPr>
            <a:r>
              <a:rPr lang="fa-IR" sz="2400" dirty="0"/>
              <a:t>1- در اين روش به علت اينكه قطعه در تماس مستقيم با مواد شيميايي قرار نمي گيرد خصوصيات فيزيكي پليمر تغيير نمي يابد.</a:t>
            </a:r>
          </a:p>
          <a:p>
            <a:pPr marL="0" indent="0" algn="just">
              <a:buNone/>
            </a:pPr>
            <a:endParaRPr lang="fa-IR" sz="2400" dirty="0"/>
          </a:p>
          <a:p>
            <a:pPr marL="0" indent="0" algn="just">
              <a:buNone/>
            </a:pPr>
            <a:r>
              <a:rPr lang="fa-IR" sz="2400" dirty="0"/>
              <a:t>2- در روش پوشش دهي تحت خلا ، ايجاد پوشش بر روي اكثر پلاستيكها امكان پذير است در حاليكه در روش الكتروپليتينگ پوشش دهي بر </a:t>
            </a:r>
            <a:r>
              <a:rPr lang="fa-IR" sz="2400" dirty="0" smtClean="0"/>
              <a:t>روي </a:t>
            </a:r>
            <a:r>
              <a:rPr lang="fa-IR" sz="2400" dirty="0"/>
              <a:t>چند نوع پلاستيك موفق بوده و در برخي موارد به محلولهاي زبرسازي گران قيمت نياز مي باشد.</a:t>
            </a:r>
          </a:p>
          <a:p>
            <a:pPr marL="0" indent="0" algn="just">
              <a:buNone/>
            </a:pPr>
            <a:endParaRPr lang="fa-IR" sz="2400" dirty="0"/>
          </a:p>
          <a:p>
            <a:pPr marL="0" indent="0" algn="just">
              <a:buNone/>
            </a:pPr>
            <a:r>
              <a:rPr lang="fa-IR" sz="2400" dirty="0"/>
              <a:t>3- در برخي موارد يك پوشش با ضخامت بسيار كم (زير يك ميكرون كه با لاك محافظت شده باشد ) پاسخ گوي نياز خواهد بود كه در چنين حالتي </a:t>
            </a:r>
            <a:r>
              <a:rPr lang="fa-IR" sz="2400" dirty="0" smtClean="0"/>
              <a:t>قيمت </a:t>
            </a:r>
            <a:r>
              <a:rPr lang="fa-IR" sz="2400" dirty="0"/>
              <a:t>تمام شده در مق ايسه با روش الكتروپليتينگ كمتر خواهد بود</a:t>
            </a:r>
            <a:r>
              <a:rPr lang="fa-IR" sz="2400" dirty="0" smtClean="0"/>
              <a:t>.</a:t>
            </a:r>
            <a:endParaRPr lang="en-US" sz="2400" dirty="0"/>
          </a:p>
        </p:txBody>
      </p:sp>
    </p:spTree>
    <p:extLst>
      <p:ext uri="{BB962C8B-B14F-4D97-AF65-F5344CB8AC3E}">
        <p14:creationId xmlns:p14="http://schemas.microsoft.com/office/powerpoint/2010/main" xmlns="" val="1281260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45153"/>
            <a:ext cx="7543800" cy="4154984"/>
          </a:xfrm>
          <a:prstGeom prst="rect">
            <a:avLst/>
          </a:prstGeom>
        </p:spPr>
        <p:txBody>
          <a:bodyPr wrap="square">
            <a:spAutoFit/>
          </a:bodyPr>
          <a:lstStyle/>
          <a:p>
            <a:pPr algn="just" rtl="1"/>
            <a:endParaRPr lang="fa-IR" sz="2400" dirty="0">
              <a:solidFill>
                <a:schemeClr val="accent2">
                  <a:lumMod val="75000"/>
                </a:schemeClr>
              </a:solidFill>
            </a:endParaRPr>
          </a:p>
          <a:p>
            <a:pPr algn="just" rtl="1"/>
            <a:endParaRPr lang="fa-IR" sz="2400" dirty="0"/>
          </a:p>
          <a:p>
            <a:pPr algn="just" rtl="1"/>
            <a:r>
              <a:rPr lang="fa-IR" sz="2400" dirty="0"/>
              <a:t>4- معمولا به آماده سازي قطعه از طريق پوشش دهي با لاك و رزينهاي شيميايي بعد از پوشش دهي نياز مي باشد.</a:t>
            </a:r>
          </a:p>
          <a:p>
            <a:pPr algn="just" rtl="1"/>
            <a:endParaRPr lang="fa-IR" sz="2400" dirty="0"/>
          </a:p>
          <a:p>
            <a:pPr algn="just" rtl="1"/>
            <a:r>
              <a:rPr lang="fa-IR" sz="2400" dirty="0"/>
              <a:t>5- روش پوشش دهي تحت خلا پساب آلوده كننده محي ط زيست نداشته و به تجهيزات تصفيه پساب نيازي ندارد . در اين روش تنها در مرحله </a:t>
            </a:r>
            <a:r>
              <a:rPr lang="fa-IR" sz="2400" dirty="0" smtClean="0"/>
              <a:t>لاك </a:t>
            </a:r>
            <a:r>
              <a:rPr lang="fa-IR" sz="2400" dirty="0"/>
              <a:t>زني (دادن پوشش از رزينهاي شيميايي قبل و بعد از پوشش دهي فلزي ) و در صورت استفاده از روش اسپري كردن لاك و رزين ، </a:t>
            </a:r>
            <a:r>
              <a:rPr lang="fa-IR" sz="2400" dirty="0" smtClean="0"/>
              <a:t>بايستي بخارات </a:t>
            </a:r>
            <a:r>
              <a:rPr lang="fa-IR" sz="2400" dirty="0"/>
              <a:t>و حلالهاي تبخير شده ضمن كار به وسيله هواكش به خارج از محيط كارگاه منتقل شده و در </a:t>
            </a:r>
            <a:r>
              <a:rPr lang="fa-IR" sz="2000" dirty="0"/>
              <a:t>ارتفاع </a:t>
            </a:r>
            <a:r>
              <a:rPr lang="fa-IR" sz="2400" dirty="0"/>
              <a:t>مناسب رها شوند.</a:t>
            </a:r>
          </a:p>
        </p:txBody>
      </p:sp>
    </p:spTree>
    <p:extLst>
      <p:ext uri="{BB962C8B-B14F-4D97-AF65-F5344CB8AC3E}">
        <p14:creationId xmlns:p14="http://schemas.microsoft.com/office/powerpoint/2010/main" xmlns="" val="35012149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52400"/>
            <a:ext cx="7848600" cy="3962400"/>
          </a:xfrm>
        </p:spPr>
        <p:txBody>
          <a:bodyPr>
            <a:noAutofit/>
          </a:bodyPr>
          <a:lstStyle/>
          <a:p>
            <a:pPr marL="0" indent="0" algn="just" rtl="1">
              <a:buNone/>
            </a:pPr>
            <a:endParaRPr lang="fa-IR" sz="2400" dirty="0"/>
          </a:p>
          <a:p>
            <a:pPr marL="0" indent="0" algn="just" rtl="1">
              <a:buNone/>
            </a:pPr>
            <a:r>
              <a:rPr lang="fa-IR" sz="2400" dirty="0"/>
              <a:t>6- به علت اين كه در روشهاي پوشش دهي تحت خلا تجهيزات و دستگاه پوشش دهي خارجي بوده و همچنين مواد و قطعات مصرفي </a:t>
            </a:r>
            <a:r>
              <a:rPr lang="fa-IR" sz="2400" dirty="0" smtClean="0"/>
              <a:t>وارداتي هستند </a:t>
            </a:r>
            <a:r>
              <a:rPr lang="fa-IR" sz="2400" dirty="0"/>
              <a:t>ارزبري بيشتر مي باشد. به عنوان مثال فلزي كه براي پوشش دهي مورد استفاده قرار مي گيرد بايد از خلوص بالايي برخوردار باشد.</a:t>
            </a:r>
          </a:p>
          <a:p>
            <a:pPr marL="0" indent="0" algn="just" rtl="1">
              <a:buNone/>
            </a:pPr>
            <a:endParaRPr lang="fa-IR" sz="2400" dirty="0"/>
          </a:p>
          <a:p>
            <a:pPr marL="0" indent="0" algn="just" rtl="1">
              <a:buNone/>
            </a:pPr>
            <a:r>
              <a:rPr lang="fa-IR" sz="2400" dirty="0"/>
              <a:t>7- پوشش دهي در روشهاي تحت خلا در يك محيط بسيار تميز بايستي صورت گيرد بطوري كه محيط از ذرات گرد و غبار عاري باشد . بنابراين به </a:t>
            </a:r>
            <a:r>
              <a:rPr lang="fa-IR" sz="2400" dirty="0" smtClean="0"/>
              <a:t>مراتب </a:t>
            </a:r>
            <a:r>
              <a:rPr lang="fa-IR" sz="2400" dirty="0"/>
              <a:t>تميز تر و بهتر ازمحيط آبكاري به روش الكتروپليتينگ مي باشد كه معمولا آلوده به انواع گازه اي سمي و غير سمي بوده و نياز به تهويه </a:t>
            </a:r>
            <a:r>
              <a:rPr lang="fa-IR" sz="2400" dirty="0" smtClean="0"/>
              <a:t>دائمي </a:t>
            </a:r>
            <a:r>
              <a:rPr lang="fa-IR" sz="2400" dirty="0"/>
              <a:t>دارد.</a:t>
            </a:r>
          </a:p>
          <a:p>
            <a:pPr marL="0" indent="0" algn="just" rtl="1">
              <a:buNone/>
            </a:pPr>
            <a:endParaRPr lang="fa-IR" sz="2400" dirty="0">
              <a:solidFill>
                <a:schemeClr val="accent2">
                  <a:lumMod val="75000"/>
                </a:schemeClr>
              </a:solidFill>
            </a:endParaRPr>
          </a:p>
          <a:p>
            <a:pPr marL="0" lvl="0" indent="0" algn="just">
              <a:spcBef>
                <a:spcPct val="0"/>
              </a:spcBef>
              <a:buClrTx/>
              <a:buSzTx/>
              <a:buNone/>
            </a:pPr>
            <a:r>
              <a:rPr lang="fa-IR" sz="2400" dirty="0" smtClean="0">
                <a:solidFill>
                  <a:prstClr val="white"/>
                </a:solidFill>
                <a:latin typeface="Arial" pitchFamily="34" charset="0"/>
                <a:cs typeface="B Lotus" pitchFamily="2" charset="-78"/>
              </a:rPr>
              <a:t>-</a:t>
            </a:r>
            <a:r>
              <a:rPr lang="fa-IR" sz="2400" dirty="0">
                <a:solidFill>
                  <a:prstClr val="white"/>
                </a:solidFill>
                <a:latin typeface="Arial" pitchFamily="34" charset="0"/>
                <a:cs typeface="B Lotus" pitchFamily="2" charset="-78"/>
              </a:rPr>
              <a:t>8 با توجه به توضيحات فوق روشن است كه هر يك از روشهاي فوق در محدوده كار برد مربوط به خود بهترين كارايي را خواهند داشت و در موارد </a:t>
            </a:r>
            <a:r>
              <a:rPr lang="fa-IR" sz="2400" dirty="0" smtClean="0">
                <a:solidFill>
                  <a:prstClr val="white"/>
                </a:solidFill>
                <a:latin typeface="Arial" pitchFamily="34" charset="0"/>
                <a:cs typeface="B Lotus" pitchFamily="2" charset="-78"/>
              </a:rPr>
              <a:t>كاملا </a:t>
            </a:r>
            <a:r>
              <a:rPr lang="fa-IR" sz="2400" dirty="0">
                <a:solidFill>
                  <a:prstClr val="white"/>
                </a:solidFill>
                <a:latin typeface="Arial" pitchFamily="34" charset="0"/>
                <a:cs typeface="B Lotus" pitchFamily="2" charset="-78"/>
              </a:rPr>
              <a:t>مشابه نيز بايستي انتخاب روش با بررسي معايب و محاسن هر روش صورت گيرد.</a:t>
            </a:r>
          </a:p>
          <a:p>
            <a:pPr marL="0" indent="0" algn="just" rtl="1">
              <a:buNone/>
            </a:pPr>
            <a:endParaRPr lang="en-US" sz="2400" dirty="0">
              <a:solidFill>
                <a:schemeClr val="accent2">
                  <a:lumMod val="75000"/>
                </a:schemeClr>
              </a:solidFill>
            </a:endParaRPr>
          </a:p>
        </p:txBody>
      </p:sp>
    </p:spTree>
    <p:extLst>
      <p:ext uri="{BB962C8B-B14F-4D97-AF65-F5344CB8AC3E}">
        <p14:creationId xmlns:p14="http://schemas.microsoft.com/office/powerpoint/2010/main" xmlns="" val="39975096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fa-IR" sz="3200" dirty="0">
                <a:latin typeface="IranNastaliq" pitchFamily="18" charset="0"/>
                <a:cs typeface="B Titr" pitchFamily="2" charset="-78"/>
              </a:rPr>
              <a:t>پلاستيکهايي که آبکاري آنها ميسر مي باشد عبارتند از : </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600200"/>
            <a:ext cx="8229600" cy="4953000"/>
          </a:xfrm>
        </p:spPr>
        <p:txBody>
          <a:bodyPr>
            <a:normAutofit/>
          </a:bodyPr>
          <a:lstStyle/>
          <a:p>
            <a:pPr marL="0" indent="0" algn="r" rtl="1">
              <a:buNone/>
            </a:pPr>
            <a:r>
              <a:rPr lang="fa-IR" sz="2000" dirty="0" smtClean="0">
                <a:solidFill>
                  <a:srgbClr val="FFC000"/>
                </a:solidFill>
              </a:rPr>
              <a:t>• </a:t>
            </a:r>
            <a:r>
              <a:rPr lang="fa-IR" sz="2400" dirty="0" smtClean="0"/>
              <a:t>آلياژ </a:t>
            </a:r>
            <a:r>
              <a:rPr lang="en-US" sz="2400" dirty="0" smtClean="0"/>
              <a:t>ABS </a:t>
            </a:r>
          </a:p>
          <a:p>
            <a:pPr marL="0" indent="0" algn="r" rtl="1">
              <a:buNone/>
            </a:pPr>
            <a:r>
              <a:rPr lang="en-US" sz="2400" dirty="0" smtClean="0"/>
              <a:t>• </a:t>
            </a:r>
            <a:r>
              <a:rPr lang="fa-IR" sz="2400" dirty="0" smtClean="0"/>
              <a:t>پلي سولفون</a:t>
            </a:r>
          </a:p>
          <a:p>
            <a:pPr marL="0" indent="0" algn="r" rtl="1">
              <a:buNone/>
            </a:pPr>
            <a:r>
              <a:rPr lang="fa-IR" sz="2400" dirty="0" smtClean="0"/>
              <a:t>• نايلون </a:t>
            </a:r>
          </a:p>
          <a:p>
            <a:pPr marL="0" indent="0" algn="r" rtl="1">
              <a:buNone/>
            </a:pPr>
            <a:r>
              <a:rPr lang="fa-IR" sz="2400" dirty="0" smtClean="0"/>
              <a:t>• پلي استر</a:t>
            </a:r>
          </a:p>
          <a:p>
            <a:pPr marL="0" indent="0" algn="r" rtl="1">
              <a:buNone/>
            </a:pPr>
            <a:r>
              <a:rPr lang="fa-IR" sz="2400" dirty="0" smtClean="0"/>
              <a:t>• پلي اتراترکتون</a:t>
            </a:r>
            <a:r>
              <a:rPr lang="fa-IR" sz="2400" dirty="0"/>
              <a:t>(</a:t>
            </a:r>
            <a:r>
              <a:rPr lang="fa-IR" sz="2400" dirty="0" smtClean="0"/>
              <a:t> </a:t>
            </a:r>
            <a:r>
              <a:rPr lang="en-US" sz="2400" dirty="0" err="1" smtClean="0"/>
              <a:t>Polyethere</a:t>
            </a:r>
            <a:r>
              <a:rPr lang="en-US" sz="2400" dirty="0" smtClean="0"/>
              <a:t> </a:t>
            </a:r>
            <a:r>
              <a:rPr lang="en-US" sz="2400" dirty="0" err="1" smtClean="0"/>
              <a:t>therkeetone</a:t>
            </a:r>
            <a:r>
              <a:rPr lang="fa-IR" sz="2400" dirty="0" smtClean="0"/>
              <a:t>)</a:t>
            </a:r>
          </a:p>
          <a:p>
            <a:pPr marL="0" indent="0" algn="r" rtl="1">
              <a:buNone/>
            </a:pPr>
            <a:r>
              <a:rPr lang="en-US" sz="2400" dirty="0" smtClean="0"/>
              <a:t> </a:t>
            </a:r>
          </a:p>
          <a:p>
            <a:pPr marL="0" indent="0" algn="r" rtl="1">
              <a:buNone/>
            </a:pPr>
            <a:r>
              <a:rPr lang="en-US" sz="2400" dirty="0" smtClean="0"/>
              <a:t>• </a:t>
            </a:r>
            <a:r>
              <a:rPr lang="fa-IR" sz="2400" dirty="0" smtClean="0"/>
              <a:t>پلي پروپيلن </a:t>
            </a:r>
          </a:p>
          <a:p>
            <a:pPr marL="0" indent="0" algn="r" rtl="1">
              <a:buNone/>
            </a:pPr>
            <a:r>
              <a:rPr lang="fa-IR" sz="2400" dirty="0" smtClean="0"/>
              <a:t>• پلي آريل اتر</a:t>
            </a:r>
          </a:p>
          <a:p>
            <a:pPr marL="0" indent="0" algn="r" rtl="1">
              <a:buNone/>
            </a:pPr>
            <a:r>
              <a:rPr lang="fa-IR" sz="2400" dirty="0" smtClean="0"/>
              <a:t>• پلي فنيل اکسيد</a:t>
            </a:r>
          </a:p>
          <a:p>
            <a:pPr marL="0" indent="0" algn="r" rtl="1">
              <a:buNone/>
            </a:pPr>
            <a:r>
              <a:rPr lang="fa-IR" sz="2400" dirty="0" smtClean="0"/>
              <a:t>• </a:t>
            </a:r>
            <a:r>
              <a:rPr lang="en-US" sz="2400" dirty="0" smtClean="0"/>
              <a:t>PTFE </a:t>
            </a:r>
          </a:p>
          <a:p>
            <a:pPr marL="0" indent="0" algn="r" rtl="1">
              <a:buNone/>
            </a:pPr>
            <a:r>
              <a:rPr lang="en-US" sz="2400" dirty="0" smtClean="0"/>
              <a:t>• </a:t>
            </a:r>
            <a:r>
              <a:rPr lang="fa-IR" sz="2400" dirty="0" smtClean="0"/>
              <a:t>پلي اتريميد</a:t>
            </a:r>
          </a:p>
          <a:p>
            <a:pPr algn="r" rtl="1"/>
            <a:endParaRPr lang="en-US" sz="2000" dirty="0">
              <a:solidFill>
                <a:srgbClr val="FFC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2829" y="990600"/>
            <a:ext cx="2248672" cy="2057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42829" y="3352800"/>
            <a:ext cx="2248672" cy="1981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511116" y="5867400"/>
            <a:ext cx="2133600" cy="584775"/>
          </a:xfrm>
          <a:prstGeom prst="rect">
            <a:avLst/>
          </a:prstGeom>
        </p:spPr>
        <p:txBody>
          <a:bodyPr wrap="square">
            <a:spAutoFit/>
          </a:bodyPr>
          <a:lstStyle/>
          <a:p>
            <a:r>
              <a:rPr lang="en-US" sz="1600" dirty="0" smtClean="0"/>
              <a:t>Chrome plating motorcycle parts</a:t>
            </a:r>
            <a:endParaRPr lang="en-US" sz="1600" dirty="0"/>
          </a:p>
        </p:txBody>
      </p:sp>
    </p:spTree>
    <p:extLst>
      <p:ext uri="{BB962C8B-B14F-4D97-AF65-F5344CB8AC3E}">
        <p14:creationId xmlns:p14="http://schemas.microsoft.com/office/powerpoint/2010/main" xmlns="" val="294582282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ppt_w</p:attrName>
                                        </p:attrNameLst>
                                      </p:cBhvr>
                                      <p:tavLst>
                                        <p:tav tm="0" fmla="#ppt_w*sin(2.5*pi*$)">
                                          <p:val>
                                            <p:fltVal val="0"/>
                                          </p:val>
                                        </p:tav>
                                        <p:tav tm="100000">
                                          <p:val>
                                            <p:fltVal val="1"/>
                                          </p:val>
                                        </p:tav>
                                      </p:tavLst>
                                    </p:anim>
                                    <p:anim calcmode="lin" valueType="num">
                                      <p:cBhvr>
                                        <p:cTn id="9"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fade">
                                      <p:cBhvr>
                                        <p:cTn id="14" dur="2000"/>
                                        <p:tgtEl>
                                          <p:spTgt spid="3075"/>
                                        </p:tgtEl>
                                      </p:cBhvr>
                                    </p:animEffect>
                                    <p:anim calcmode="lin" valueType="num">
                                      <p:cBhvr>
                                        <p:cTn id="15" dur="2000" fill="hold"/>
                                        <p:tgtEl>
                                          <p:spTgt spid="3075"/>
                                        </p:tgtEl>
                                        <p:attrNameLst>
                                          <p:attrName>ppt_w</p:attrName>
                                        </p:attrNameLst>
                                      </p:cBhvr>
                                      <p:tavLst>
                                        <p:tav tm="0" fmla="#ppt_w*sin(2.5*pi*$)">
                                          <p:val>
                                            <p:fltVal val="0"/>
                                          </p:val>
                                        </p:tav>
                                        <p:tav tm="100000">
                                          <p:val>
                                            <p:fltVal val="1"/>
                                          </p:val>
                                        </p:tav>
                                      </p:tavLst>
                                    </p:anim>
                                    <p:anim calcmode="lin" valueType="num">
                                      <p:cBhvr>
                                        <p:cTn id="16" dur="2000" fill="hold"/>
                                        <p:tgtEl>
                                          <p:spTgt spid="30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ctr"/>
            <a:r>
              <a:rPr lang="fa-IR" sz="3200" dirty="0">
                <a:latin typeface="IranNastaliq" pitchFamily="18" charset="0"/>
                <a:cs typeface="B Titr" pitchFamily="2" charset="-78"/>
              </a:rPr>
              <a:t>خواص </a:t>
            </a:r>
            <a:r>
              <a:rPr lang="en-US" sz="3200" dirty="0">
                <a:cs typeface="B Titr" pitchFamily="2" charset="-78"/>
              </a:rPr>
              <a:t>ABS</a:t>
            </a:r>
            <a:r>
              <a:rPr lang="fa-IR" sz="3200" dirty="0">
                <a:latin typeface="IranNastaliq" pitchFamily="18" charset="0"/>
                <a:cs typeface="B Titr" pitchFamily="2" charset="-78"/>
              </a:rPr>
              <a:t>(بهترین پلاستیک برای آبکاری)</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219200"/>
            <a:ext cx="8229600" cy="4190999"/>
          </a:xfrm>
        </p:spPr>
        <p:txBody>
          <a:bodyPr>
            <a:normAutofit/>
          </a:bodyPr>
          <a:lstStyle/>
          <a:p>
            <a:pPr marL="0" indent="0" algn="just" rtl="1">
              <a:buNone/>
            </a:pPr>
            <a:r>
              <a:rPr lang="fa-IR" sz="2400" dirty="0" smtClean="0"/>
              <a:t>این پلاستیک از پلیمریزاسیون سه ماده اکریلو نیتریل، بوتادین و استایرن بدست می آید. اولین بار در سال 1950 این پلیمر (</a:t>
            </a:r>
            <a:r>
              <a:rPr lang="en-US" sz="2400" dirty="0" smtClean="0"/>
              <a:t>ABS) </a:t>
            </a:r>
            <a:r>
              <a:rPr lang="fa-IR" sz="2400" dirty="0" smtClean="0"/>
              <a:t>توسط شرکتهای امریکایی </a:t>
            </a:r>
            <a:r>
              <a:rPr lang="en-US" sz="2400" dirty="0" err="1" smtClean="0"/>
              <a:t>UniRoyal</a:t>
            </a:r>
            <a:r>
              <a:rPr lang="en-US" sz="2400" dirty="0" smtClean="0"/>
              <a:t> </a:t>
            </a:r>
            <a:r>
              <a:rPr lang="fa-IR" sz="2400" dirty="0" smtClean="0"/>
              <a:t>و </a:t>
            </a:r>
            <a:r>
              <a:rPr lang="en-US" sz="2400" dirty="0" err="1" smtClean="0"/>
              <a:t>Harboon</a:t>
            </a:r>
            <a:r>
              <a:rPr lang="en-US" sz="2400" dirty="0" smtClean="0"/>
              <a:t> ، </a:t>
            </a:r>
            <a:r>
              <a:rPr lang="fa-IR" sz="2400" dirty="0" smtClean="0"/>
              <a:t>شرکت آلمانی </a:t>
            </a:r>
            <a:r>
              <a:rPr lang="en-US" sz="2400" dirty="0" smtClean="0"/>
              <a:t>BASF </a:t>
            </a:r>
            <a:r>
              <a:rPr lang="fa-IR" sz="2400" dirty="0" smtClean="0"/>
              <a:t>و شرکت انگلیسی </a:t>
            </a:r>
            <a:r>
              <a:rPr lang="en-US" sz="2400" dirty="0" smtClean="0"/>
              <a:t>ICI </a:t>
            </a:r>
            <a:r>
              <a:rPr lang="fa-IR" sz="2400" dirty="0" smtClean="0"/>
              <a:t>به بازار عرضه شد. وزن مخصوص این ماده 1.04 گرم بر سانتیمتر مکعب و رنگ آن کدر است، در دمای 100 درجه سانتیگراد نرم میشود و از قالب پذیری و انعطاف پذیری خوبی برخوردار است. </a:t>
            </a:r>
          </a:p>
          <a:p>
            <a:pPr marL="0" indent="0" algn="just" rtl="1">
              <a:buNone/>
            </a:pPr>
            <a:r>
              <a:rPr lang="fa-IR" sz="2400" dirty="0" smtClean="0"/>
              <a:t>بوتادین جزء لاستیکی این پلاستیک است که به صورت ذره هایی با قطر کمتر از یک میکرون در شبکه اکریلو نیتریل استایرن پخش شده است. </a:t>
            </a:r>
          </a:p>
          <a:p>
            <a:pPr marL="0" indent="0" algn="just" rtl="1">
              <a:buNone/>
            </a:pPr>
            <a:endParaRPr lang="en-US" sz="2400" dirty="0"/>
          </a:p>
        </p:txBody>
      </p:sp>
    </p:spTree>
    <p:extLst>
      <p:ext uri="{BB962C8B-B14F-4D97-AF65-F5344CB8AC3E}">
        <p14:creationId xmlns:p14="http://schemas.microsoft.com/office/powerpoint/2010/main" xmlns="" val="31064059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81000"/>
            <a:ext cx="8001000" cy="5334000"/>
          </a:xfrm>
        </p:spPr>
        <p:txBody>
          <a:bodyPr>
            <a:normAutofit/>
          </a:bodyPr>
          <a:lstStyle/>
          <a:p>
            <a:pPr marL="82296" indent="0" algn="just">
              <a:buNone/>
            </a:pPr>
            <a:endParaRPr lang="fa-IR" sz="2400" dirty="0"/>
          </a:p>
          <a:p>
            <a:pPr marL="82296" indent="0" algn="just">
              <a:buNone/>
            </a:pPr>
            <a:r>
              <a:rPr lang="fa-IR" sz="2400" dirty="0"/>
              <a:t>ذرات لاستیکی مذکور، این ماده را ارتجاعی میکند. این ذرات در تماس با محلولهای شیمیایی خورده میشوند و حفره هایی در پلاستیک ایجاد </a:t>
            </a:r>
            <a:r>
              <a:rPr lang="fa-IR" sz="2400" dirty="0" smtClean="0"/>
              <a:t>میکنند </a:t>
            </a:r>
            <a:r>
              <a:rPr lang="fa-IR" sz="2400" dirty="0"/>
              <a:t>که این حفره ها لایه فلزی و آب داده شده را روی پلاستیک گل میخ می کند و چسبندگی بسیار بالایی بوجود می آورد. </a:t>
            </a:r>
          </a:p>
          <a:p>
            <a:pPr marL="82296" indent="0" algn="just">
              <a:buNone/>
            </a:pPr>
            <a:r>
              <a:rPr lang="fa-IR" sz="2400" dirty="0" smtClean="0"/>
              <a:t>از </a:t>
            </a:r>
            <a:r>
              <a:rPr lang="fa-IR" sz="2400" dirty="0"/>
              <a:t>جمله محاسن آن مي توان به موارد زير اشاره کرد:</a:t>
            </a:r>
          </a:p>
          <a:p>
            <a:pPr marL="82296" indent="0" algn="just">
              <a:buNone/>
            </a:pPr>
            <a:r>
              <a:rPr lang="fa-IR" sz="2400" dirty="0" smtClean="0"/>
              <a:t>+ </a:t>
            </a:r>
            <a:r>
              <a:rPr lang="fa-IR" sz="2400" dirty="0"/>
              <a:t>هزينه پائين</a:t>
            </a:r>
          </a:p>
          <a:p>
            <a:pPr marL="82296" indent="0" algn="just">
              <a:buNone/>
            </a:pPr>
            <a:r>
              <a:rPr lang="fa-IR" sz="2400" dirty="0"/>
              <a:t>+ چسبندگي بالا</a:t>
            </a:r>
          </a:p>
          <a:p>
            <a:pPr marL="82296" indent="0" algn="just">
              <a:buNone/>
            </a:pPr>
            <a:r>
              <a:rPr lang="fa-IR" sz="2400" dirty="0"/>
              <a:t>+ کيفيت ظاهري خوب</a:t>
            </a:r>
          </a:p>
          <a:p>
            <a:pPr marL="82296" indent="0" algn="just">
              <a:buNone/>
            </a:pPr>
            <a:r>
              <a:rPr lang="fa-IR" sz="2400" dirty="0"/>
              <a:t>+ پايداري ابعادي</a:t>
            </a:r>
          </a:p>
          <a:p>
            <a:pPr marL="82296" indent="0" algn="just">
              <a:buNone/>
            </a:pPr>
            <a:r>
              <a:rPr lang="fa-IR" sz="2400" dirty="0"/>
              <a:t>+ توليد آسان</a:t>
            </a:r>
          </a:p>
          <a:p>
            <a:pPr marL="82296" indent="0" algn="just">
              <a:buNone/>
            </a:pPr>
            <a:endParaRPr lang="fa-IR" sz="2000" dirty="0"/>
          </a:p>
        </p:txBody>
      </p:sp>
    </p:spTree>
    <p:extLst>
      <p:ext uri="{BB962C8B-B14F-4D97-AF65-F5344CB8AC3E}">
        <p14:creationId xmlns:p14="http://schemas.microsoft.com/office/powerpoint/2010/main" xmlns="" val="29154254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Autofit/>
          </a:bodyPr>
          <a:lstStyle/>
          <a:p>
            <a:pPr algn="ctr"/>
            <a:r>
              <a:rPr lang="fa-IR" sz="3200" dirty="0">
                <a:latin typeface="IranNastaliq" pitchFamily="18" charset="0"/>
                <a:cs typeface="B Titr" pitchFamily="2" charset="-78"/>
              </a:rPr>
              <a:t>مراحل آبکاري روي سطح </a:t>
            </a:r>
            <a:r>
              <a:rPr lang="fa-IR" sz="3200" dirty="0" smtClean="0">
                <a:latin typeface="IranNastaliq" pitchFamily="18" charset="0"/>
                <a:cs typeface="B Titr" pitchFamily="2" charset="-78"/>
              </a:rPr>
              <a:t>پلاستيک</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600201"/>
            <a:ext cx="8305800" cy="3048000"/>
          </a:xfrm>
        </p:spPr>
        <p:txBody>
          <a:bodyPr>
            <a:normAutofit/>
          </a:bodyPr>
          <a:lstStyle/>
          <a:p>
            <a:pPr marL="0" indent="0" algn="just" rtl="1">
              <a:buNone/>
            </a:pPr>
            <a:r>
              <a:rPr lang="fa-IR" sz="2400" dirty="0" smtClean="0"/>
              <a:t>قابلیت هدایت الکتریکی قطعات فلزی در آبکاری با الکتریسیته (</a:t>
            </a:r>
            <a:r>
              <a:rPr lang="en-US" sz="2400" dirty="0" smtClean="0"/>
              <a:t>Electro plating) </a:t>
            </a:r>
            <a:r>
              <a:rPr lang="fa-IR" sz="2400" dirty="0" smtClean="0"/>
              <a:t>اساس آبکاری را تشکیل میدهد. </a:t>
            </a:r>
          </a:p>
          <a:p>
            <a:pPr marL="0" indent="0" algn="just" rtl="1">
              <a:buNone/>
            </a:pPr>
            <a:endParaRPr lang="fa-IR" sz="2400" dirty="0" smtClean="0"/>
          </a:p>
          <a:p>
            <a:pPr marL="0" indent="0" algn="just" rtl="1">
              <a:buNone/>
            </a:pPr>
            <a:r>
              <a:rPr lang="fa-IR" sz="2400" dirty="0" smtClean="0"/>
              <a:t>با چنین روشی امکان آبکاری اجسام و قطعات غیرهادی یا نارسانا مانند آرم خودروها یا برخی از قطعات تزئینی داخل خودرو وجود ندارد؛ مگر آن که بتوان به طریقی یک لایه رسانا یا حداقل نیمه رسانا روی سطح قطعه ایجاد کرد که این لایه زیر بنای لایههای فلزی بعدی خواهد شد. </a:t>
            </a:r>
          </a:p>
          <a:p>
            <a:pPr marL="0" indent="0" algn="just" rtl="1">
              <a:buNone/>
            </a:pPr>
            <a:endParaRPr lang="fa-IR" sz="2400" dirty="0" smtClean="0">
              <a:solidFill>
                <a:srgbClr val="FFC000"/>
              </a:solidFill>
            </a:endParaRPr>
          </a:p>
          <a:p>
            <a:pPr marL="0" indent="0" algn="just" rtl="1">
              <a:buNone/>
            </a:pPr>
            <a:endParaRPr lang="en-US" sz="2400" dirty="0">
              <a:solidFill>
                <a:srgbClr val="FFC000"/>
              </a:solidFill>
            </a:endParaRPr>
          </a:p>
        </p:txBody>
      </p:sp>
    </p:spTree>
    <p:extLst>
      <p:ext uri="{BB962C8B-B14F-4D97-AF65-F5344CB8AC3E}">
        <p14:creationId xmlns:p14="http://schemas.microsoft.com/office/powerpoint/2010/main" xmlns="" val="39294538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pPr algn="ctr" rtl="0"/>
            <a:r>
              <a:rPr lang="fa-IR" sz="3200" dirty="0">
                <a:latin typeface="IranNastaliq" pitchFamily="18" charset="0"/>
                <a:cs typeface="B Titr" pitchFamily="2" charset="-78"/>
              </a:rPr>
              <a:t>آبکاری پلاستیکها شامل دو مرحله </a:t>
            </a:r>
            <a:r>
              <a:rPr lang="fa-IR" sz="3200" dirty="0" smtClean="0">
                <a:latin typeface="IranNastaliq" pitchFamily="18" charset="0"/>
                <a:cs typeface="B Titr" pitchFamily="2" charset="-78"/>
              </a:rPr>
              <a:t>است:</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457200" y="1600200"/>
            <a:ext cx="8077200" cy="4800600"/>
          </a:xfrm>
        </p:spPr>
        <p:txBody>
          <a:bodyPr>
            <a:normAutofit/>
          </a:bodyPr>
          <a:lstStyle/>
          <a:p>
            <a:pPr marL="0" indent="0" algn="r" rtl="1">
              <a:buNone/>
            </a:pPr>
            <a:endParaRPr lang="fa-IR" sz="2800" dirty="0" smtClean="0"/>
          </a:p>
          <a:p>
            <a:pPr marL="0" indent="0" algn="just" rtl="1">
              <a:buNone/>
            </a:pPr>
            <a:r>
              <a:rPr lang="fa-IR" sz="2800" dirty="0" smtClean="0"/>
              <a:t>1. رسانا یا نیمه رسانا کردن قطعه و ایجاد قابلیت هدایت الکتریکی روی سطح آن</a:t>
            </a:r>
          </a:p>
          <a:p>
            <a:pPr marL="0" indent="0" algn="just" rtl="1">
              <a:buNone/>
            </a:pPr>
            <a:r>
              <a:rPr lang="fa-IR" sz="2800" dirty="0" smtClean="0"/>
              <a:t>2. آبکاری کردن قطعه (نشاندن لایه فلزی روی قطعه) با روش آبکاری الکتریکی</a:t>
            </a:r>
          </a:p>
          <a:p>
            <a:pPr marL="0" indent="0" algn="r" rtl="1">
              <a:buNone/>
            </a:pPr>
            <a:endParaRPr lang="fa-IR" sz="2400" dirty="0" smtClean="0">
              <a:solidFill>
                <a:srgbClr val="FFC000"/>
              </a:solidFill>
            </a:endParaRPr>
          </a:p>
          <a:p>
            <a:pPr marL="0" indent="0" algn="r" rtl="1">
              <a:buNone/>
            </a:pPr>
            <a:endParaRPr lang="en-US" sz="2400" dirty="0">
              <a:solidFill>
                <a:srgbClr val="FFC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3886200"/>
            <a:ext cx="2057400" cy="17367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0817409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467600" cy="1143000"/>
          </a:xfrm>
        </p:spPr>
        <p:txBody>
          <a:bodyPr>
            <a:normAutofit/>
          </a:bodyPr>
          <a:lstStyle/>
          <a:p>
            <a:r>
              <a:rPr lang="fa-IR" sz="3200" dirty="0">
                <a:latin typeface="IranNastaliq" pitchFamily="18" charset="0"/>
                <a:cs typeface="B Titr" pitchFamily="2" charset="-78"/>
              </a:rPr>
              <a:t>مراحل رسانا کردن یک قطعه پلاستیکی چنین </a:t>
            </a:r>
            <a:r>
              <a:rPr lang="fa-IR" sz="3200" dirty="0" smtClean="0">
                <a:latin typeface="IranNastaliq" pitchFamily="18" charset="0"/>
                <a:cs typeface="B Titr" pitchFamily="2" charset="-78"/>
              </a:rPr>
              <a:t>است:</a:t>
            </a:r>
            <a:endParaRPr lang="en-US" sz="3200" dirty="0">
              <a:latin typeface="IranNastaliq" pitchFamily="18" charset="0"/>
              <a:cs typeface="B Titr" pitchFamily="2" charset="-78"/>
            </a:endParaRPr>
          </a:p>
        </p:txBody>
      </p:sp>
      <p:sp>
        <p:nvSpPr>
          <p:cNvPr id="3" name="Content Placeholder 2"/>
          <p:cNvSpPr>
            <a:spLocks noGrp="1"/>
          </p:cNvSpPr>
          <p:nvPr>
            <p:ph idx="1"/>
          </p:nvPr>
        </p:nvSpPr>
        <p:spPr>
          <a:xfrm>
            <a:off x="533400" y="1066800"/>
            <a:ext cx="8153400" cy="5638800"/>
          </a:xfrm>
        </p:spPr>
        <p:txBody>
          <a:bodyPr>
            <a:noAutofit/>
          </a:bodyPr>
          <a:lstStyle/>
          <a:p>
            <a:pPr marL="0" indent="0" algn="r" rtl="1">
              <a:buNone/>
            </a:pPr>
            <a:endParaRPr lang="fa-IR" sz="2200" dirty="0" smtClean="0">
              <a:solidFill>
                <a:schemeClr val="tx1">
                  <a:lumMod val="95000"/>
                  <a:lumOff val="5000"/>
                </a:schemeClr>
              </a:solidFill>
            </a:endParaRPr>
          </a:p>
          <a:p>
            <a:pPr marL="0" indent="0" algn="r" rtl="1">
              <a:buNone/>
            </a:pPr>
            <a:r>
              <a:rPr lang="fa-IR" sz="2200" dirty="0" smtClean="0">
                <a:solidFill>
                  <a:schemeClr val="tx1">
                    <a:lumMod val="95000"/>
                    <a:lumOff val="5000"/>
                  </a:schemeClr>
                </a:solidFill>
              </a:rPr>
              <a:t>1. چربی گیری</a:t>
            </a:r>
          </a:p>
          <a:p>
            <a:pPr marL="0" indent="0" algn="r" rtl="1">
              <a:buNone/>
            </a:pPr>
            <a:r>
              <a:rPr lang="fa-IR" sz="2200" dirty="0" smtClean="0">
                <a:solidFill>
                  <a:schemeClr val="tx1">
                    <a:lumMod val="95000"/>
                    <a:lumOff val="5000"/>
                  </a:schemeClr>
                </a:solidFill>
              </a:rPr>
              <a:t>2. اسید شویی یا پیش زبرسازی </a:t>
            </a:r>
          </a:p>
          <a:p>
            <a:pPr marL="0" indent="0" algn="r" rtl="1">
              <a:buNone/>
            </a:pPr>
            <a:r>
              <a:rPr lang="fa-IR" sz="2200" dirty="0" smtClean="0">
                <a:solidFill>
                  <a:schemeClr val="tx1">
                    <a:lumMod val="95000"/>
                    <a:lumOff val="5000"/>
                  </a:schemeClr>
                </a:solidFill>
              </a:rPr>
              <a:t>3. زبرسازی </a:t>
            </a:r>
          </a:p>
          <a:p>
            <a:pPr marL="0" indent="0" algn="r" rtl="1">
              <a:buNone/>
            </a:pPr>
            <a:r>
              <a:rPr lang="fa-IR" sz="2200" dirty="0" smtClean="0">
                <a:solidFill>
                  <a:schemeClr val="tx1">
                    <a:lumMod val="95000"/>
                    <a:lumOff val="5000"/>
                  </a:schemeClr>
                </a:solidFill>
              </a:rPr>
              <a:t>4. کروم گیری </a:t>
            </a:r>
          </a:p>
          <a:p>
            <a:pPr marL="0" indent="0" algn="r" rtl="1">
              <a:buNone/>
            </a:pPr>
            <a:r>
              <a:rPr lang="fa-IR" sz="2200" dirty="0" smtClean="0">
                <a:solidFill>
                  <a:schemeClr val="tx1">
                    <a:lumMod val="95000"/>
                    <a:lumOff val="5000"/>
                  </a:schemeClr>
                </a:solidFill>
              </a:rPr>
              <a:t>5. خنثی سازی</a:t>
            </a:r>
          </a:p>
          <a:p>
            <a:pPr marL="0" indent="0" algn="r" rtl="1">
              <a:buNone/>
            </a:pPr>
            <a:r>
              <a:rPr lang="fa-IR" sz="2200" dirty="0" smtClean="0">
                <a:solidFill>
                  <a:schemeClr val="tx1">
                    <a:lumMod val="95000"/>
                    <a:lumOff val="5000"/>
                  </a:schemeClr>
                </a:solidFill>
              </a:rPr>
              <a:t>6. اسید گیری</a:t>
            </a:r>
          </a:p>
          <a:p>
            <a:pPr marL="0" indent="0" algn="r" rtl="1">
              <a:buNone/>
            </a:pPr>
            <a:r>
              <a:rPr lang="fa-IR" sz="2200" dirty="0" smtClean="0">
                <a:solidFill>
                  <a:schemeClr val="tx1">
                    <a:lumMod val="95000"/>
                    <a:lumOff val="5000"/>
                  </a:schemeClr>
                </a:solidFill>
              </a:rPr>
              <a:t>7. حساس سازی</a:t>
            </a:r>
          </a:p>
          <a:p>
            <a:pPr marL="0" indent="0" algn="r" rtl="1">
              <a:buNone/>
            </a:pPr>
            <a:r>
              <a:rPr lang="fa-IR" sz="2200" dirty="0" smtClean="0">
                <a:solidFill>
                  <a:schemeClr val="tx1">
                    <a:lumMod val="95000"/>
                    <a:lumOff val="5000"/>
                  </a:schemeClr>
                </a:solidFill>
              </a:rPr>
              <a:t>8. شتاب دهی</a:t>
            </a:r>
          </a:p>
          <a:p>
            <a:pPr marL="0" indent="0" algn="r" rtl="1">
              <a:buNone/>
            </a:pPr>
            <a:r>
              <a:rPr lang="fa-IR" sz="2200" dirty="0" smtClean="0">
                <a:solidFill>
                  <a:schemeClr val="tx1">
                    <a:lumMod val="95000"/>
                    <a:lumOff val="5000"/>
                  </a:schemeClr>
                </a:solidFill>
              </a:rPr>
              <a:t>9. آبکاری شیمیایی بدون برق </a:t>
            </a:r>
            <a:r>
              <a:rPr lang="en-US" sz="2200" dirty="0" err="1" smtClean="0">
                <a:solidFill>
                  <a:schemeClr val="tx1">
                    <a:lumMod val="95000"/>
                    <a:lumOff val="5000"/>
                  </a:schemeClr>
                </a:solidFill>
              </a:rPr>
              <a:t>Electroless</a:t>
            </a:r>
            <a:r>
              <a:rPr lang="en-US" sz="2200" dirty="0" smtClean="0">
                <a:solidFill>
                  <a:schemeClr val="tx1">
                    <a:lumMod val="95000"/>
                    <a:lumOff val="5000"/>
                  </a:schemeClr>
                </a:solidFill>
              </a:rPr>
              <a:t>)</a:t>
            </a:r>
            <a:r>
              <a:rPr lang="fa-IR" sz="2200" dirty="0" smtClean="0">
                <a:solidFill>
                  <a:schemeClr val="tx1">
                    <a:lumMod val="95000"/>
                    <a:lumOff val="5000"/>
                  </a:schemeClr>
                </a:solidFill>
              </a:rPr>
              <a:t>)</a:t>
            </a:r>
            <a:endParaRPr lang="en-US" sz="2200" dirty="0" smtClean="0">
              <a:solidFill>
                <a:schemeClr val="tx1">
                  <a:lumMod val="95000"/>
                  <a:lumOff val="5000"/>
                </a:schemeClr>
              </a:solidFill>
            </a:endParaRPr>
          </a:p>
          <a:p>
            <a:pPr marL="0" indent="0" algn="r" rtl="1">
              <a:buNone/>
            </a:pPr>
            <a:endParaRPr lang="en-US" sz="2200" dirty="0" smtClean="0">
              <a:solidFill>
                <a:schemeClr val="tx1">
                  <a:lumMod val="95000"/>
                  <a:lumOff val="5000"/>
                </a:schemeClr>
              </a:solidFill>
            </a:endParaRPr>
          </a:p>
          <a:p>
            <a:pPr marL="0" indent="0" algn="just" rtl="1">
              <a:buNone/>
            </a:pPr>
            <a:r>
              <a:rPr lang="fa-IR" sz="2200" dirty="0" smtClean="0">
                <a:solidFill>
                  <a:schemeClr val="tx1">
                    <a:lumMod val="95000"/>
                    <a:lumOff val="5000"/>
                  </a:schemeClr>
                </a:solidFill>
              </a:rPr>
              <a:t>گفتنی است که پس از برخی مراحل باید شست وشوی قطعه صورت گیرد زیرا اگر موادی از محلول روی قطعه باقی بماند و وارد مرحله بعدی شود، با آن محلول واکنشی انجام خواهد داد که از کارایی محلول و عمر آن را میکاهد. </a:t>
            </a:r>
          </a:p>
          <a:p>
            <a:pPr marL="0" indent="0" algn="r" rtl="1">
              <a:buNone/>
            </a:pPr>
            <a:endParaRPr lang="en-US" sz="2200" dirty="0">
              <a:solidFill>
                <a:srgbClr val="FFC000"/>
              </a:solidFill>
            </a:endParaRPr>
          </a:p>
        </p:txBody>
      </p:sp>
    </p:spTree>
    <p:extLst>
      <p:ext uri="{BB962C8B-B14F-4D97-AF65-F5344CB8AC3E}">
        <p14:creationId xmlns:p14="http://schemas.microsoft.com/office/powerpoint/2010/main" xmlns="" val="167261997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aeed">
      <a:majorFont>
        <a:latin typeface="Calibri"/>
        <a:ea typeface=""/>
        <a:cs typeface="B Titr"/>
      </a:majorFont>
      <a:minorFont>
        <a:latin typeface="Arial"/>
        <a:ea typeface=""/>
        <a:cs typeface="B Lotus"/>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1562</TotalTime>
  <Words>3157</Words>
  <Application>Microsoft Office PowerPoint</Application>
  <PresentationFormat>On-screen Show (4:3)</PresentationFormat>
  <Paragraphs>176</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Technic</vt:lpstr>
      <vt:lpstr>آبکاری پلاستیک ها</vt:lpstr>
      <vt:lpstr>Slide 2</vt:lpstr>
      <vt:lpstr>به دلائل زير استفاده از پلاستيک و آبکاري آن براي ساخت قطعات مورد توجه قرار گرفته است:</vt:lpstr>
      <vt:lpstr>پلاستيکهايي که آبکاري آنها ميسر مي باشد عبارتند از : </vt:lpstr>
      <vt:lpstr>خواص ABS(بهترین پلاستیک برای آبکاری)</vt:lpstr>
      <vt:lpstr>Slide 6</vt:lpstr>
      <vt:lpstr>مراحل آبکاري روي سطح پلاستيک</vt:lpstr>
      <vt:lpstr>آبکاری پلاستیکها شامل دو مرحله است:</vt:lpstr>
      <vt:lpstr>مراحل رسانا کردن یک قطعه پلاستیکی چنین است:</vt:lpstr>
      <vt:lpstr>Slide 10</vt:lpstr>
      <vt:lpstr>Slide 11</vt:lpstr>
      <vt:lpstr>Slide 12</vt:lpstr>
      <vt:lpstr>Slide 13</vt:lpstr>
      <vt:lpstr>Slide 14</vt:lpstr>
      <vt:lpstr>Slide 15</vt:lpstr>
      <vt:lpstr>Slide 16</vt:lpstr>
      <vt:lpstr>Slide 17</vt:lpstr>
      <vt:lpstr>تنها باید نکاتی را که به ماهیت پلاستیکی قطعه برمیگردد، در این موارد رعایت کرد:</vt:lpstr>
      <vt:lpstr>شکل ظاهری قطعه                 </vt:lpstr>
      <vt:lpstr>براق کننده</vt:lpstr>
      <vt:lpstr>Slide 21</vt:lpstr>
      <vt:lpstr>Slide 22</vt:lpstr>
      <vt:lpstr>Slide 23</vt:lpstr>
      <vt:lpstr>Slide 24</vt:lpstr>
      <vt:lpstr>Slide 25</vt:lpstr>
      <vt:lpstr>Slide 26</vt:lpstr>
      <vt:lpstr>Slide 27</vt:lpstr>
      <vt:lpstr>روشهای پوشش دهی </vt:lpstr>
      <vt:lpstr>Slide 29</vt:lpstr>
      <vt:lpstr>Slide 30</vt:lpstr>
      <vt:lpstr>مقایسه 2روش پوشش دهی تحت خلا و  electroplating</vt:lpstr>
      <vt:lpstr>Slide 32</vt:lpstr>
      <vt:lpstr>Slide 33</vt:lpstr>
      <vt:lpstr>Slide 34</vt:lpstr>
      <vt:lpstr>Slide 35</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Injection Blow Molding</dc:title>
  <dc:creator>Garrett Pritchyk</dc:creator>
  <cp:lastModifiedBy>ashkan</cp:lastModifiedBy>
  <cp:revision>345</cp:revision>
  <dcterms:created xsi:type="dcterms:W3CDTF">2009-02-17T21:57:17Z</dcterms:created>
  <dcterms:modified xsi:type="dcterms:W3CDTF">2014-04-22T09:18:56Z</dcterms:modified>
</cp:coreProperties>
</file>