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73"/>
  </p:notesMasterIdLst>
  <p:sldIdLst>
    <p:sldId id="620" r:id="rId2"/>
    <p:sldId id="622" r:id="rId3"/>
    <p:sldId id="623" r:id="rId4"/>
    <p:sldId id="624" r:id="rId5"/>
    <p:sldId id="625" r:id="rId6"/>
    <p:sldId id="626" r:id="rId7"/>
    <p:sldId id="627" r:id="rId8"/>
    <p:sldId id="628" r:id="rId9"/>
    <p:sldId id="629" r:id="rId10"/>
    <p:sldId id="630" r:id="rId11"/>
    <p:sldId id="631" r:id="rId12"/>
    <p:sldId id="632" r:id="rId13"/>
    <p:sldId id="633" r:id="rId14"/>
    <p:sldId id="634" r:id="rId15"/>
    <p:sldId id="635" r:id="rId16"/>
    <p:sldId id="636" r:id="rId17"/>
    <p:sldId id="637" r:id="rId18"/>
    <p:sldId id="638" r:id="rId19"/>
    <p:sldId id="639" r:id="rId20"/>
    <p:sldId id="640" r:id="rId21"/>
    <p:sldId id="641" r:id="rId22"/>
    <p:sldId id="642" r:id="rId23"/>
    <p:sldId id="643" r:id="rId24"/>
    <p:sldId id="644" r:id="rId25"/>
    <p:sldId id="645" r:id="rId26"/>
    <p:sldId id="646" r:id="rId27"/>
    <p:sldId id="647" r:id="rId28"/>
    <p:sldId id="648" r:id="rId29"/>
    <p:sldId id="649" r:id="rId30"/>
    <p:sldId id="650" r:id="rId31"/>
    <p:sldId id="651" r:id="rId32"/>
    <p:sldId id="652" r:id="rId33"/>
    <p:sldId id="653" r:id="rId34"/>
    <p:sldId id="654" r:id="rId35"/>
    <p:sldId id="655" r:id="rId36"/>
    <p:sldId id="656" r:id="rId37"/>
    <p:sldId id="657" r:id="rId38"/>
    <p:sldId id="658" r:id="rId39"/>
    <p:sldId id="659" r:id="rId40"/>
    <p:sldId id="660" r:id="rId41"/>
    <p:sldId id="661" r:id="rId42"/>
    <p:sldId id="662" r:id="rId43"/>
    <p:sldId id="663" r:id="rId44"/>
    <p:sldId id="664" r:id="rId45"/>
    <p:sldId id="665" r:id="rId46"/>
    <p:sldId id="666" r:id="rId47"/>
    <p:sldId id="667" r:id="rId48"/>
    <p:sldId id="668" r:id="rId49"/>
    <p:sldId id="669" r:id="rId50"/>
    <p:sldId id="670" r:id="rId51"/>
    <p:sldId id="671" r:id="rId52"/>
    <p:sldId id="672" r:id="rId53"/>
    <p:sldId id="673" r:id="rId54"/>
    <p:sldId id="674" r:id="rId55"/>
    <p:sldId id="675" r:id="rId56"/>
    <p:sldId id="676" r:id="rId57"/>
    <p:sldId id="677" r:id="rId58"/>
    <p:sldId id="678" r:id="rId59"/>
    <p:sldId id="679" r:id="rId60"/>
    <p:sldId id="680" r:id="rId61"/>
    <p:sldId id="681" r:id="rId62"/>
    <p:sldId id="682" r:id="rId63"/>
    <p:sldId id="683" r:id="rId64"/>
    <p:sldId id="684" r:id="rId65"/>
    <p:sldId id="685" r:id="rId66"/>
    <p:sldId id="686" r:id="rId67"/>
    <p:sldId id="687" r:id="rId68"/>
    <p:sldId id="688" r:id="rId69"/>
    <p:sldId id="689" r:id="rId70"/>
    <p:sldId id="690" r:id="rId71"/>
    <p:sldId id="691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-222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8251CD-9E96-4BF0-8525-E36C6C9EE732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3ED897-91C2-4DC4-BE64-F4998C572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4477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6ED707-88BB-4FDB-8D8B-8FEEB2D79264}" type="slidenum">
              <a:rPr kumimoji="0" lang="en-US" sz="1200"/>
              <a:pPr/>
              <a:t>1</a:t>
            </a:fld>
            <a:endParaRPr kumimoji="0"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AAECD6-C53D-444C-829B-A934276D6DA9}" type="slidenum">
              <a:rPr kumimoji="0" lang="en-US" sz="1200"/>
              <a:pPr/>
              <a:t>2</a:t>
            </a:fld>
            <a:endParaRPr kumimoji="0"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28B600-5DB6-4B49-9732-A0A3FC26DAFF}" type="slidenum">
              <a:rPr kumimoji="0" lang="en-US" sz="1200"/>
              <a:pPr/>
              <a:t>3</a:t>
            </a:fld>
            <a:endParaRPr kumimoji="0"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A19D8E-BC5A-4D78-878D-554C1C34CD1E}" type="slidenum">
              <a:rPr kumimoji="0" lang="en-US" sz="1200"/>
              <a:pPr/>
              <a:t>4</a:t>
            </a:fld>
            <a:endParaRPr kumimoji="0"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52943A-4C27-4BEC-8E87-7BDA64C4156A}" type="slidenum">
              <a:rPr kumimoji="0" lang="en-US" sz="1200"/>
              <a:pPr/>
              <a:t>5</a:t>
            </a:fld>
            <a:endParaRPr kumimoji="0"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8EF5-6EB3-4BF4-98E7-46BD97B4A7B7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3112-FEFB-4043-B309-D4BA2A2A3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301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27A7-54DD-4E13-BA10-2E66DE8520AE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B6B9-5F67-4B5A-9F9D-14CC42E22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200254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4D4A-456B-44C6-B5D1-DAF1BFA716E2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9C11-375D-4A63-81DB-98812535F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97754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19250" y="1905000"/>
            <a:ext cx="33305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905000"/>
            <a:ext cx="333216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39AE7-384D-416A-92D5-7DB1092E0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219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19250" y="1905000"/>
            <a:ext cx="33305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02225" y="1905000"/>
            <a:ext cx="3332163" cy="4114800"/>
          </a:xfrm>
        </p:spPr>
        <p:txBody>
          <a:bodyPr>
            <a:normAutofit/>
          </a:bodyPr>
          <a:lstStyle/>
          <a:p>
            <a:pPr lvl="0"/>
            <a:endParaRPr lang="fa-I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13936-FA28-4054-A8A2-68BBC6F93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2485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19250" y="1905000"/>
            <a:ext cx="6815138" cy="4114800"/>
          </a:xfrm>
        </p:spPr>
        <p:txBody>
          <a:bodyPr>
            <a:normAutofit/>
          </a:bodyPr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7D6F-0DBB-41F9-93EC-9A7ABA9DC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532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AB058-2E57-4537-934B-6D52330182E9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4A44-DC60-4606-B37F-4F2790A0B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113079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637-0BBE-402F-8805-91E4E1959543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D1035-A577-4C88-8071-1A2AB05F7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82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BA24-5E2C-466B-8255-AA77D9045E53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7FC6-1ABA-42EF-BB18-41CEBC32B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9144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F805-5A17-4BB8-8CC2-4B849DAA2338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2FD7-F123-4372-ADDB-C2405E735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652129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E1ADA-D5C9-4AC5-B74B-63D17AD39670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D3D4-96E5-4159-BF53-4526DB922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6392332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468C-25AD-40E6-A61C-14BCE444E462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BA5A-4781-45B5-80AA-8556B8941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755055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4C93-D01C-429C-BED1-6651C16DDB44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1E4C-BD98-4C7F-BD0F-36E8D4AD9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23580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151A-5189-4A88-8D4E-E49B3D3CF032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08CC-50CB-46FB-B42C-9A7BBBE1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04869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01989B5-A1A6-41A6-AA06-AB1F0B9343E7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98E124-C164-4368-9E99-42176E646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3997" r:id="rId2"/>
    <p:sldLayoutId id="2147484004" r:id="rId3"/>
    <p:sldLayoutId id="2147483998" r:id="rId4"/>
    <p:sldLayoutId id="2147484005" r:id="rId5"/>
    <p:sldLayoutId id="2147483999" r:id="rId6"/>
    <p:sldLayoutId id="2147484000" r:id="rId7"/>
    <p:sldLayoutId id="2147484006" r:id="rId8"/>
    <p:sldLayoutId id="2147484007" r:id="rId9"/>
    <p:sldLayoutId id="2147484001" r:id="rId10"/>
    <p:sldLayoutId id="2147484002" r:id="rId11"/>
    <p:sldLayoutId id="2147484008" r:id="rId12"/>
    <p:sldLayoutId id="2147484009" r:id="rId13"/>
    <p:sldLayoutId id="2147484010" r:id="rId14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2pPr>
      <a:lvl3pPr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3pPr>
      <a:lvl4pPr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4pPr>
      <a:lvl5pPr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9pPr>
    </p:titleStyle>
    <p:bodyStyle>
      <a:lvl1pPr marL="419100" indent="-382588" algn="r" rtl="1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r" rtl="1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r" rtl="1" fontAlgn="base">
        <a:spcBef>
          <a:spcPct val="20000"/>
        </a:spcBef>
        <a:spcAft>
          <a:spcPct val="0"/>
        </a:spcAft>
        <a:buClr>
          <a:srgbClr val="C32D2E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r" rtl="1" fontAlgn="base">
        <a:spcBef>
          <a:spcPct val="20000"/>
        </a:spcBef>
        <a:spcAft>
          <a:spcPct val="0"/>
        </a:spcAft>
        <a:buClr>
          <a:srgbClr val="84AA33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819400"/>
            <a:ext cx="6480048" cy="23012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>
                <a:solidFill>
                  <a:schemeClr val="accent2"/>
                </a:solidFill>
              </a:rPr>
              <a:t>Rotational </a:t>
            </a:r>
            <a:r>
              <a:rPr dirty="0" smtClean="0">
                <a:solidFill>
                  <a:schemeClr val="accent2"/>
                </a:solidFill>
              </a:rPr>
              <a:t>Molding</a:t>
            </a:r>
            <a:r>
              <a:rPr lang="en-US" dirty="0" smtClean="0">
                <a:solidFill>
                  <a:schemeClr val="accent2"/>
                </a:solidFill>
              </a:rPr>
              <a:t>(1)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990600"/>
            <a:ext cx="6480175" cy="1752600"/>
          </a:xfrm>
        </p:spPr>
        <p:txBody>
          <a:bodyPr/>
          <a:lstStyle/>
          <a:p>
            <a:r>
              <a:rPr lang="en-US" i="1" dirty="0" smtClean="0"/>
              <a:t>An Introduction to the Basics</a:t>
            </a:r>
          </a:p>
        </p:txBody>
      </p:sp>
    </p:spTree>
    <p:extLst>
      <p:ext uri="{BB962C8B-B14F-4D97-AF65-F5344CB8AC3E}">
        <p14:creationId xmlns="" xmlns:p14="http://schemas.microsoft.com/office/powerpoint/2010/main" val="27016722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905000"/>
            <a:ext cx="6815138" cy="4619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Historical Development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1850’s:	Patent granted for rotomolding 			principle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1910’s:	Method used for chocolate 				products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1940’s:	Method used for vinyl plastisols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1950’s:	Invention of PE for the process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1960’s:	Rapid expansion in toy industry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1970’s:	Gradual expansion for technical 			products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1990’s:	Significant improvement in process 			control (at QUB)</a:t>
            </a:r>
          </a:p>
          <a:p>
            <a:pPr lvl="1">
              <a:lnSpc>
                <a:spcPct val="80000"/>
              </a:lnSpc>
            </a:pPr>
            <a:endParaRPr lang="en-US" sz="2400" smtClean="0"/>
          </a:p>
          <a:p>
            <a:pPr lvl="1">
              <a:lnSpc>
                <a:spcPct val="80000"/>
              </a:lnSpc>
            </a:pPr>
            <a:endParaRPr lang="en-US" sz="2400" smtClean="0"/>
          </a:p>
        </p:txBody>
      </p:sp>
    </p:spTree>
    <p:extLst>
      <p:ext uri="{BB962C8B-B14F-4D97-AF65-F5344CB8AC3E}">
        <p14:creationId xmlns="" xmlns:p14="http://schemas.microsoft.com/office/powerpoint/2010/main" val="21454700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905000"/>
            <a:ext cx="6769100" cy="4114800"/>
          </a:xfrm>
        </p:spPr>
        <p:txBody>
          <a:bodyPr/>
          <a:lstStyle/>
          <a:p>
            <a:r>
              <a:rPr lang="en-US" smtClean="0"/>
              <a:t>1500 Rotomolders around the world</a:t>
            </a:r>
          </a:p>
          <a:p>
            <a:pPr lvl="1"/>
            <a:endParaRPr lang="en-US" sz="3200" smtClean="0"/>
          </a:p>
        </p:txBody>
      </p:sp>
      <p:pic>
        <p:nvPicPr>
          <p:cNvPr id="23556" name="Picture 4" descr="ear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420938"/>
            <a:ext cx="7489825" cy="4437062"/>
          </a:xfr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184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905000"/>
            <a:ext cx="6769100" cy="660400"/>
          </a:xfrm>
        </p:spPr>
        <p:txBody>
          <a:bodyPr/>
          <a:lstStyle/>
          <a:p>
            <a:r>
              <a:rPr lang="en-US" smtClean="0"/>
              <a:t>North American Market Segments</a:t>
            </a:r>
          </a:p>
          <a:p>
            <a:pPr lvl="1"/>
            <a:endParaRPr lang="en-US" sz="3200" smtClean="0"/>
          </a:p>
        </p:txBody>
      </p:sp>
      <p:graphicFrame>
        <p:nvGraphicFramePr>
          <p:cNvPr id="24580" name="Object 6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-973138" y="2060575"/>
          <a:ext cx="11134726" cy="5210175"/>
        </p:xfrm>
        <a:graphic>
          <a:graphicData uri="http://schemas.openxmlformats.org/presentationml/2006/ole">
            <p:oleObj spid="_x0000_s3088" name="Chart" r:id="rId3" imgW="8734357" imgH="4086225" progId="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265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– The Process</a:t>
            </a:r>
          </a:p>
        </p:txBody>
      </p:sp>
      <p:pic>
        <p:nvPicPr>
          <p:cNvPr id="25603" name="Picture 6" descr="proc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12875"/>
            <a:ext cx="6985000" cy="5238750"/>
          </a:xfr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874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905000"/>
            <a:ext cx="6769100" cy="4692650"/>
          </a:xfrm>
        </p:spPr>
        <p:txBody>
          <a:bodyPr/>
          <a:lstStyle/>
          <a:p>
            <a:r>
              <a:rPr lang="en-US" smtClean="0"/>
              <a:t>Strengths</a:t>
            </a:r>
          </a:p>
          <a:p>
            <a:pPr lvl="1"/>
            <a:r>
              <a:rPr lang="en-US" smtClean="0"/>
              <a:t>Small production runs</a:t>
            </a:r>
          </a:p>
          <a:p>
            <a:pPr lvl="1"/>
            <a:r>
              <a:rPr lang="en-US" smtClean="0"/>
              <a:t>Large part capability</a:t>
            </a:r>
          </a:p>
          <a:p>
            <a:pPr lvl="1"/>
            <a:r>
              <a:rPr lang="en-US" smtClean="0"/>
              <a:t>Low tooling costs</a:t>
            </a:r>
          </a:p>
          <a:p>
            <a:pPr lvl="1"/>
            <a:r>
              <a:rPr lang="en-US" smtClean="0"/>
              <a:t>‘Stress-free” products</a:t>
            </a:r>
          </a:p>
          <a:p>
            <a:pPr lvl="1"/>
            <a:r>
              <a:rPr lang="en-US" smtClean="0"/>
              <a:t>Short product development lead times</a:t>
            </a:r>
          </a:p>
          <a:p>
            <a:pPr lvl="1"/>
            <a:endParaRPr lang="en-US" sz="3200" smtClean="0"/>
          </a:p>
        </p:txBody>
      </p:sp>
    </p:spTree>
    <p:extLst>
      <p:ext uri="{BB962C8B-B14F-4D97-AF65-F5344CB8AC3E}">
        <p14:creationId xmlns="" xmlns:p14="http://schemas.microsoft.com/office/powerpoint/2010/main" val="25354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905000"/>
            <a:ext cx="6769100" cy="4692650"/>
          </a:xfrm>
        </p:spPr>
        <p:txBody>
          <a:bodyPr/>
          <a:lstStyle/>
          <a:p>
            <a:r>
              <a:rPr lang="en-US" smtClean="0"/>
              <a:t>Weaknesses</a:t>
            </a:r>
          </a:p>
          <a:p>
            <a:pPr lvl="1"/>
            <a:r>
              <a:rPr lang="en-US" smtClean="0"/>
              <a:t>Slow cycle times</a:t>
            </a:r>
          </a:p>
          <a:p>
            <a:pPr lvl="1"/>
            <a:r>
              <a:rPr lang="en-US" smtClean="0"/>
              <a:t>Limited material choices</a:t>
            </a:r>
          </a:p>
          <a:p>
            <a:pPr lvl="1"/>
            <a:r>
              <a:rPr lang="en-US" smtClean="0"/>
              <a:t>Difficult to automate</a:t>
            </a:r>
          </a:p>
          <a:p>
            <a:pPr lvl="1"/>
            <a:r>
              <a:rPr lang="en-US" smtClean="0"/>
              <a:t>Poor image</a:t>
            </a:r>
          </a:p>
          <a:p>
            <a:pPr lvl="1"/>
            <a:r>
              <a:rPr lang="en-US" smtClean="0"/>
              <a:t>Low technology culture</a:t>
            </a:r>
            <a:endParaRPr lang="en-US" sz="3200" smtClean="0"/>
          </a:p>
        </p:txBody>
      </p:sp>
    </p:spTree>
    <p:extLst>
      <p:ext uri="{BB962C8B-B14F-4D97-AF65-F5344CB8AC3E}">
        <p14:creationId xmlns="" xmlns:p14="http://schemas.microsoft.com/office/powerpoint/2010/main" val="37735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Outline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905000"/>
            <a:ext cx="6648450" cy="3829050"/>
          </a:xfrm>
        </p:spPr>
        <p:txBody>
          <a:bodyPr/>
          <a:lstStyle/>
          <a:p>
            <a:r>
              <a:rPr lang="en-US" smtClean="0"/>
              <a:t>Introduction</a:t>
            </a:r>
          </a:p>
          <a:p>
            <a:r>
              <a:rPr lang="en-US" smtClean="0">
                <a:solidFill>
                  <a:schemeClr val="accent2"/>
                </a:solidFill>
              </a:rPr>
              <a:t>The Materials</a:t>
            </a:r>
          </a:p>
          <a:p>
            <a:r>
              <a:rPr lang="en-US" smtClean="0"/>
              <a:t>The Machines</a:t>
            </a:r>
          </a:p>
          <a:p>
            <a:r>
              <a:rPr lang="en-US" smtClean="0"/>
              <a:t>The Molds</a:t>
            </a:r>
          </a:p>
          <a:p>
            <a:r>
              <a:rPr lang="en-US" smtClean="0"/>
              <a:t>The Method</a:t>
            </a:r>
          </a:p>
          <a:p>
            <a:r>
              <a:rPr lang="en-US" smtClean="0"/>
              <a:t>Conclusion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8026915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Materials</a:t>
            </a:r>
          </a:p>
        </p:txBody>
      </p:sp>
      <p:graphicFrame>
        <p:nvGraphicFramePr>
          <p:cNvPr id="29699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323850" y="765175"/>
          <a:ext cx="10475913" cy="7005638"/>
        </p:xfrm>
        <a:graphic>
          <a:graphicData uri="http://schemas.openxmlformats.org/presentationml/2006/ole">
            <p:oleObj spid="_x0000_s4112" name="Chart" r:id="rId3" imgW="6096000" imgH="4076790" progId="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814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Materials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Low </a:t>
            </a:r>
            <a:r>
              <a:rPr lang="en-US" i="1" smtClean="0"/>
              <a:t>Zero Shear Viscosity</a:t>
            </a:r>
            <a:r>
              <a:rPr lang="en-US" smtClean="0"/>
              <a:t> is required to aid in the flow of the polymer within mold</a:t>
            </a:r>
            <a:endParaRPr lang="en-US" i="1" smtClean="0"/>
          </a:p>
          <a:p>
            <a:r>
              <a:rPr lang="en-US" smtClean="0"/>
              <a:t>MFI</a:t>
            </a:r>
          </a:p>
          <a:p>
            <a:pPr lvl="1"/>
            <a:r>
              <a:rPr lang="en-US" smtClean="0"/>
              <a:t>Lower MFI resins – high strength products</a:t>
            </a:r>
          </a:p>
          <a:p>
            <a:pPr lvl="1"/>
            <a:r>
              <a:rPr lang="en-US" smtClean="0"/>
              <a:t>Higher MFI – good surface finish and surface detail</a:t>
            </a:r>
          </a:p>
          <a:p>
            <a:pPr lvl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8350049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Materials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Particle shape and size is crucial to the flow characteristics as the mold is rotating</a:t>
            </a:r>
          </a:p>
          <a:p>
            <a:pPr lvl="1"/>
            <a:r>
              <a:rPr lang="en-US" smtClean="0"/>
              <a:t>Standard size is a 35 mesh powder (500 micron, 0.0197 inches)</a:t>
            </a:r>
          </a:p>
        </p:txBody>
      </p:sp>
    </p:spTree>
    <p:extLst>
      <p:ext uri="{BB962C8B-B14F-4D97-AF65-F5344CB8AC3E}">
        <p14:creationId xmlns="" xmlns:p14="http://schemas.microsoft.com/office/powerpoint/2010/main" val="11265105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Product</a:t>
            </a:r>
          </a:p>
        </p:txBody>
      </p:sp>
      <p:pic>
        <p:nvPicPr>
          <p:cNvPr id="14339" name="Picture 10" descr="Car Crash Bars-b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700213"/>
            <a:ext cx="6481763" cy="4837112"/>
          </a:xfr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14663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Materials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Dry-flow/Bulk-density characteristics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Dry-flow</a:t>
            </a:r>
            <a:r>
              <a:rPr lang="en-US" smtClean="0"/>
              <a:t> is the time it takes 100 grams of resin powder to pass through a funnel of given dimensions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Bulk-density</a:t>
            </a:r>
            <a:r>
              <a:rPr lang="en-US" smtClean="0"/>
              <a:t> is the quantity of undisturbed powder than can fit inside a beaker of specified dimensions</a:t>
            </a:r>
          </a:p>
          <a:p>
            <a:pPr lvl="1"/>
            <a:r>
              <a:rPr lang="en-US" smtClean="0"/>
              <a:t>Inversely proportional to each other</a:t>
            </a:r>
          </a:p>
        </p:txBody>
      </p:sp>
    </p:spTree>
    <p:extLst>
      <p:ext uri="{BB962C8B-B14F-4D97-AF65-F5344CB8AC3E}">
        <p14:creationId xmlns="" xmlns:p14="http://schemas.microsoft.com/office/powerpoint/2010/main" val="33166253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Materials</a:t>
            </a:r>
          </a:p>
        </p:txBody>
      </p:sp>
      <p:pic>
        <p:nvPicPr>
          <p:cNvPr id="33795" name="Picture 4" descr="dfb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60350"/>
            <a:ext cx="5805487" cy="6337300"/>
          </a:xfr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25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Materials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Other Material</a:t>
            </a:r>
          </a:p>
          <a:p>
            <a:pPr lvl="1"/>
            <a:r>
              <a:rPr lang="en-US" smtClean="0"/>
              <a:t>Foams</a:t>
            </a:r>
          </a:p>
          <a:p>
            <a:pPr lvl="2"/>
            <a:r>
              <a:rPr lang="en-US" smtClean="0"/>
              <a:t>Post-process</a:t>
            </a:r>
          </a:p>
          <a:p>
            <a:pPr lvl="2"/>
            <a:r>
              <a:rPr lang="en-US" smtClean="0"/>
              <a:t>In-process</a:t>
            </a:r>
          </a:p>
          <a:p>
            <a:pPr lvl="1"/>
            <a:r>
              <a:rPr lang="en-US" smtClean="0"/>
              <a:t>Liquid reactive polymers</a:t>
            </a:r>
          </a:p>
          <a:p>
            <a:pPr lvl="1"/>
            <a:r>
              <a:rPr lang="en-US" smtClean="0"/>
              <a:t>Micro-pellets</a:t>
            </a:r>
          </a:p>
          <a:p>
            <a:pPr lvl="1"/>
            <a:r>
              <a:rPr lang="en-US" smtClean="0"/>
              <a:t>Additives</a:t>
            </a:r>
          </a:p>
          <a:p>
            <a:pPr lvl="1"/>
            <a:r>
              <a:rPr lang="en-US" smtClean="0"/>
              <a:t>Ceramics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2146699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Outline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905000"/>
            <a:ext cx="6648450" cy="3829050"/>
          </a:xfrm>
        </p:spPr>
        <p:txBody>
          <a:bodyPr/>
          <a:lstStyle/>
          <a:p>
            <a:r>
              <a:rPr lang="en-US" smtClean="0"/>
              <a:t>Introduction</a:t>
            </a:r>
          </a:p>
          <a:p>
            <a:r>
              <a:rPr lang="en-US" smtClean="0"/>
              <a:t>The Materials</a:t>
            </a:r>
          </a:p>
          <a:p>
            <a:r>
              <a:rPr lang="en-US" smtClean="0">
                <a:solidFill>
                  <a:schemeClr val="accent2"/>
                </a:solidFill>
              </a:rPr>
              <a:t>The Machines</a:t>
            </a:r>
          </a:p>
          <a:p>
            <a:r>
              <a:rPr lang="en-US" smtClean="0"/>
              <a:t>The Molds</a:t>
            </a:r>
          </a:p>
          <a:p>
            <a:r>
              <a:rPr lang="en-US" smtClean="0"/>
              <a:t>The Method</a:t>
            </a:r>
          </a:p>
          <a:p>
            <a:r>
              <a:rPr lang="en-US" smtClean="0"/>
              <a:t>Conclusion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7110136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Machines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Rock-and-Roll</a:t>
            </a:r>
          </a:p>
          <a:p>
            <a:r>
              <a:rPr lang="en-US" sz="2800" smtClean="0"/>
              <a:t>Clamshell</a:t>
            </a:r>
          </a:p>
          <a:p>
            <a:r>
              <a:rPr lang="en-US" sz="2800" smtClean="0"/>
              <a:t>Vertical</a:t>
            </a:r>
          </a:p>
          <a:p>
            <a:r>
              <a:rPr lang="en-US" sz="2800" smtClean="0"/>
              <a:t>Shuttle</a:t>
            </a:r>
          </a:p>
          <a:p>
            <a:r>
              <a:rPr lang="en-US" sz="2800" smtClean="0"/>
              <a:t>Carousel</a:t>
            </a:r>
          </a:p>
          <a:p>
            <a:pPr lvl="1"/>
            <a:r>
              <a:rPr lang="en-US" sz="2400" smtClean="0"/>
              <a:t>Fixed</a:t>
            </a:r>
          </a:p>
          <a:p>
            <a:pPr lvl="1"/>
            <a:r>
              <a:rPr lang="en-US" sz="2400" smtClean="0"/>
              <a:t>Independent</a:t>
            </a:r>
          </a:p>
          <a:p>
            <a:r>
              <a:rPr lang="en-US" sz="2800" smtClean="0"/>
              <a:t>Electric &amp; Jacket </a:t>
            </a:r>
          </a:p>
        </p:txBody>
      </p:sp>
    </p:spTree>
    <p:extLst>
      <p:ext uri="{BB962C8B-B14F-4D97-AF65-F5344CB8AC3E}">
        <p14:creationId xmlns="" xmlns:p14="http://schemas.microsoft.com/office/powerpoint/2010/main" val="38325498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Rock-and-Roll Machines</a:t>
            </a: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484313"/>
            <a:ext cx="6911975" cy="5127625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53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Rock-and-Roll Machines</a:t>
            </a: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00213"/>
            <a:ext cx="7058025" cy="4679950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16240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Clamshell Machines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989138"/>
            <a:ext cx="7345362" cy="4435475"/>
          </a:xfr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478550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Vertical Machines</a:t>
            </a:r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700213"/>
            <a:ext cx="5111750" cy="4937125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37225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Shuttle Machines</a:t>
            </a: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16113"/>
            <a:ext cx="8497887" cy="4149725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44663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Product</a:t>
            </a:r>
          </a:p>
        </p:txBody>
      </p:sp>
      <p:pic>
        <p:nvPicPr>
          <p:cNvPr id="15363" name="Picture 10" descr="Doublewall Foam-b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73238"/>
            <a:ext cx="6408737" cy="4783137"/>
          </a:xfr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9784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Fixed Carousel Machines</a:t>
            </a:r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0238" y="2024063"/>
            <a:ext cx="4581525" cy="3678237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6423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Independent Carousel Machines</a:t>
            </a:r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341438"/>
            <a:ext cx="7343775" cy="5286375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6997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 Machines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12875"/>
            <a:ext cx="6624638" cy="5192713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30957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Machines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905000"/>
            <a:ext cx="6624638" cy="4114800"/>
          </a:xfrm>
        </p:spPr>
        <p:txBody>
          <a:bodyPr/>
          <a:lstStyle/>
          <a:p>
            <a:r>
              <a:rPr lang="en-US" smtClean="0"/>
              <a:t>The “ARM” and “PLATE”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492375"/>
            <a:ext cx="7848600" cy="4019550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7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Outline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905000"/>
            <a:ext cx="6648450" cy="3829050"/>
          </a:xfrm>
        </p:spPr>
        <p:txBody>
          <a:bodyPr/>
          <a:lstStyle/>
          <a:p>
            <a:r>
              <a:rPr lang="en-US" smtClean="0"/>
              <a:t>Introduction</a:t>
            </a:r>
          </a:p>
          <a:p>
            <a:r>
              <a:rPr lang="en-US" smtClean="0"/>
              <a:t>The Materials</a:t>
            </a:r>
          </a:p>
          <a:p>
            <a:r>
              <a:rPr lang="en-US" smtClean="0"/>
              <a:t>The Machines</a:t>
            </a:r>
          </a:p>
          <a:p>
            <a:r>
              <a:rPr lang="en-US" smtClean="0">
                <a:solidFill>
                  <a:schemeClr val="accent2"/>
                </a:solidFill>
              </a:rPr>
              <a:t>The Molds</a:t>
            </a:r>
          </a:p>
          <a:p>
            <a:r>
              <a:rPr lang="en-US" smtClean="0"/>
              <a:t>The Method</a:t>
            </a:r>
          </a:p>
          <a:p>
            <a:r>
              <a:rPr lang="en-US" smtClean="0"/>
              <a:t>Conclusion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7356774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Materials</a:t>
            </a:r>
          </a:p>
          <a:p>
            <a:pPr lvl="1"/>
            <a:r>
              <a:rPr lang="en-US" smtClean="0"/>
              <a:t>Steel</a:t>
            </a:r>
          </a:p>
          <a:p>
            <a:pPr lvl="2"/>
            <a:r>
              <a:rPr lang="en-US" smtClean="0"/>
              <a:t>Mild</a:t>
            </a:r>
          </a:p>
          <a:p>
            <a:pPr lvl="2"/>
            <a:r>
              <a:rPr lang="en-US" smtClean="0"/>
              <a:t>Stainless</a:t>
            </a:r>
          </a:p>
          <a:p>
            <a:pPr lvl="1"/>
            <a:r>
              <a:rPr lang="en-US" smtClean="0"/>
              <a:t>Aluminum</a:t>
            </a:r>
          </a:p>
          <a:p>
            <a:pPr lvl="2"/>
            <a:r>
              <a:rPr lang="en-US" smtClean="0"/>
              <a:t>Cast</a:t>
            </a:r>
          </a:p>
          <a:p>
            <a:pPr lvl="2"/>
            <a:r>
              <a:rPr lang="en-US" smtClean="0"/>
              <a:t>Machined</a:t>
            </a:r>
          </a:p>
          <a:p>
            <a:pPr lvl="2"/>
            <a:r>
              <a:rPr lang="en-US" smtClean="0"/>
              <a:t>Plate</a:t>
            </a:r>
          </a:p>
        </p:txBody>
      </p:sp>
    </p:spTree>
    <p:extLst>
      <p:ext uri="{BB962C8B-B14F-4D97-AF65-F5344CB8AC3E}">
        <p14:creationId xmlns="" xmlns:p14="http://schemas.microsoft.com/office/powerpoint/2010/main" val="8703574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Molds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Anatomy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Frame and Spider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Two or more sections (with draft)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Parting line with alignment features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Clamping hardware and pry-points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Vent (breather) tubes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Texture and other features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Release agents</a:t>
            </a:r>
          </a:p>
        </p:txBody>
      </p:sp>
    </p:spTree>
    <p:extLst>
      <p:ext uri="{BB962C8B-B14F-4D97-AF65-F5344CB8AC3E}">
        <p14:creationId xmlns="" xmlns:p14="http://schemas.microsoft.com/office/powerpoint/2010/main" val="36952695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Molds – Frame and Spider</a:t>
            </a:r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41438"/>
            <a:ext cx="7200900" cy="5362575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35342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Molds - Mold Sections</a:t>
            </a:r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557338"/>
            <a:ext cx="6048375" cy="5054600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15907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Molds - Parting Line</a:t>
            </a:r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84313"/>
            <a:ext cx="7056438" cy="5053012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86156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Product</a:t>
            </a:r>
          </a:p>
        </p:txBody>
      </p:sp>
      <p:pic>
        <p:nvPicPr>
          <p:cNvPr id="16387" name="Picture 10" descr="Oxygen Masks-b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844675"/>
            <a:ext cx="5184775" cy="4516438"/>
          </a:xfr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17411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Molds - Parting Lines</a:t>
            </a:r>
          </a:p>
        </p:txBody>
      </p:sp>
      <p:pic>
        <p:nvPicPr>
          <p:cNvPr id="532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484313"/>
            <a:ext cx="6697663" cy="4902200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44392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Molds - Parting Lines</a:t>
            </a:r>
          </a:p>
        </p:txBody>
      </p:sp>
      <p:pic>
        <p:nvPicPr>
          <p:cNvPr id="5427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12875"/>
            <a:ext cx="6983412" cy="5173663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54774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Molds - Clamping Hardware</a:t>
            </a:r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51063"/>
            <a:ext cx="3657600" cy="3424237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28667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Molds – Pry Points</a:t>
            </a:r>
          </a:p>
        </p:txBody>
      </p:sp>
      <p:pic>
        <p:nvPicPr>
          <p:cNvPr id="563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84313"/>
            <a:ext cx="6842125" cy="5135562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56997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Molds - Vents</a:t>
            </a:r>
          </a:p>
        </p:txBody>
      </p:sp>
      <p:pic>
        <p:nvPicPr>
          <p:cNvPr id="573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484313"/>
            <a:ext cx="5616575" cy="5256212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74100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Molds - Vents</a:t>
            </a:r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484313"/>
            <a:ext cx="4849812" cy="5113337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73813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Molds – Kiss-Offs</a:t>
            </a:r>
          </a:p>
        </p:txBody>
      </p:sp>
      <p:pic>
        <p:nvPicPr>
          <p:cNvPr id="593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060575"/>
            <a:ext cx="8532812" cy="4057650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49696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Molds - Threads</a:t>
            </a:r>
          </a:p>
        </p:txBody>
      </p:sp>
      <p:pic>
        <p:nvPicPr>
          <p:cNvPr id="604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412875"/>
            <a:ext cx="5046663" cy="5111750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20834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Molds - Inserts</a:t>
            </a:r>
          </a:p>
        </p:txBody>
      </p:sp>
      <p:pic>
        <p:nvPicPr>
          <p:cNvPr id="614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8850" y="2233613"/>
            <a:ext cx="3924300" cy="3259137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79122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Outline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905000"/>
            <a:ext cx="6648450" cy="3829050"/>
          </a:xfrm>
        </p:spPr>
        <p:txBody>
          <a:bodyPr/>
          <a:lstStyle/>
          <a:p>
            <a:r>
              <a:rPr lang="en-US" smtClean="0"/>
              <a:t>Introduction</a:t>
            </a:r>
          </a:p>
          <a:p>
            <a:r>
              <a:rPr lang="en-US" smtClean="0"/>
              <a:t>The Materials</a:t>
            </a:r>
          </a:p>
          <a:p>
            <a:r>
              <a:rPr lang="en-US" smtClean="0"/>
              <a:t>The Machines</a:t>
            </a:r>
          </a:p>
          <a:p>
            <a:r>
              <a:rPr lang="en-US" smtClean="0"/>
              <a:t>The Molds</a:t>
            </a:r>
          </a:p>
          <a:p>
            <a:r>
              <a:rPr lang="en-US" smtClean="0">
                <a:solidFill>
                  <a:schemeClr val="accent2"/>
                </a:solidFill>
              </a:rPr>
              <a:t>The Method</a:t>
            </a:r>
          </a:p>
          <a:p>
            <a:r>
              <a:rPr lang="en-US" smtClean="0"/>
              <a:t>Conclusion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5897981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Product</a:t>
            </a:r>
          </a:p>
        </p:txBody>
      </p:sp>
      <p:pic>
        <p:nvPicPr>
          <p:cNvPr id="17411" name="Picture 6" descr="Little%20Tykes%20Car%20red%20&amp;%20yell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947988"/>
            <a:ext cx="2438400" cy="1828800"/>
          </a:xfr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031727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mtClean="0"/>
              <a:t>Loading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/>
              <a:t>Heating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/>
              <a:t>Cooling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/>
              <a:t>Unloading</a:t>
            </a:r>
          </a:p>
        </p:txBody>
      </p:sp>
    </p:spTree>
    <p:extLst>
      <p:ext uri="{BB962C8B-B14F-4D97-AF65-F5344CB8AC3E}">
        <p14:creationId xmlns="" xmlns:p14="http://schemas.microsoft.com/office/powerpoint/2010/main" val="22869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proc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04813"/>
            <a:ext cx="8642350" cy="5953125"/>
          </a:xfr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09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- Loading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predetermined amount of resin is loaded into the mold</a:t>
            </a:r>
          </a:p>
          <a:p>
            <a:r>
              <a:rPr lang="en-US" smtClean="0"/>
              <a:t>The mold is closed after the flanges have been cleared of resin particles</a:t>
            </a:r>
          </a:p>
          <a:p>
            <a:r>
              <a:rPr lang="en-US" smtClean="0"/>
              <a:t>The mold is secured shut</a:t>
            </a:r>
          </a:p>
          <a:p>
            <a:r>
              <a:rPr lang="en-US" smtClean="0"/>
              <a:t>Rotate the mold to ensure no tools have been left on the machine</a:t>
            </a:r>
          </a:p>
        </p:txBody>
      </p:sp>
    </p:spTree>
    <p:extLst>
      <p:ext uri="{BB962C8B-B14F-4D97-AF65-F5344CB8AC3E}">
        <p14:creationId xmlns="" xmlns:p14="http://schemas.microsoft.com/office/powerpoint/2010/main" val="15306537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- Heating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Rotate the mold in a high-temperature environment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resin will always sit at the lowest point of the cavity (powder pool)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It will slowly coat the mold interior until all the resin has melted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resin will then continue to densify as the gap between the particles disappears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Remove the mold from the oven when the powder has completely melted and densified</a:t>
            </a:r>
          </a:p>
        </p:txBody>
      </p:sp>
    </p:spTree>
    <p:extLst>
      <p:ext uri="{BB962C8B-B14F-4D97-AF65-F5344CB8AC3E}">
        <p14:creationId xmlns="" xmlns:p14="http://schemas.microsoft.com/office/powerpoint/2010/main" val="16551645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- Cooling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Rotate the mold in a room temperature environment</a:t>
            </a:r>
          </a:p>
          <a:p>
            <a:r>
              <a:rPr lang="en-US" smtClean="0"/>
              <a:t>This allows the layer of resin to cool and solidify</a:t>
            </a:r>
          </a:p>
          <a:p>
            <a:r>
              <a:rPr lang="en-US" smtClean="0"/>
              <a:t>Water can also be used, but care should be exercised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1120200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- Unloading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Remove the clamping system</a:t>
            </a:r>
          </a:p>
          <a:p>
            <a:r>
              <a:rPr lang="en-US" smtClean="0"/>
              <a:t>“Pry” open the mold</a:t>
            </a:r>
          </a:p>
          <a:p>
            <a:r>
              <a:rPr lang="en-US" smtClean="0"/>
              <a:t>Lift the completed, hollow, one-piece part from the mold.</a:t>
            </a:r>
          </a:p>
          <a:p>
            <a:r>
              <a:rPr lang="en-US" i="1" smtClean="0"/>
              <a:t>Repeat the cycle</a:t>
            </a:r>
          </a:p>
        </p:txBody>
      </p:sp>
    </p:spTree>
    <p:extLst>
      <p:ext uri="{BB962C8B-B14F-4D97-AF65-F5344CB8AC3E}">
        <p14:creationId xmlns="" xmlns:p14="http://schemas.microsoft.com/office/powerpoint/2010/main" val="42000462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concern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How do you really know when it is time to do the next step?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When is the resin melted?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When is it cooled?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 the early 90’s, QUB invented an instrument that revolutionized process comprehension and control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The Rotolog™</a:t>
            </a:r>
          </a:p>
        </p:txBody>
      </p:sp>
    </p:spTree>
    <p:extLst>
      <p:ext uri="{BB962C8B-B14F-4D97-AF65-F5344CB8AC3E}">
        <p14:creationId xmlns="" xmlns:p14="http://schemas.microsoft.com/office/powerpoint/2010/main" val="37423690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– Rotolog™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Temperature sensors (4 type-K Thermocouples)</a:t>
            </a:r>
          </a:p>
          <a:p>
            <a:r>
              <a:rPr lang="en-US" smtClean="0"/>
              <a:t>RF Transmitter</a:t>
            </a:r>
          </a:p>
          <a:p>
            <a:r>
              <a:rPr lang="en-US" smtClean="0"/>
              <a:t>RF Receiver and Signal Conditioner</a:t>
            </a:r>
          </a:p>
          <a:p>
            <a:r>
              <a:rPr lang="en-US" smtClean="0"/>
              <a:t>Computer Software</a:t>
            </a:r>
          </a:p>
          <a:p>
            <a:pPr lvl="1"/>
            <a:r>
              <a:rPr lang="en-US" smtClean="0"/>
              <a:t>Real time monitoring of the temperatures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2156409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– Rotolog™</a:t>
            </a:r>
          </a:p>
        </p:txBody>
      </p:sp>
      <p:pic>
        <p:nvPicPr>
          <p:cNvPr id="716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27200"/>
            <a:ext cx="8208962" cy="4870450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06967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– Rotolog™</a:t>
            </a:r>
          </a:p>
        </p:txBody>
      </p:sp>
      <p:pic>
        <p:nvPicPr>
          <p:cNvPr id="727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8569325" cy="4968875"/>
          </a:xfrm>
          <a:noFill/>
          <a:ln w="635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9070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Product</a:t>
            </a:r>
          </a:p>
        </p:txBody>
      </p:sp>
      <p:pic>
        <p:nvPicPr>
          <p:cNvPr id="18435" name="Picture 6" descr="plastic%20tank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73238"/>
            <a:ext cx="5616575" cy="4830762"/>
          </a:xfr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904675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Method – Temperature Profiles</a:t>
            </a:r>
          </a:p>
        </p:txBody>
      </p:sp>
      <p:graphicFrame>
        <p:nvGraphicFramePr>
          <p:cNvPr id="7373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9750" y="1557338"/>
          <a:ext cx="7993063" cy="4983162"/>
        </p:xfrm>
        <a:graphic>
          <a:graphicData uri="http://schemas.openxmlformats.org/presentationml/2006/ole">
            <p:oleObj spid="_x0000_s5136" name="Bitmap Image" r:id="rId3" imgW="6876190" imgH="4285714" progId="PBrush">
              <p:embed/>
            </p:oleObj>
          </a:graphicData>
        </a:graphic>
      </p:graphicFrame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3995738" y="3429000"/>
            <a:ext cx="2376487" cy="936625"/>
          </a:xfrm>
          <a:prstGeom prst="ellipse">
            <a:avLst/>
          </a:prstGeom>
          <a:noFill/>
          <a:ln w="635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4600439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– IAT Profile</a:t>
            </a:r>
          </a:p>
        </p:txBody>
      </p:sp>
      <p:graphicFrame>
        <p:nvGraphicFramePr>
          <p:cNvPr id="74755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1468438" y="1600200"/>
          <a:ext cx="5445125" cy="4525963"/>
        </p:xfrm>
        <a:graphic>
          <a:graphicData uri="http://schemas.openxmlformats.org/presentationml/2006/ole">
            <p:oleObj spid="_x0000_s6160" name="Bitmap Image" r:id="rId3" imgW="5477640" imgH="4552381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50944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– IAT Profile</a:t>
            </a:r>
          </a:p>
        </p:txBody>
      </p:sp>
      <p:graphicFrame>
        <p:nvGraphicFramePr>
          <p:cNvPr id="7577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68438" y="1600200"/>
          <a:ext cx="5445125" cy="4525963"/>
        </p:xfrm>
        <a:graphic>
          <a:graphicData uri="http://schemas.openxmlformats.org/presentationml/2006/ole">
            <p:oleObj spid="_x0000_s7184" name="Bitmap Image" r:id="rId3" imgW="5477640" imgH="4552381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064777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– IAT Profile</a:t>
            </a:r>
          </a:p>
        </p:txBody>
      </p:sp>
      <p:graphicFrame>
        <p:nvGraphicFramePr>
          <p:cNvPr id="7680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68438" y="1600200"/>
          <a:ext cx="5445125" cy="4525963"/>
        </p:xfrm>
        <a:graphic>
          <a:graphicData uri="http://schemas.openxmlformats.org/presentationml/2006/ole">
            <p:oleObj spid="_x0000_s8208" name="Bitmap Image" r:id="rId3" imgW="5477640" imgH="4552381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271718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– IAT Profile</a:t>
            </a:r>
          </a:p>
        </p:txBody>
      </p:sp>
      <p:graphicFrame>
        <p:nvGraphicFramePr>
          <p:cNvPr id="7782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68438" y="1600200"/>
          <a:ext cx="5445125" cy="4525963"/>
        </p:xfrm>
        <a:graphic>
          <a:graphicData uri="http://schemas.openxmlformats.org/presentationml/2006/ole">
            <p:oleObj spid="_x0000_s9232" name="Bitmap Image" r:id="rId3" imgW="5477640" imgH="4552381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415843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– IAT Profile</a:t>
            </a:r>
          </a:p>
        </p:txBody>
      </p:sp>
      <p:graphicFrame>
        <p:nvGraphicFramePr>
          <p:cNvPr id="7885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68438" y="1600200"/>
          <a:ext cx="5445125" cy="4525963"/>
        </p:xfrm>
        <a:graphic>
          <a:graphicData uri="http://schemas.openxmlformats.org/presentationml/2006/ole">
            <p:oleObj spid="_x0000_s10256" name="Bitmap Image" r:id="rId3" imgW="5477640" imgH="4552381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975177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– IAT Profile</a:t>
            </a:r>
          </a:p>
        </p:txBody>
      </p:sp>
      <p:graphicFrame>
        <p:nvGraphicFramePr>
          <p:cNvPr id="7987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68438" y="1600200"/>
          <a:ext cx="5445125" cy="4525963"/>
        </p:xfrm>
        <a:graphic>
          <a:graphicData uri="http://schemas.openxmlformats.org/presentationml/2006/ole">
            <p:oleObj spid="_x0000_s11280" name="Bitmap Image" r:id="rId3" imgW="5477640" imgH="4552381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682519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– IAT Profile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3671887" cy="4114800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We can thus observe: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400" smtClean="0"/>
              <a:t>When powder first sticks to the mold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400" smtClean="0"/>
              <a:t>When the powder has been consumed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400" smtClean="0"/>
              <a:t>When optimal melt sintering has occurred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400" smtClean="0"/>
              <a:t>When solidification is occurring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400" smtClean="0"/>
              <a:t>When the plastic separates from the mold</a:t>
            </a:r>
          </a:p>
          <a:p>
            <a:pPr marL="533400" indent="-533400">
              <a:lnSpc>
                <a:spcPct val="90000"/>
              </a:lnSpc>
            </a:pPr>
            <a:endParaRPr lang="en-US" sz="2400" smtClean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lphaUcPeriod"/>
            </a:pPr>
            <a:endParaRPr lang="en-US" sz="2400" smtClean="0"/>
          </a:p>
        </p:txBody>
      </p:sp>
      <p:pic>
        <p:nvPicPr>
          <p:cNvPr id="80900" name="Picture 6" descr="cycle_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84313"/>
            <a:ext cx="4699000" cy="5040312"/>
          </a:xfr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5795963" y="3716338"/>
            <a:ext cx="215900" cy="217487"/>
          </a:xfrm>
          <a:prstGeom prst="star5">
            <a:avLst/>
          </a:prstGeom>
          <a:solidFill>
            <a:srgbClr val="3366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0" lang="en-US" sz="80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20843" name="AutoShape 11"/>
          <p:cNvSpPr>
            <a:spLocks noChangeArrowheads="1"/>
          </p:cNvSpPr>
          <p:nvPr/>
        </p:nvSpPr>
        <p:spPr bwMode="auto">
          <a:xfrm>
            <a:off x="6121400" y="3573463"/>
            <a:ext cx="215900" cy="217487"/>
          </a:xfrm>
          <a:prstGeom prst="star5">
            <a:avLst/>
          </a:prstGeom>
          <a:solidFill>
            <a:srgbClr val="3366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0" lang="en-US" sz="80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120844" name="AutoShape 12"/>
          <p:cNvSpPr>
            <a:spLocks noChangeArrowheads="1"/>
          </p:cNvSpPr>
          <p:nvPr/>
        </p:nvSpPr>
        <p:spPr bwMode="auto">
          <a:xfrm>
            <a:off x="6638925" y="2276475"/>
            <a:ext cx="215900" cy="217488"/>
          </a:xfrm>
          <a:prstGeom prst="star5">
            <a:avLst/>
          </a:prstGeom>
          <a:solidFill>
            <a:srgbClr val="3366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0" lang="en-US" sz="80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120845" name="AutoShape 13"/>
          <p:cNvSpPr>
            <a:spLocks noChangeArrowheads="1"/>
          </p:cNvSpPr>
          <p:nvPr/>
        </p:nvSpPr>
        <p:spPr bwMode="auto">
          <a:xfrm>
            <a:off x="7451725" y="3608388"/>
            <a:ext cx="215900" cy="217487"/>
          </a:xfrm>
          <a:prstGeom prst="star5">
            <a:avLst/>
          </a:prstGeom>
          <a:solidFill>
            <a:srgbClr val="3366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0" lang="en-US" sz="80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120846" name="AutoShape 14"/>
          <p:cNvSpPr>
            <a:spLocks noChangeArrowheads="1"/>
          </p:cNvSpPr>
          <p:nvPr/>
        </p:nvSpPr>
        <p:spPr bwMode="auto">
          <a:xfrm>
            <a:off x="7956550" y="4149725"/>
            <a:ext cx="215900" cy="217488"/>
          </a:xfrm>
          <a:prstGeom prst="star5">
            <a:avLst/>
          </a:prstGeom>
          <a:solidFill>
            <a:srgbClr val="3366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0" lang="en-US" sz="800">
                <a:solidFill>
                  <a:schemeClr val="bg2"/>
                </a:solidFill>
              </a:rPr>
              <a:t>E</a:t>
            </a:r>
          </a:p>
        </p:txBody>
      </p:sp>
    </p:spTree>
    <p:extLst>
      <p:ext uri="{BB962C8B-B14F-4D97-AF65-F5344CB8AC3E}">
        <p14:creationId xmlns="" xmlns:p14="http://schemas.microsoft.com/office/powerpoint/2010/main" val="30967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3000" fill="hold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3" grpId="0" animBg="1"/>
      <p:bldP spid="120844" grpId="0" animBg="1"/>
      <p:bldP spid="120844" grpId="1" animBg="1"/>
      <p:bldP spid="120845" grpId="0" animBg="1"/>
      <p:bldP spid="12084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– IAT Profile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3671887" cy="4114800"/>
          </a:xfrm>
        </p:spPr>
        <p:txBody>
          <a:bodyPr/>
          <a:lstStyle/>
          <a:p>
            <a:pPr marL="533400" indent="-53340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800" smtClean="0"/>
              <a:t>The Peak Internal Air Temperature </a:t>
            </a:r>
            <a:r>
              <a:rPr lang="en-US" sz="2800" smtClean="0">
                <a:solidFill>
                  <a:schemeClr val="accent2"/>
                </a:solidFill>
              </a:rPr>
              <a:t>(PIAT)</a:t>
            </a:r>
            <a:r>
              <a:rPr lang="en-US" sz="2800" smtClean="0"/>
              <a:t> is the key process control parameter and is independent of all other process variables (point C)</a:t>
            </a:r>
            <a:endParaRPr lang="en-US" sz="2400" smtClean="0"/>
          </a:p>
          <a:p>
            <a:pPr marL="533400" indent="-533400"/>
            <a:endParaRPr lang="en-US" sz="2400" smtClean="0"/>
          </a:p>
          <a:p>
            <a:pPr marL="533400" indent="-533400">
              <a:buFont typeface="Wingdings" pitchFamily="2" charset="2"/>
              <a:buAutoNum type="alphaUcPeriod"/>
            </a:pPr>
            <a:endParaRPr lang="en-US" sz="2400" smtClean="0"/>
          </a:p>
        </p:txBody>
      </p:sp>
      <p:pic>
        <p:nvPicPr>
          <p:cNvPr id="81924" name="Picture 4" descr="cycle_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84313"/>
            <a:ext cx="4699000" cy="5040312"/>
          </a:xfr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6638925" y="2276475"/>
            <a:ext cx="215900" cy="217488"/>
          </a:xfrm>
          <a:prstGeom prst="star5">
            <a:avLst/>
          </a:prstGeom>
          <a:solidFill>
            <a:srgbClr val="3366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0" lang="en-US" sz="800" b="1">
                <a:solidFill>
                  <a:schemeClr val="accent2"/>
                </a:solidFill>
              </a:rPr>
              <a:t>C</a:t>
            </a:r>
          </a:p>
        </p:txBody>
      </p:sp>
    </p:spTree>
    <p:extLst>
      <p:ext uri="{BB962C8B-B14F-4D97-AF65-F5344CB8AC3E}">
        <p14:creationId xmlns="" xmlns:p14="http://schemas.microsoft.com/office/powerpoint/2010/main" val="24182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Other important (QUB) developments</a:t>
            </a:r>
          </a:p>
          <a:p>
            <a:pPr lvl="1"/>
            <a:r>
              <a:rPr lang="en-US" smtClean="0"/>
              <a:t>Pressurization (Dynamic Venting)</a:t>
            </a:r>
          </a:p>
          <a:p>
            <a:pPr lvl="1"/>
            <a:r>
              <a:rPr lang="en-US" smtClean="0"/>
              <a:t>Permanent temperature feedback          (K-Kontrol)</a:t>
            </a:r>
          </a:p>
          <a:p>
            <a:pPr lvl="1"/>
            <a:r>
              <a:rPr lang="en-US" smtClean="0"/>
              <a:t>RotoSim computer simulation</a:t>
            </a:r>
          </a:p>
          <a:p>
            <a:pPr lvl="1"/>
            <a:r>
              <a:rPr lang="en-US" smtClean="0"/>
              <a:t>Worldwide training seminars and consulting</a:t>
            </a:r>
          </a:p>
          <a:p>
            <a:pPr lvl="1"/>
            <a:r>
              <a:rPr lang="en-US" smtClean="0"/>
              <a:t>PPRC – Rotomolding division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7772503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Product</a:t>
            </a:r>
          </a:p>
        </p:txBody>
      </p:sp>
      <p:pic>
        <p:nvPicPr>
          <p:cNvPr id="19459" name="Picture 3" descr="Mity-Lite F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8064500" cy="5078413"/>
          </a:xfr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04940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Outline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905000"/>
            <a:ext cx="6648450" cy="3829050"/>
          </a:xfrm>
        </p:spPr>
        <p:txBody>
          <a:bodyPr/>
          <a:lstStyle/>
          <a:p>
            <a:r>
              <a:rPr lang="en-US" smtClean="0"/>
              <a:t>Introduction</a:t>
            </a:r>
          </a:p>
          <a:p>
            <a:r>
              <a:rPr lang="en-US" smtClean="0"/>
              <a:t>The Materials</a:t>
            </a:r>
          </a:p>
          <a:p>
            <a:r>
              <a:rPr lang="en-US" smtClean="0"/>
              <a:t>The Machines</a:t>
            </a:r>
          </a:p>
          <a:p>
            <a:r>
              <a:rPr lang="en-US" smtClean="0"/>
              <a:t>The Molds</a:t>
            </a:r>
          </a:p>
          <a:p>
            <a:r>
              <a:rPr lang="en-US" smtClean="0"/>
              <a:t>The Method</a:t>
            </a:r>
          </a:p>
          <a:p>
            <a:r>
              <a:rPr lang="en-US" smtClean="0">
                <a:solidFill>
                  <a:schemeClr val="accent2"/>
                </a:solidFill>
              </a:rPr>
              <a:t>Conclusion</a:t>
            </a:r>
          </a:p>
          <a:p>
            <a:pPr>
              <a:buFont typeface="Wingdings" pitchFamily="2" charset="2"/>
              <a:buNone/>
            </a:pPr>
            <a:endParaRPr lang="en-US" smtClean="0">
              <a:solidFill>
                <a:schemeClr val="accent2"/>
              </a:solidFill>
            </a:endParaRPr>
          </a:p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1228665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905000"/>
            <a:ext cx="7561263" cy="4114800"/>
          </a:xfrm>
        </p:spPr>
        <p:txBody>
          <a:bodyPr/>
          <a:lstStyle/>
          <a:p>
            <a:r>
              <a:rPr lang="en-US" smtClean="0"/>
              <a:t>Though in a state of infancy, Rotomolding offers unique advantages over other plastics processes</a:t>
            </a:r>
          </a:p>
          <a:p>
            <a:r>
              <a:rPr lang="en-US" smtClean="0"/>
              <a:t>There are endless opportunities for research and development</a:t>
            </a:r>
          </a:p>
          <a:p>
            <a:r>
              <a:rPr lang="en-US" smtClean="0"/>
              <a:t>Rotomolding has a very promising future, more so than many competing processes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2207482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Outline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1619250" y="1905000"/>
            <a:ext cx="6648450" cy="3829050"/>
          </a:xfrm>
        </p:spPr>
        <p:txBody>
          <a:bodyPr/>
          <a:lstStyle/>
          <a:p>
            <a:r>
              <a:rPr lang="en-US" smtClean="0"/>
              <a:t>Introduction</a:t>
            </a:r>
          </a:p>
          <a:p>
            <a:r>
              <a:rPr lang="en-US" smtClean="0"/>
              <a:t>The Materials</a:t>
            </a:r>
          </a:p>
          <a:p>
            <a:r>
              <a:rPr lang="en-US" smtClean="0"/>
              <a:t>The Machines</a:t>
            </a:r>
          </a:p>
          <a:p>
            <a:r>
              <a:rPr lang="en-US" smtClean="0"/>
              <a:t>The Molds</a:t>
            </a:r>
          </a:p>
          <a:p>
            <a:r>
              <a:rPr lang="en-US" smtClean="0"/>
              <a:t>The Method</a:t>
            </a:r>
          </a:p>
          <a:p>
            <a:r>
              <a:rPr lang="en-US" smtClean="0"/>
              <a:t>Conclusion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3919656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905000"/>
            <a:ext cx="6815138" cy="4619625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/>
              <a:t>Also known as rotomolding or rotocasting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/>
              <a:t>Process for manufacturing large, hollow, one-piece plastic products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/>
              <a:t>Best know for the manufacture of tanks and toys (Little-Tykes)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/>
              <a:t>Suitable for small &amp; complex shapes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9481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eed">
      <a:majorFont>
        <a:latin typeface="Calibri"/>
        <a:ea typeface=""/>
        <a:cs typeface="B Titr"/>
      </a:majorFont>
      <a:minorFont>
        <a:latin typeface="Arial"/>
        <a:ea typeface=""/>
        <a:cs typeface="B Lotus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1562</TotalTime>
  <Words>902</Words>
  <Application>Microsoft Office PowerPoint</Application>
  <PresentationFormat>On-screen Show (4:3)</PresentationFormat>
  <Paragraphs>234</Paragraphs>
  <Slides>71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Technic</vt:lpstr>
      <vt:lpstr>Chart</vt:lpstr>
      <vt:lpstr>Bitmap Image</vt:lpstr>
      <vt:lpstr>Rotational Molding(1)</vt:lpstr>
      <vt:lpstr>Example Product</vt:lpstr>
      <vt:lpstr>Example Product</vt:lpstr>
      <vt:lpstr>Example Product</vt:lpstr>
      <vt:lpstr>Example Product</vt:lpstr>
      <vt:lpstr>Example Product</vt:lpstr>
      <vt:lpstr>Example Product</vt:lpstr>
      <vt:lpstr>Presentation Outline</vt:lpstr>
      <vt:lpstr>Introduction</vt:lpstr>
      <vt:lpstr>Introduction</vt:lpstr>
      <vt:lpstr>Introduction</vt:lpstr>
      <vt:lpstr>Introduction</vt:lpstr>
      <vt:lpstr>Introduction – The Process</vt:lpstr>
      <vt:lpstr>Introduction</vt:lpstr>
      <vt:lpstr>Introduction</vt:lpstr>
      <vt:lpstr>Presentation Outline</vt:lpstr>
      <vt:lpstr>The Materials</vt:lpstr>
      <vt:lpstr>The Materials</vt:lpstr>
      <vt:lpstr>The Materials</vt:lpstr>
      <vt:lpstr>The Materials</vt:lpstr>
      <vt:lpstr>The Materials</vt:lpstr>
      <vt:lpstr>The Materials</vt:lpstr>
      <vt:lpstr>Presentation Outline</vt:lpstr>
      <vt:lpstr>The Machines</vt:lpstr>
      <vt:lpstr>Rock-and-Roll Machines</vt:lpstr>
      <vt:lpstr>Rock-and-Roll Machines</vt:lpstr>
      <vt:lpstr>Clamshell Machines</vt:lpstr>
      <vt:lpstr>Vertical Machines</vt:lpstr>
      <vt:lpstr>Shuttle Machines</vt:lpstr>
      <vt:lpstr>Fixed Carousel Machines</vt:lpstr>
      <vt:lpstr>Independent Carousel Machines</vt:lpstr>
      <vt:lpstr>Electric Machines</vt:lpstr>
      <vt:lpstr>The Machines</vt:lpstr>
      <vt:lpstr>Presentation Outline</vt:lpstr>
      <vt:lpstr>The Molds</vt:lpstr>
      <vt:lpstr>The Molds</vt:lpstr>
      <vt:lpstr>The Molds – Frame and Spider</vt:lpstr>
      <vt:lpstr>The Molds - Mold Sections</vt:lpstr>
      <vt:lpstr>The Molds - Parting Line</vt:lpstr>
      <vt:lpstr>The Molds - Parting Lines</vt:lpstr>
      <vt:lpstr>The Molds - Parting Lines</vt:lpstr>
      <vt:lpstr>The Molds - Clamping Hardware</vt:lpstr>
      <vt:lpstr>The Molds – Pry Points</vt:lpstr>
      <vt:lpstr>The Molds - Vents</vt:lpstr>
      <vt:lpstr>The Molds - Vents</vt:lpstr>
      <vt:lpstr>The Molds – Kiss-Offs</vt:lpstr>
      <vt:lpstr>The Molds - Threads</vt:lpstr>
      <vt:lpstr>The Molds - Inserts</vt:lpstr>
      <vt:lpstr>Presentation Outline</vt:lpstr>
      <vt:lpstr>The Method</vt:lpstr>
      <vt:lpstr>Slide 51</vt:lpstr>
      <vt:lpstr>The Method - Loading</vt:lpstr>
      <vt:lpstr>The Method - Heating</vt:lpstr>
      <vt:lpstr>The Method - Cooling</vt:lpstr>
      <vt:lpstr>The Method - Unloading</vt:lpstr>
      <vt:lpstr>The Method</vt:lpstr>
      <vt:lpstr>The Method – Rotolog™</vt:lpstr>
      <vt:lpstr>The Method – Rotolog™</vt:lpstr>
      <vt:lpstr>The Method – Rotolog™</vt:lpstr>
      <vt:lpstr>The Method – Temperature Profiles</vt:lpstr>
      <vt:lpstr>The Method – IAT Profile</vt:lpstr>
      <vt:lpstr>The Method – IAT Profile</vt:lpstr>
      <vt:lpstr>The Method – IAT Profile</vt:lpstr>
      <vt:lpstr>The Method – IAT Profile</vt:lpstr>
      <vt:lpstr>The Method – IAT Profile</vt:lpstr>
      <vt:lpstr>The Method – IAT Profile</vt:lpstr>
      <vt:lpstr>The Method – IAT Profile</vt:lpstr>
      <vt:lpstr>The Method – IAT Profile</vt:lpstr>
      <vt:lpstr>The Method </vt:lpstr>
      <vt:lpstr>Presentation Outline</vt:lpstr>
      <vt:lpstr>Conclusion</vt:lpstr>
    </vt:vector>
  </TitlesOfParts>
  <Company>Drexel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Blow Molding</dc:title>
  <dc:creator>Garrett Pritchyk</dc:creator>
  <cp:lastModifiedBy>ashkan</cp:lastModifiedBy>
  <cp:revision>347</cp:revision>
  <dcterms:created xsi:type="dcterms:W3CDTF">2009-02-17T21:57:17Z</dcterms:created>
  <dcterms:modified xsi:type="dcterms:W3CDTF">2014-04-22T14:19:25Z</dcterms:modified>
</cp:coreProperties>
</file>