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40" r:id="rId1"/>
  </p:sldMasterIdLst>
  <p:notesMasterIdLst>
    <p:notesMasterId r:id="rId29"/>
  </p:notesMasterIdLst>
  <p:sldIdLst>
    <p:sldId id="421" r:id="rId2"/>
    <p:sldId id="423" r:id="rId3"/>
    <p:sldId id="424" r:id="rId4"/>
    <p:sldId id="425" r:id="rId5"/>
    <p:sldId id="426" r:id="rId6"/>
    <p:sldId id="427" r:id="rId7"/>
    <p:sldId id="428" r:id="rId8"/>
    <p:sldId id="429" r:id="rId9"/>
    <p:sldId id="430" r:id="rId10"/>
    <p:sldId id="431" r:id="rId11"/>
    <p:sldId id="432" r:id="rId12"/>
    <p:sldId id="433" r:id="rId13"/>
    <p:sldId id="434" r:id="rId14"/>
    <p:sldId id="435" r:id="rId15"/>
    <p:sldId id="436" r:id="rId16"/>
    <p:sldId id="437" r:id="rId17"/>
    <p:sldId id="438" r:id="rId18"/>
    <p:sldId id="439" r:id="rId19"/>
    <p:sldId id="440" r:id="rId20"/>
    <p:sldId id="441" r:id="rId21"/>
    <p:sldId id="442" r:id="rId22"/>
    <p:sldId id="443" r:id="rId23"/>
    <p:sldId id="444" r:id="rId24"/>
    <p:sldId id="445" r:id="rId25"/>
    <p:sldId id="446" r:id="rId26"/>
    <p:sldId id="447" r:id="rId27"/>
    <p:sldId id="448" r:id="rId28"/>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rk angel" initials="d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79" autoAdjust="0"/>
    <p:restoredTop sz="94610"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0" y="4693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255828D-D90A-4D92-A409-5F861BB3F92F}" type="datetimeFigureOut">
              <a:rPr lang="fa-IR" smtClean="0"/>
              <a:pPr/>
              <a:t>1435/06/21</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E58B2F7-F62D-4A45-A7A9-416A021EB59D}" type="slidenum">
              <a:rPr lang="fa-IR" smtClean="0"/>
              <a:pPr/>
              <a:t>‹#›</a:t>
            </a:fld>
            <a:endParaRPr lang="fa-IR"/>
          </a:p>
        </p:txBody>
      </p:sp>
    </p:spTree>
    <p:extLst>
      <p:ext uri="{BB962C8B-B14F-4D97-AF65-F5344CB8AC3E}">
        <p14:creationId xmlns="" xmlns:p14="http://schemas.microsoft.com/office/powerpoint/2010/main" val="17866608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fld id="{8BE90483-C7DB-49E4-8BDF-C89634FE3E77}" type="datetimeFigureOut">
              <a:rPr lang="en-US" smtClean="0">
                <a:solidFill>
                  <a:prstClr val="black">
                    <a:tint val="75000"/>
                  </a:prstClr>
                </a:solidFill>
              </a:rPr>
              <a:pPr>
                <a:defRPr/>
              </a:pPr>
              <a:t>4/21/2014</a:t>
            </a:fld>
            <a:endParaRPr lang="en-US">
              <a:solidFill>
                <a:prstClr val="black">
                  <a:tint val="75000"/>
                </a:prstClr>
              </a:solidFill>
            </a:endParaRPr>
          </a:p>
        </p:txBody>
      </p:sp>
      <p:sp>
        <p:nvSpPr>
          <p:cNvPr id="19" name="Footer Placeholder 18"/>
          <p:cNvSpPr>
            <a:spLocks noGrp="1"/>
          </p:cNvSpPr>
          <p:nvPr>
            <p:ph type="ftr" sz="quarter" idx="11"/>
          </p:nvPr>
        </p:nvSpPr>
        <p:spPr/>
        <p:txBody>
          <a:bodyPr/>
          <a:lstStyle/>
          <a:p>
            <a:pPr>
              <a:defRPr/>
            </a:pPr>
            <a:endParaRPr lang="en-US">
              <a:solidFill>
                <a:prstClr val="black">
                  <a:tint val="75000"/>
                </a:prstClr>
              </a:solidFill>
            </a:endParaRPr>
          </a:p>
        </p:txBody>
      </p:sp>
      <p:sp>
        <p:nvSpPr>
          <p:cNvPr id="27" name="Slide Number Placeholder 26"/>
          <p:cNvSpPr>
            <a:spLocks noGrp="1"/>
          </p:cNvSpPr>
          <p:nvPr>
            <p:ph type="sldNum" sz="quarter" idx="12"/>
          </p:nvPr>
        </p:nvSpPr>
        <p:spPr/>
        <p:txBody>
          <a:bodyPr/>
          <a:lstStyle/>
          <a:p>
            <a:pPr>
              <a:defRPr/>
            </a:pPr>
            <a:fld id="{11C878CF-EEC0-4C93-8C93-0346B5F61C74}"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336152586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368BF60F-7150-4041-81DE-3D94A6F48443}" type="datetimeFigureOut">
              <a:rPr lang="en-US" smtClean="0">
                <a:solidFill>
                  <a:prstClr val="black">
                    <a:tint val="75000"/>
                  </a:prstClr>
                </a:solidFill>
              </a:rPr>
              <a:pPr>
                <a:defRPr/>
              </a:pPr>
              <a:t>4/21/2014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84BE1B4C-AC8B-465E-B3C9-7D7C7011DDEB}"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3359811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7144BC0-68C2-41A7-B551-FCF1D3260410}" type="datetimeFigureOut">
              <a:rPr lang="en-US" smtClean="0">
                <a:solidFill>
                  <a:prstClr val="black">
                    <a:tint val="75000"/>
                  </a:prstClr>
                </a:solidFill>
              </a:rPr>
              <a:pPr>
                <a:defRPr/>
              </a:pPr>
              <a:t>4/21/2014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33FE678-AC02-481C-804E-C722CDEC578A}"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3105457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C0776465-8289-44BF-8168-02F1D75ED28C}" type="datetimeFigureOut">
              <a:rPr lang="en-US" smtClean="0">
                <a:solidFill>
                  <a:prstClr val="black">
                    <a:tint val="75000"/>
                  </a:prstClr>
                </a:solidFill>
              </a:rPr>
              <a:pPr>
                <a:defRPr/>
              </a:pPr>
              <a:t>4/21/2014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DE6D65FC-110A-432E-BC31-5C04D60F94E5}"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2946580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57D0D56C-359E-4A48-8426-9497FA37752C}" type="datetimeFigureOut">
              <a:rPr lang="en-US" smtClean="0">
                <a:solidFill>
                  <a:prstClr val="black">
                    <a:tint val="75000"/>
                  </a:prstClr>
                </a:solidFill>
              </a:rPr>
              <a:pPr>
                <a:defRPr/>
              </a:pPr>
              <a:t>4/21/2014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30E12144-856A-41FA-A0D7-C8DA1259FE61}"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329508472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F8AEB024-ED26-412C-9FA4-AFAD88BB6B09}" type="datetimeFigureOut">
              <a:rPr lang="en-US" smtClean="0">
                <a:solidFill>
                  <a:prstClr val="black">
                    <a:tint val="75000"/>
                  </a:prstClr>
                </a:solidFill>
              </a:rPr>
              <a:pPr>
                <a:defRPr/>
              </a:pPr>
              <a:t>4/21/2014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00CA8949-DB80-43D6-B61A-1C7F03450878}"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1435721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96A31821-309D-4442-BE2B-68614639191F}" type="datetimeFigureOut">
              <a:rPr lang="en-US" smtClean="0">
                <a:solidFill>
                  <a:prstClr val="black">
                    <a:tint val="75000"/>
                  </a:prstClr>
                </a:solidFill>
              </a:rPr>
              <a:pPr>
                <a:defRPr/>
              </a:pPr>
              <a:t>4/21/2014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0AADD6E0-9606-4E33-9B22-968DA26C41BE}"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3791996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fld id="{518EE25C-664D-4299-BC7F-ED8977E54CA9}" type="datetimeFigureOut">
              <a:rPr lang="en-US" smtClean="0">
                <a:solidFill>
                  <a:prstClr val="black">
                    <a:tint val="75000"/>
                  </a:prstClr>
                </a:solidFill>
              </a:rPr>
              <a:pPr>
                <a:defRPr/>
              </a:pPr>
              <a:t>4/21/2014</a:t>
            </a:fld>
            <a:endParaRPr lang="en-US">
              <a:solidFill>
                <a:prstClr val="black">
                  <a:tint val="75000"/>
                </a:prstClr>
              </a:solidFill>
            </a:endParaRPr>
          </a:p>
        </p:txBody>
      </p:sp>
      <p:sp>
        <p:nvSpPr>
          <p:cNvPr id="8" name="Slide Number Placeholder 7"/>
          <p:cNvSpPr>
            <a:spLocks noGrp="1"/>
          </p:cNvSpPr>
          <p:nvPr>
            <p:ph type="sldNum" sz="quarter" idx="11"/>
          </p:nvPr>
        </p:nvSpPr>
        <p:spPr/>
        <p:txBody>
          <a:bodyPr/>
          <a:lstStyle/>
          <a:p>
            <a:pPr>
              <a:defRPr/>
            </a:pPr>
            <a:fld id="{D628B39F-45FC-41E1-87F8-2530B92837FD}" type="slidenum">
              <a:rPr lang="en-US" smtClean="0">
                <a:solidFill>
                  <a:prstClr val="black">
                    <a:tint val="75000"/>
                  </a:prstClr>
                </a:solidFill>
              </a:rPr>
              <a:pPr>
                <a:defRPr/>
              </a:pPr>
              <a:t>‹#›</a:t>
            </a:fld>
            <a:endParaRPr lang="en-US">
              <a:solidFill>
                <a:prstClr val="black">
                  <a:tint val="75000"/>
                </a:prstClr>
              </a:solidFill>
            </a:endParaRPr>
          </a:p>
        </p:txBody>
      </p:sp>
      <p:sp>
        <p:nvSpPr>
          <p:cNvPr id="9" name="Footer Placeholder 8"/>
          <p:cNvSpPr>
            <a:spLocks noGrp="1"/>
          </p:cNvSpPr>
          <p:nvPr>
            <p:ph type="ftr" sz="quarter" idx="12"/>
          </p:nvPr>
        </p:nvSpPr>
        <p:spPr/>
        <p:txBody>
          <a:bodyPr/>
          <a:lstStyle/>
          <a:p>
            <a:pPr>
              <a:defRPr/>
            </a:pPr>
            <a:endParaRPr lang="en-US">
              <a:solidFill>
                <a:prstClr val="black">
                  <a:tint val="75000"/>
                </a:prstClr>
              </a:solidFill>
            </a:endParaRPr>
          </a:p>
        </p:txBody>
      </p:sp>
    </p:spTree>
    <p:extLst>
      <p:ext uri="{BB962C8B-B14F-4D97-AF65-F5344CB8AC3E}">
        <p14:creationId xmlns="" xmlns:p14="http://schemas.microsoft.com/office/powerpoint/2010/main" val="2983872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C1AF4EA-9B61-46CC-840C-5CEFC08596EC}" type="datetimeFigureOut">
              <a:rPr lang="en-US" smtClean="0">
                <a:solidFill>
                  <a:prstClr val="black">
                    <a:tint val="75000"/>
                  </a:prstClr>
                </a:solidFill>
              </a:rPr>
              <a:pPr>
                <a:defRPr/>
              </a:pPr>
              <a:t>4/21/2014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pPr>
              <a:defRPr/>
            </a:pPr>
            <a:fld id="{9B7E51FD-B2BA-4ABD-8E07-8A667DD39C8B}"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735103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2E3EE113-588B-40D1-B405-DFA4100ACF2C}" type="datetimeFigureOut">
              <a:rPr lang="en-US" smtClean="0">
                <a:solidFill>
                  <a:prstClr val="black">
                    <a:tint val="75000"/>
                  </a:prstClr>
                </a:solidFill>
              </a:rPr>
              <a:pPr>
                <a:defRPr/>
              </a:pPr>
              <a:t>4/21/2014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a:xfrm>
            <a:off x="8156448" y="6422064"/>
            <a:ext cx="762000" cy="365125"/>
          </a:xfrm>
        </p:spPr>
        <p:txBody>
          <a:bodyPr/>
          <a:lstStyle/>
          <a:p>
            <a:pPr>
              <a:defRPr/>
            </a:pPr>
            <a:fld id="{492B6B7C-24D1-4EFE-A061-14629330986C}"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3447904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a:defRPr/>
            </a:pPr>
            <a:fld id="{4EBD5BC3-4E85-4421-9952-754454D64655}" type="datetimeFigureOut">
              <a:rPr lang="en-US" smtClean="0">
                <a:solidFill>
                  <a:prstClr val="black">
                    <a:tint val="75000"/>
                  </a:prstClr>
                </a:solidFill>
              </a:rPr>
              <a:pPr>
                <a:defRPr/>
              </a:pPr>
              <a:t>4/21/2014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ECFF31A4-19A6-4299-A90B-E93C8270E50A}"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 xmlns:p14="http://schemas.microsoft.com/office/powerpoint/2010/main" val="696555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7FC8D08-7C2E-400D-8FF1-0DFCDC7E6DB4}" type="datetimeFigureOut">
              <a:rPr lang="fa-IR" smtClean="0">
                <a:solidFill>
                  <a:srgbClr val="E7DEC9">
                    <a:shade val="50000"/>
                  </a:srgbClr>
                </a:solidFill>
              </a:rPr>
              <a:pPr/>
              <a:t>1435/06/21</a:t>
            </a:fld>
            <a:endParaRPr lang="fa-IR">
              <a:solidFill>
                <a:srgbClr val="E7DEC9">
                  <a:shade val="50000"/>
                </a:srgb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a-IR">
              <a:solidFill>
                <a:srgbClr val="E7DEC9">
                  <a:shade val="50000"/>
                </a:srgb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F7AAADD6-91A1-4A35-9258-613A2E6CD296}" type="slidenum">
              <a:rPr lang="fa-IR" smtClean="0">
                <a:solidFill>
                  <a:srgbClr val="E7DEC9">
                    <a:shade val="50000"/>
                  </a:srgbClr>
                </a:solidFill>
              </a:rPr>
              <a:pPr/>
              <a:t>‹#›</a:t>
            </a:fld>
            <a:endParaRPr lang="fa-IR">
              <a:solidFill>
                <a:srgbClr val="E7DEC9">
                  <a:shade val="50000"/>
                </a:srgbClr>
              </a:solidFill>
            </a:endParaRPr>
          </a:p>
        </p:txBody>
      </p:sp>
    </p:spTree>
    <p:extLst>
      <p:ext uri="{BB962C8B-B14F-4D97-AF65-F5344CB8AC3E}">
        <p14:creationId xmlns="" xmlns:p14="http://schemas.microsoft.com/office/powerpoint/2010/main" val="1318361713"/>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548680"/>
            <a:ext cx="6629400" cy="1826363"/>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a-IR" sz="96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Farnaz" pitchFamily="2" charset="-78"/>
              </a:rPr>
              <a:t>پلی آمید</a:t>
            </a:r>
            <a:endParaRPr lang="fa-IR" sz="96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B Farnaz" pitchFamily="2" charset="-78"/>
            </a:endParaRPr>
          </a:p>
        </p:txBody>
      </p:sp>
      <p:pic>
        <p:nvPicPr>
          <p:cNvPr id="4" name="Content Placeholder 3" descr="je.png"/>
          <p:cNvPicPr>
            <a:picLocks noChangeAspect="1"/>
          </p:cNvPicPr>
          <p:nvPr/>
        </p:nvPicPr>
        <p:blipFill>
          <a:blip r:embed="rId2" cstate="print"/>
          <a:stretch>
            <a:fillRect/>
          </a:stretch>
        </p:blipFill>
        <p:spPr>
          <a:xfrm>
            <a:off x="3059832" y="2708920"/>
            <a:ext cx="2990643" cy="3096344"/>
          </a:xfrm>
          <a:prstGeom prst="rect">
            <a:avLst/>
          </a:prstGeom>
        </p:spPr>
      </p:pic>
    </p:spTree>
    <p:extLst>
      <p:ext uri="{BB962C8B-B14F-4D97-AF65-F5344CB8AC3E}">
        <p14:creationId xmlns="" xmlns:p14="http://schemas.microsoft.com/office/powerpoint/2010/main" val="2359350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png"/>
          <p:cNvPicPr>
            <a:picLocks noGrp="1" noChangeAspect="1"/>
          </p:cNvPicPr>
          <p:nvPr>
            <p:ph idx="1"/>
          </p:nvPr>
        </p:nvPicPr>
        <p:blipFill>
          <a:blip r:embed="rId2" cstate="print"/>
          <a:stretch>
            <a:fillRect/>
          </a:stretch>
        </p:blipFill>
        <p:spPr>
          <a:xfrm>
            <a:off x="914400" y="609600"/>
            <a:ext cx="6629400" cy="2971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descr="4.png"/>
          <p:cNvPicPr>
            <a:picLocks noChangeAspect="1"/>
          </p:cNvPicPr>
          <p:nvPr/>
        </p:nvPicPr>
        <p:blipFill>
          <a:blip r:embed="rId3" cstate="print"/>
          <a:stretch>
            <a:fillRect/>
          </a:stretch>
        </p:blipFill>
        <p:spPr>
          <a:xfrm>
            <a:off x="1447800" y="3733800"/>
            <a:ext cx="6096000" cy="23622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255881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edg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edg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ole poly amid.png"/>
          <p:cNvPicPr>
            <a:picLocks noGrp="1" noChangeAspect="1"/>
          </p:cNvPicPr>
          <p:nvPr>
            <p:ph idx="1"/>
          </p:nvPr>
        </p:nvPicPr>
        <p:blipFill>
          <a:blip r:embed="rId2" cstate="print"/>
          <a:stretch>
            <a:fillRect/>
          </a:stretch>
        </p:blipFill>
        <p:spPr>
          <a:xfrm>
            <a:off x="5665204" y="4149080"/>
            <a:ext cx="3052226" cy="2506398"/>
          </a:xfrm>
        </p:spPr>
      </p:pic>
      <p:pic>
        <p:nvPicPr>
          <p:cNvPr id="5" name="Picture 4" descr="navar.png"/>
          <p:cNvPicPr>
            <a:picLocks noChangeAspect="1"/>
          </p:cNvPicPr>
          <p:nvPr/>
        </p:nvPicPr>
        <p:blipFill>
          <a:blip r:embed="rId3" cstate="print"/>
          <a:stretch>
            <a:fillRect/>
          </a:stretch>
        </p:blipFill>
        <p:spPr>
          <a:xfrm>
            <a:off x="323528" y="188640"/>
            <a:ext cx="3028789" cy="2448272"/>
          </a:xfrm>
          <a:prstGeom prst="rect">
            <a:avLst/>
          </a:prstGeom>
        </p:spPr>
      </p:pic>
      <p:pic>
        <p:nvPicPr>
          <p:cNvPr id="6" name="Picture 5" descr="tanab.png"/>
          <p:cNvPicPr>
            <a:picLocks noChangeAspect="1"/>
          </p:cNvPicPr>
          <p:nvPr/>
        </p:nvPicPr>
        <p:blipFill>
          <a:blip r:embed="rId4" cstate="print"/>
          <a:stretch>
            <a:fillRect/>
          </a:stretch>
        </p:blipFill>
        <p:spPr>
          <a:xfrm>
            <a:off x="5638800" y="476672"/>
            <a:ext cx="3108176" cy="2833925"/>
          </a:xfrm>
          <a:prstGeom prst="rect">
            <a:avLst/>
          </a:prstGeom>
        </p:spPr>
      </p:pic>
      <p:pic>
        <p:nvPicPr>
          <p:cNvPr id="7" name="Picture 6" descr="parvane.png"/>
          <p:cNvPicPr>
            <a:picLocks noChangeAspect="1"/>
          </p:cNvPicPr>
          <p:nvPr/>
        </p:nvPicPr>
        <p:blipFill>
          <a:blip r:embed="rId5" cstate="print"/>
          <a:stretch>
            <a:fillRect/>
          </a:stretch>
        </p:blipFill>
        <p:spPr>
          <a:xfrm>
            <a:off x="337049" y="3068960"/>
            <a:ext cx="3015267" cy="2761318"/>
          </a:xfrm>
          <a:prstGeom prst="rect">
            <a:avLst/>
          </a:prstGeom>
        </p:spPr>
      </p:pic>
    </p:spTree>
    <p:extLst>
      <p:ext uri="{BB962C8B-B14F-4D97-AF65-F5344CB8AC3E}">
        <p14:creationId xmlns="" xmlns:p14="http://schemas.microsoft.com/office/powerpoint/2010/main" val="1627737245"/>
      </p:ext>
    </p:extLst>
  </p:cSld>
  <p:clrMapOvr>
    <a:masterClrMapping/>
  </p:clrMapOvr>
  <p:transition>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4495800"/>
          </a:xfrm>
        </p:spPr>
        <p:txBody>
          <a:bodyPr>
            <a:normAutofit/>
          </a:bodyPr>
          <a:lstStyle/>
          <a:p>
            <a:pPr algn="just" rtl="1"/>
            <a:r>
              <a:rPr lang="fa-IR" sz="2400" b="1" dirty="0" smtClean="0">
                <a:latin typeface="Arial" pitchFamily="34" charset="0"/>
              </a:rPr>
              <a:t>مزایا: </a:t>
            </a:r>
            <a:r>
              <a:rPr lang="fa-IR" sz="2400" dirty="0" smtClean="0">
                <a:latin typeface="Arial" pitchFamily="34" charset="0"/>
              </a:rPr>
              <a:t>پلی آمید ها (نایلون ها) موادی چقرمه، با مقاومت سایشی بالا، ضربه پذیر، دارای مقاومت ترکیدگی بالا، مقاومت ترک خوردگی بالا در خم شدن های متوالی.</a:t>
            </a:r>
          </a:p>
          <a:p>
            <a:pPr algn="just" rtl="1"/>
            <a:r>
              <a:rPr lang="fa-IR" sz="2400" b="1" dirty="0" smtClean="0">
                <a:latin typeface="Arial" pitchFamily="34" charset="0"/>
              </a:rPr>
              <a:t>معایب:</a:t>
            </a:r>
            <a:r>
              <a:rPr lang="fa-IR" sz="2400" dirty="0" smtClean="0">
                <a:latin typeface="Arial" pitchFamily="34" charset="0"/>
              </a:rPr>
              <a:t> گران بودن، جذب رطوبت (جذب آب سبب افت مدول و کاهش استحکام کششی و کاهش مقاومت الکتریکی و افزایش استحکام ضربه ای می شود)، نداشتن مقاومت در برابر اسید های قوی، دارای خواص ضعیف لغزشی </a:t>
            </a:r>
            <a:r>
              <a:rPr lang="en-US" sz="2400" dirty="0" smtClean="0">
                <a:latin typeface="Arial" pitchFamily="34" charset="0"/>
              </a:rPr>
              <a:t>Slip)، </a:t>
            </a:r>
            <a:r>
              <a:rPr lang="fa-IR" sz="2400" dirty="0" smtClean="0">
                <a:latin typeface="Arial" pitchFamily="34" charset="0"/>
              </a:rPr>
              <a:t>با وسایل معمول سیل پذیر حرارتی نمی شوند، نفوذ ناپذیری پائین فیلم های آن در مقابل بخار آب (که این ضعف اغلب به کمک یک روکش </a:t>
            </a:r>
            <a:r>
              <a:rPr lang="en-US" sz="2400" dirty="0" smtClean="0">
                <a:latin typeface="Arial" pitchFamily="34" charset="0"/>
              </a:rPr>
              <a:t>PVDC </a:t>
            </a:r>
            <a:r>
              <a:rPr lang="fa-IR" sz="2400" dirty="0" smtClean="0">
                <a:latin typeface="Arial" pitchFamily="34" charset="0"/>
              </a:rPr>
              <a:t>بهبود می یابد).</a:t>
            </a:r>
          </a:p>
          <a:p>
            <a:pPr algn="just" rtl="1"/>
            <a:r>
              <a:rPr lang="fa-IR" sz="2400" b="1" dirty="0" smtClean="0">
                <a:latin typeface="Arial" pitchFamily="34" charset="0"/>
              </a:rPr>
              <a:t>دیگر خواص:</a:t>
            </a:r>
            <a:r>
              <a:rPr lang="fa-IR" sz="2400" dirty="0" smtClean="0">
                <a:latin typeface="Arial" pitchFamily="34" charset="0"/>
              </a:rPr>
              <a:t> نفوذ ناپذیری عالی در برابر بوها، اکسیژن، نیتروژن و دی اکسید کربن، مقاومت در برابر روغن ها، مقاومت شیمیایی عالی، مقاومت در برابر بنزین، مقاومت در برابر حلال های آلی، مقاومت در برابر آب نمک و محیط های دریایی، خواص نوری خوب.</a:t>
            </a:r>
          </a:p>
          <a:p>
            <a:pPr algn="just"/>
            <a:endParaRPr lang="en-US" sz="2400" dirty="0">
              <a:latin typeface="Arial" pitchFamily="34" charset="0"/>
            </a:endParaRPr>
          </a:p>
        </p:txBody>
      </p:sp>
      <p:pic>
        <p:nvPicPr>
          <p:cNvPr id="4" name="Picture 3" descr="naylon.png"/>
          <p:cNvPicPr>
            <a:picLocks noChangeAspect="1"/>
          </p:cNvPicPr>
          <p:nvPr/>
        </p:nvPicPr>
        <p:blipFill>
          <a:blip r:embed="rId2" cstate="print"/>
          <a:stretch>
            <a:fillRect/>
          </a:stretch>
        </p:blipFill>
        <p:spPr>
          <a:xfrm>
            <a:off x="2646218" y="4407044"/>
            <a:ext cx="2057400" cy="2219325"/>
          </a:xfrm>
          <a:prstGeom prst="rect">
            <a:avLst/>
          </a:prstGeom>
        </p:spPr>
      </p:pic>
    </p:spTree>
    <p:extLst>
      <p:ext uri="{BB962C8B-B14F-4D97-AF65-F5344CB8AC3E}">
        <p14:creationId xmlns="" xmlns:p14="http://schemas.microsoft.com/office/powerpoint/2010/main" val="2941794864"/>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pPr algn="ctr" rtl="1"/>
            <a:r>
              <a:rPr lang="fa-IR" sz="3200" dirty="0" smtClean="0"/>
              <a:t>خصوصیات کلی الیاف پلی آمید</a:t>
            </a:r>
            <a:endParaRPr lang="en-US" sz="3200" dirty="0"/>
          </a:p>
        </p:txBody>
      </p:sp>
      <p:sp>
        <p:nvSpPr>
          <p:cNvPr id="3" name="Content Placeholder 2"/>
          <p:cNvSpPr>
            <a:spLocks noGrp="1"/>
          </p:cNvSpPr>
          <p:nvPr>
            <p:ph idx="1"/>
          </p:nvPr>
        </p:nvSpPr>
        <p:spPr>
          <a:xfrm>
            <a:off x="457200" y="1066800"/>
            <a:ext cx="8229600" cy="5562600"/>
          </a:xfrm>
        </p:spPr>
        <p:txBody>
          <a:bodyPr>
            <a:noAutofit/>
          </a:bodyPr>
          <a:lstStyle/>
          <a:p>
            <a:pPr algn="just" rtl="1">
              <a:buNone/>
            </a:pPr>
            <a:r>
              <a:rPr lang="fa-IR" sz="2400" dirty="0" smtClean="0">
                <a:latin typeface="Arial" pitchFamily="34" charset="0"/>
              </a:rPr>
              <a:t/>
            </a:r>
            <a:br>
              <a:rPr lang="fa-IR" sz="2400" dirty="0" smtClean="0">
                <a:latin typeface="Arial" pitchFamily="34" charset="0"/>
              </a:rPr>
            </a:br>
            <a:r>
              <a:rPr lang="fa-IR" sz="2400" dirty="0" smtClean="0">
                <a:latin typeface="Arial" pitchFamily="34" charset="0"/>
              </a:rPr>
              <a:t>الیاف پلی آمید از جمله الیافی هستند که در محیط های اسیدی ضعیف مقاومند. محیط های اسیدی قوی سبب متلاشی شدن آنها می شوند مثلا اگر پلیمر های پلی آمیدی در محلول غلیظ اسید کلریدریک به مدت 2 الی 3 ساعت قرار بگیرد می توان هیدرو کلراید و آدیپیک اسید به دست آورد. جهت شناسای الیاف پلی آمید می توان از فنول یا اسید فرمیک استفاده کرد. هر دو معرف حتی در درجه اتاق نیز نایلون را در خود حل می کنند. الیاف پلی آمیدی درصد جذب رطوبت پایینی دارند بین (15-20%) این الیاف در برابر محیط های قلیایی قوی مقاومند. مقاومت بیولوژیکی الیاف پلی آمیدی بالاست. میکرو ارگانیزم ها تاثیر چندانی روی این الیاف ندارند کما این که اگر آزمایش مدفون کردن در زباله در شرایط استاندارد آزمایشگاهی انجام شود به این نتیجه میرسیم که پس از 6 ماه فقط در حدود 4 الی 5 در صد از مقاومت اولیه کاسته می شود و پس از طی یک ماه الیاف کاملا متلاشی می گردد. وقتی این پارچه ها در معرض نور خورشید انبار می شوند گروه های آمین انتهایی اکسید شده و تخریب می شوند. دراین صورت پارچه ها نسبت به رنگرزی آنیونیکی تمایل به جذب کمتری خواهند داشت.</a:t>
            </a:r>
          </a:p>
          <a:p>
            <a:pPr algn="just" rtl="1"/>
            <a:endParaRPr lang="en-US" sz="2400" dirty="0">
              <a:latin typeface="Arial" pitchFamily="34" charset="0"/>
            </a:endParaRPr>
          </a:p>
        </p:txBody>
      </p:sp>
    </p:spTree>
    <p:extLst>
      <p:ext uri="{BB962C8B-B14F-4D97-AF65-F5344CB8AC3E}">
        <p14:creationId xmlns="" xmlns:p14="http://schemas.microsoft.com/office/powerpoint/2010/main" val="3413121944"/>
      </p:ext>
    </p:extLst>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5486400"/>
          </a:xfrm>
        </p:spPr>
        <p:txBody>
          <a:bodyPr>
            <a:normAutofit/>
          </a:bodyPr>
          <a:lstStyle/>
          <a:p>
            <a:pPr marL="36576" indent="0" algn="ctr" rtl="1">
              <a:buNone/>
            </a:pPr>
            <a:r>
              <a:rPr lang="fa-IR" sz="3200" dirty="0" smtClean="0">
                <a:cs typeface="+mj-cs"/>
              </a:rPr>
              <a:t>انتخاب مواد رنگرزی برای نایلون </a:t>
            </a:r>
          </a:p>
          <a:p>
            <a:pPr marL="36576" indent="0" algn="just">
              <a:buNone/>
            </a:pPr>
            <a:r>
              <a:rPr lang="fa-IR" sz="2400" dirty="0" smtClean="0"/>
              <a:t>الیاف نایلون هر دو گروه انتهایی آمین و کربوکسیلیک اسید را در بر دارند و با انتخاب شرایط مناسب جهت رنگرزی یکی از آنها مواد رنگزای کاتیونی یا آنیونی می توانند جذب گردند و همچنین نایلون را می تواند با مواد رنگزای دیسپرس رنگ نمود.</a:t>
            </a:r>
          </a:p>
          <a:p>
            <a:pPr marL="36576" indent="0" algn="ctr" rtl="1">
              <a:buNone/>
            </a:pPr>
            <a:r>
              <a:rPr lang="fa-IR" sz="3200" dirty="0" smtClean="0">
                <a:cs typeface="+mj-cs"/>
              </a:rPr>
              <a:t>کاربرد های اصلی نایلون</a:t>
            </a:r>
            <a:endParaRPr lang="en-US" sz="3200" dirty="0" smtClean="0">
              <a:cs typeface="+mj-cs"/>
            </a:endParaRPr>
          </a:p>
          <a:p>
            <a:pPr marL="36576" indent="0" algn="just">
              <a:buNone/>
            </a:pPr>
            <a:r>
              <a:rPr lang="fa-IR" sz="2400" dirty="0" smtClean="0"/>
              <a:t>نایلون 6 و نایلون 66 را نخ کفپوش های تافتینگ نخ خامه قالی پوشاک به ویژه جوراب تشکیل می دهد. انواع نخ های نایلونی با استحکام بالا در مواردی مثل تقویت تایر خودرو و هواپیما مورد استفاده قرار می گیرند. این الیاف دارای مقاومت عالی در مقابل سایش می باشند. الیاف نایلونی با توجه به استحکام بالا و سختی برای تولیدهای مثل طناب، کمربند ایمنی، چتر نجات، نخ و تور ماهیگیری مورد استفاده قرار می گیرند. در صورت احتیاج به الیاف نایلون بریده شده، تولید تعدادی از رشته ساز ها با تعداد بسیار زیاد فیلامنت پس از کشیده شدن استراحت و چین زده شدن به ماشین های تبدیل تغذیه می گردند.</a:t>
            </a:r>
          </a:p>
          <a:p>
            <a:pPr marL="36576" indent="0" algn="just">
              <a:buNone/>
            </a:pPr>
            <a:endParaRPr lang="en-US" dirty="0"/>
          </a:p>
        </p:txBody>
      </p:sp>
    </p:spTree>
    <p:extLst>
      <p:ext uri="{BB962C8B-B14F-4D97-AF65-F5344CB8AC3E}">
        <p14:creationId xmlns="" xmlns:p14="http://schemas.microsoft.com/office/powerpoint/2010/main" val="1906039946"/>
      </p:ext>
    </p:extLst>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pPr algn="ctr" rtl="1"/>
            <a:r>
              <a:rPr lang="fa-IR" sz="3200" dirty="0" smtClean="0"/>
              <a:t>فرایند آمیزه سازی پلی آمید 6</a:t>
            </a:r>
            <a:endParaRPr lang="en-US" sz="3200" dirty="0"/>
          </a:p>
        </p:txBody>
      </p:sp>
      <p:sp>
        <p:nvSpPr>
          <p:cNvPr id="3" name="Content Placeholder 2"/>
          <p:cNvSpPr>
            <a:spLocks noGrp="1"/>
          </p:cNvSpPr>
          <p:nvPr>
            <p:ph idx="1"/>
          </p:nvPr>
        </p:nvSpPr>
        <p:spPr>
          <a:xfrm>
            <a:off x="457200" y="1676400"/>
            <a:ext cx="8229600" cy="4389120"/>
          </a:xfrm>
        </p:spPr>
        <p:txBody>
          <a:bodyPr>
            <a:normAutofit/>
          </a:bodyPr>
          <a:lstStyle/>
          <a:p>
            <a:pPr marL="36576" indent="0" algn="just" rtl="1">
              <a:buNone/>
            </a:pPr>
            <a:r>
              <a:rPr lang="fa-IR" sz="2400" dirty="0" smtClean="0">
                <a:latin typeface="Arial" pitchFamily="34" charset="0"/>
              </a:rPr>
              <a:t>فرآيند آميزه سازي پلي آميد 6 فرآيند پيچيده اي نيست اما بسياري از شرکت هاي توليد کننده آميزه از موادي خاص و استانداردهاي خاص براي دستيابي به کيفيت مشخصي از محصول استفاده مي کنند که بدليل نبودن اطلاعات در مورد آنها که تحت ليسانس شرکت مربوطه قابل دستيابي است، به ناچار به اصول کلي فرآيندمي</a:t>
            </a:r>
            <a:r>
              <a:rPr lang="en-US" sz="2400" dirty="0" smtClean="0">
                <a:latin typeface="Arial" pitchFamily="34" charset="0"/>
              </a:rPr>
              <a:t> </a:t>
            </a:r>
            <a:r>
              <a:rPr lang="fa-IR" sz="2400" dirty="0" smtClean="0">
                <a:latin typeface="Arial" pitchFamily="34" charset="0"/>
              </a:rPr>
              <a:t>پردازيم.</a:t>
            </a:r>
            <a:br>
              <a:rPr lang="fa-IR" sz="2400" dirty="0" smtClean="0">
                <a:latin typeface="Arial" pitchFamily="34" charset="0"/>
              </a:rPr>
            </a:br>
            <a:r>
              <a:rPr lang="fa-IR" sz="2400" dirty="0" smtClean="0">
                <a:latin typeface="Arial" pitchFamily="34" charset="0"/>
              </a:rPr>
              <a:t>در ابتداي کار نياز به گريد خاصي از نايلون 6 با خواص فيزيکي و مکانيکي مشخص داريم که در راستاي دستيابي به خواص نهايي مطلوب انتخاب مي گردد. درصد رطوبت موجود در چيپس نايلون 6 يکي از موارد بسيار مهم است که در صورت نامناسب بودن در مرحله اکستروژن(کامپاندينگ) مشکلات فراواني به همراه خواهد داشت.خواص ديگر نايلون نيز بايد استاندارد باشد. </a:t>
            </a:r>
            <a:endParaRPr lang="en-US" sz="2400" dirty="0">
              <a:latin typeface="Arial" pitchFamily="34" charset="0"/>
            </a:endParaRPr>
          </a:p>
        </p:txBody>
      </p:sp>
    </p:spTree>
    <p:extLst>
      <p:ext uri="{BB962C8B-B14F-4D97-AF65-F5344CB8AC3E}">
        <p14:creationId xmlns="" xmlns:p14="http://schemas.microsoft.com/office/powerpoint/2010/main" val="774506723"/>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6629400"/>
          </a:xfrm>
        </p:spPr>
        <p:txBody>
          <a:bodyPr>
            <a:noAutofit/>
          </a:bodyPr>
          <a:lstStyle/>
          <a:p>
            <a:pPr marL="36576" indent="0" algn="just" rtl="1">
              <a:buNone/>
            </a:pPr>
            <a:r>
              <a:rPr lang="fa-IR" sz="2300" dirty="0" smtClean="0">
                <a:latin typeface="Arial" pitchFamily="34" charset="0"/>
              </a:rPr>
              <a:t>در مرحله بعد نايلون 6 به همراه انواع افزودني ها در نسبت هاي مشخص وارد ميکسر خارجي مي گردد (در صورت استفاده از اکسترودر ساده) که بسته به پيوسته و يا ناپيوسته بودن فرآيند کامپاندينگ، مواد اوليه ممکن است به طور دستي يا اتوماتيک وارد اين ميکسر گردد. سپس محصول خروجي وارد تانکي مي شود که وظيفه تامين خوراک اکسترودر با سرعت مشخص را بعهده دارد. در مرحله بعد اين مواد وارد قيف خوراک دهي اکسترودر مي شود. اکسترودرها داراي طراحي خاصي هستند تا بتوانند بهترين اختلاط را نتيجه دهند. بنابراين ممکن است از قيف خوراک دهي تا اکسترودر اصلي از يک اکسترودر دو پيچه و بعضاً تک پيچه کوچک جهت اختلاط بهتر و انتقال مواد اوليه با دبي ثابت به داخل اکسترودر اصلي در صورت تک پيچه بودن استفاده گردد که بازده فرآيند اختلاط را تا درصد قابل قبولي افزايش مي دهد.</a:t>
            </a:r>
          </a:p>
          <a:p>
            <a:pPr marL="36576" indent="0" algn="just" rtl="1">
              <a:buNone/>
            </a:pPr>
            <a:r>
              <a:rPr lang="fa-IR" sz="2300" dirty="0" smtClean="0">
                <a:latin typeface="Arial" pitchFamily="34" charset="0"/>
              </a:rPr>
              <a:t>در داخل اکسترودر مراحلي چون ذوب و اختلاط مواد اوليه تحت تاثير نيروهاي برشي و گرماي حاصل از آن و گرماي توليد شده توسط المنت هاي تعبيه شده بر روي اکسترودر پشت سر گذاشته مي شود. گازهاي توليدي نيز توسط </a:t>
            </a:r>
            <a:r>
              <a:rPr lang="en-US" sz="2300" dirty="0" smtClean="0">
                <a:latin typeface="Arial" pitchFamily="34" charset="0"/>
              </a:rPr>
              <a:t>vent </a:t>
            </a:r>
            <a:r>
              <a:rPr lang="fa-IR" sz="2300" dirty="0" smtClean="0">
                <a:latin typeface="Arial" pitchFamily="34" charset="0"/>
              </a:rPr>
              <a:t>هاي تعبيه شده خارج گشته تا در محصول خروجي پيوستگي لازم را داشته باشيم. بر روي اکسترودر ممکن است محل هايي براي افزودن بعضي از مواد تعبيه شده باشد که اصولا در توليد گريدهايي با کارايي ويژه به آنها نياز داريم تا کيفيت مطلوب را بدست آوريم.</a:t>
            </a:r>
            <a:endParaRPr lang="en-US" sz="2300" dirty="0">
              <a:latin typeface="Arial" pitchFamily="34" charset="0"/>
            </a:endParaRPr>
          </a:p>
        </p:txBody>
      </p:sp>
    </p:spTree>
    <p:extLst>
      <p:ext uri="{BB962C8B-B14F-4D97-AF65-F5344CB8AC3E}">
        <p14:creationId xmlns="" xmlns:p14="http://schemas.microsoft.com/office/powerpoint/2010/main" val="832725423"/>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435280" cy="5140032"/>
          </a:xfrm>
        </p:spPr>
        <p:txBody>
          <a:bodyPr>
            <a:normAutofit/>
          </a:bodyPr>
          <a:lstStyle/>
          <a:p>
            <a:pPr marL="36576" indent="0" algn="just" rtl="1">
              <a:buNone/>
            </a:pPr>
            <a:r>
              <a:rPr lang="fa-IR" sz="2400" dirty="0" smtClean="0">
                <a:latin typeface="Arial" pitchFamily="34" charset="0"/>
              </a:rPr>
              <a:t>در مرحله پاياني توسط يک داي استاندارد مواد خروجي با دبي ثابت و شکل مشخص خارج مي گردد و سپس توسط دستگاه کشنده کشيده شده و توسط کاتر برش خورده و به شکل چيپس و حبه در مي آيد. در مرحله بعد وارد دستگاه خنک سازي شده و سپس به انبار حمل مي گردد.</a:t>
            </a:r>
            <a:endParaRPr lang="en-US" sz="2400" dirty="0">
              <a:latin typeface="Arial" pitchFamily="34" charset="0"/>
            </a:endParaRPr>
          </a:p>
        </p:txBody>
      </p:sp>
      <p:pic>
        <p:nvPicPr>
          <p:cNvPr id="1026" name="Picture 2" descr="C:\Users\Melika\Desktop\axe proje\نايلون 6_files\petronet-compaire-nylon-83.jpg"/>
          <p:cNvPicPr>
            <a:picLocks noChangeAspect="1" noChangeArrowheads="1"/>
          </p:cNvPicPr>
          <p:nvPr/>
        </p:nvPicPr>
        <p:blipFill>
          <a:blip r:embed="rId2" cstate="print"/>
          <a:srcRect/>
          <a:stretch>
            <a:fillRect/>
          </a:stretch>
        </p:blipFill>
        <p:spPr bwMode="auto">
          <a:xfrm>
            <a:off x="2258291" y="3200400"/>
            <a:ext cx="4572000" cy="2794000"/>
          </a:xfrm>
          <a:prstGeom prst="rect">
            <a:avLst/>
          </a:prstGeom>
          <a:noFill/>
        </p:spPr>
      </p:pic>
    </p:spTree>
    <p:extLst>
      <p:ext uri="{BB962C8B-B14F-4D97-AF65-F5344CB8AC3E}">
        <p14:creationId xmlns="" xmlns:p14="http://schemas.microsoft.com/office/powerpoint/2010/main" val="2261198041"/>
      </p:ext>
    </p:extLst>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2740" y="228600"/>
            <a:ext cx="8229600" cy="4495800"/>
          </a:xfrm>
        </p:spPr>
        <p:txBody>
          <a:bodyPr>
            <a:normAutofit fontScale="92500"/>
          </a:bodyPr>
          <a:lstStyle/>
          <a:p>
            <a:pPr marL="36576" indent="0" algn="ctr" rtl="1">
              <a:buNone/>
            </a:pPr>
            <a:r>
              <a:rPr lang="fa-IR" sz="3200" dirty="0" smtClean="0">
                <a:latin typeface="Arial" pitchFamily="34" charset="0"/>
                <a:cs typeface="+mj-cs"/>
              </a:rPr>
              <a:t>موارد کاربرد</a:t>
            </a:r>
          </a:p>
          <a:p>
            <a:pPr marL="36576" indent="0" algn="ctr" rtl="1">
              <a:buNone/>
            </a:pPr>
            <a:endParaRPr lang="fa-IR" sz="3200" dirty="0" smtClean="0">
              <a:latin typeface="Arial" pitchFamily="34" charset="0"/>
              <a:cs typeface="+mj-cs"/>
            </a:endParaRPr>
          </a:p>
          <a:p>
            <a:pPr marL="36576" indent="0" algn="just" rtl="1">
              <a:buNone/>
            </a:pPr>
            <a:r>
              <a:rPr lang="fa-IR" sz="2400" dirty="0" smtClean="0">
                <a:latin typeface="Arial" pitchFamily="34" charset="0"/>
              </a:rPr>
              <a:t>مخازن بزرگ نگهداری (با قابلیت لغزندگی بالا) - چرخ دنده - قطعات پمپ - قطعاتی که در ساخت اتومبیل مورد استفاده قرار می گیرد (از جمله: قسمتهای قطعات قفل - چرخ دنده ها - قسمت های پوششی در تماس با سوخت موتور و برای سایر قطعات) امکان پذیر است.</a:t>
            </a:r>
            <a:br>
              <a:rPr lang="fa-IR" sz="2400" dirty="0" smtClean="0">
                <a:latin typeface="Arial" pitchFamily="34" charset="0"/>
              </a:rPr>
            </a:br>
            <a:r>
              <a:rPr lang="fa-IR" sz="2400" b="1" dirty="0" smtClean="0">
                <a:latin typeface="Arial" pitchFamily="34" charset="0"/>
              </a:rPr>
              <a:t>کاربرد ها: </a:t>
            </a:r>
            <a:r>
              <a:rPr lang="fa-IR" sz="2400" dirty="0" smtClean="0">
                <a:latin typeface="Arial" pitchFamily="34" charset="0"/>
              </a:rPr>
              <a:t>مهم ترین کاربرد آن در صنعت پارچه بافی است که از آن به عنوان الیاف مصنوعی استفاده می شود این الیاف شباهت و استحکامی شبیه ابریشم طبیعی دارند، چتر های نجات، طناب های محکم، پرزهای مسواک، نخ های بخیه، رگ های مصنوعی، الیاف مصنوعی و پوشاک، ساختن قطعاتی که نیاز به ویژگی های مکانیکی بالایی دارند، تولید لوله و شلنگ برای ترمز های بادی موتورهای بنزینی و دیزلی و خطوط لوله هیدرولیکی، قطعات خودرو، قطعات کوپلینگ، یاتاقان، چرخ دنده، پیچ و مهره، اتصالات، پاشنه کفش و ...</a:t>
            </a:r>
          </a:p>
        </p:txBody>
      </p:sp>
      <p:pic>
        <p:nvPicPr>
          <p:cNvPr id="4" name="Picture 3" descr="kopling.png"/>
          <p:cNvPicPr>
            <a:picLocks noChangeAspect="1"/>
          </p:cNvPicPr>
          <p:nvPr/>
        </p:nvPicPr>
        <p:blipFill>
          <a:blip r:embed="rId2" cstate="print"/>
          <a:stretch>
            <a:fillRect/>
          </a:stretch>
        </p:blipFill>
        <p:spPr>
          <a:xfrm>
            <a:off x="2637" y="4409728"/>
            <a:ext cx="3241075" cy="2448272"/>
          </a:xfrm>
          <a:prstGeom prst="rect">
            <a:avLst/>
          </a:prstGeom>
        </p:spPr>
      </p:pic>
    </p:spTree>
    <p:extLst>
      <p:ext uri="{BB962C8B-B14F-4D97-AF65-F5344CB8AC3E}">
        <p14:creationId xmlns="" xmlns:p14="http://schemas.microsoft.com/office/powerpoint/2010/main" val="3750318264"/>
      </p:ext>
    </p:extLst>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579296" cy="1228998"/>
          </a:xfrm>
        </p:spPr>
        <p:txBody>
          <a:bodyPr>
            <a:normAutofit/>
          </a:bodyPr>
          <a:lstStyle/>
          <a:p>
            <a:pPr algn="ctr" rtl="1"/>
            <a:r>
              <a:rPr lang="fa-IR" sz="3200" dirty="0" smtClean="0"/>
              <a:t>پلی آمید آروماتیک (آرامید)</a:t>
            </a:r>
            <a:endParaRPr lang="en-US" sz="3200" dirty="0"/>
          </a:p>
        </p:txBody>
      </p:sp>
      <p:sp>
        <p:nvSpPr>
          <p:cNvPr id="3" name="Content Placeholder 2"/>
          <p:cNvSpPr>
            <a:spLocks noGrp="1"/>
          </p:cNvSpPr>
          <p:nvPr>
            <p:ph idx="1"/>
          </p:nvPr>
        </p:nvSpPr>
        <p:spPr>
          <a:xfrm>
            <a:off x="457200" y="1484784"/>
            <a:ext cx="8219256" cy="4641379"/>
          </a:xfrm>
        </p:spPr>
        <p:txBody>
          <a:bodyPr>
            <a:noAutofit/>
          </a:bodyPr>
          <a:lstStyle/>
          <a:p>
            <a:pPr marL="36576" indent="0" algn="justLow" rtl="1">
              <a:buNone/>
            </a:pPr>
            <a:r>
              <a:rPr lang="fa-IR" sz="2400" dirty="0" smtClean="0">
                <a:latin typeface="Arial" pitchFamily="34" charset="0"/>
              </a:rPr>
              <a:t>نوعی پلی آمید آروماتیک (آرامید) نیز وجود دارد که به آن پلی پلی ـ فنیلن ترفتالات گویند و به نام کولار (</a:t>
            </a:r>
            <a:r>
              <a:rPr lang="en-US" sz="2400" dirty="0" smtClean="0">
                <a:latin typeface="Arial" pitchFamily="34" charset="0"/>
              </a:rPr>
              <a:t>(Kevlar</a:t>
            </a:r>
            <a:r>
              <a:rPr lang="fa-IR" sz="2400" dirty="0" smtClean="0">
                <a:latin typeface="Arial" pitchFamily="34" charset="0"/>
              </a:rPr>
              <a:t>معروف است و شناخته می شود. این ماده عموماً به شکل الیاف مورد استفاده قرار می گیرد و به دلیل داشتن خواص مکانیکی بالا و مقاومت پارگی فوق العاده بالا، از آن در تهیه جلیقه های ضد گلوله، کاربرد های نظامی و فضایی و ساخت سیم های تله کابین استفاده می شود.</a:t>
            </a:r>
            <a:endParaRPr lang="en-US" sz="2400" dirty="0" smtClean="0">
              <a:latin typeface="Arial" pitchFamily="34" charset="0"/>
            </a:endParaRPr>
          </a:p>
          <a:p>
            <a:pPr marL="36576" indent="0" algn="justLow" rtl="1">
              <a:buNone/>
            </a:pPr>
            <a:endParaRPr lang="en-US" sz="2400" dirty="0">
              <a:latin typeface="Arial" pitchFamily="34" charset="0"/>
            </a:endParaRPr>
          </a:p>
        </p:txBody>
      </p:sp>
      <p:pic>
        <p:nvPicPr>
          <p:cNvPr id="5" name="Picture 4" descr="5.png"/>
          <p:cNvPicPr>
            <a:picLocks noChangeAspect="1"/>
          </p:cNvPicPr>
          <p:nvPr/>
        </p:nvPicPr>
        <p:blipFill>
          <a:blip r:embed="rId2" cstate="print"/>
          <a:stretch>
            <a:fillRect/>
          </a:stretch>
        </p:blipFill>
        <p:spPr>
          <a:xfrm>
            <a:off x="1187624" y="3962400"/>
            <a:ext cx="6378949" cy="18859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2168401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6632"/>
            <a:ext cx="8079432" cy="1026368"/>
          </a:xfrm>
        </p:spPr>
        <p:txBody>
          <a:bodyPr>
            <a:normAutofit/>
          </a:bodyPr>
          <a:lstStyle/>
          <a:p>
            <a:pPr algn="ctr" rtl="1"/>
            <a:r>
              <a:rPr lang="fa-IR" sz="3200" dirty="0" smtClean="0"/>
              <a:t>مقدمه</a:t>
            </a:r>
            <a:endParaRPr lang="en-US" sz="3200" dirty="0"/>
          </a:p>
        </p:txBody>
      </p:sp>
      <p:sp>
        <p:nvSpPr>
          <p:cNvPr id="3" name="Content Placeholder 2"/>
          <p:cNvSpPr>
            <a:spLocks noGrp="1"/>
          </p:cNvSpPr>
          <p:nvPr>
            <p:ph idx="1"/>
          </p:nvPr>
        </p:nvSpPr>
        <p:spPr>
          <a:xfrm>
            <a:off x="685800" y="908720"/>
            <a:ext cx="8062664" cy="5796880"/>
          </a:xfrm>
        </p:spPr>
        <p:txBody>
          <a:bodyPr>
            <a:noAutofit/>
          </a:bodyPr>
          <a:lstStyle/>
          <a:p>
            <a:pPr marL="36576" indent="0" algn="justLow" rtl="1">
              <a:buNone/>
            </a:pPr>
            <a:r>
              <a:rPr lang="fa-IR" sz="2400" dirty="0" smtClean="0">
                <a:latin typeface="Arial" pitchFamily="34" charset="0"/>
              </a:rPr>
              <a:t>برای اولین بار در سال 1935 پلی آمید (نایلون) به صورت الیاف مصنوعی به بازار عرضه شد و در ده 1950 انواع مختلف آن جهت ساخت قطعات به روش های تزریقی به صورت تجاری وارد بازار شد. اولین شرکت تولید کننده پلی آمید به صورت تجاری، دوپونت </a:t>
            </a:r>
            <a:r>
              <a:rPr lang="en-US" sz="2400" dirty="0" smtClean="0">
                <a:latin typeface="Arial" pitchFamily="34" charset="0"/>
              </a:rPr>
              <a:t>(</a:t>
            </a:r>
            <a:r>
              <a:rPr lang="en-US" sz="2400" dirty="0" err="1" smtClean="0">
                <a:latin typeface="Arial" pitchFamily="34" charset="0"/>
              </a:rPr>
              <a:t>Dupont</a:t>
            </a:r>
            <a:r>
              <a:rPr lang="en-US" sz="2400" dirty="0" smtClean="0">
                <a:latin typeface="Arial" pitchFamily="34" charset="0"/>
              </a:rPr>
              <a:t>)</a:t>
            </a:r>
            <a:r>
              <a:rPr lang="fa-IR" sz="2400" dirty="0" smtClean="0">
                <a:latin typeface="Arial" pitchFamily="34" charset="0"/>
              </a:rPr>
              <a:t>بود و نایلون هم نام تجاری محصول این شرکت آمریکایی است.</a:t>
            </a:r>
          </a:p>
          <a:p>
            <a:pPr marL="36576" indent="0" algn="justLow" rtl="1">
              <a:buNone/>
            </a:pPr>
            <a:r>
              <a:rPr lang="fa-IR" sz="2400" dirty="0" smtClean="0">
                <a:latin typeface="Arial" pitchFamily="34" charset="0"/>
              </a:rPr>
              <a:t>این پلیمر به صورت دانه های استوانه ای شکل (گرانول) به رنگ شیری (به صورت خالص) و رنگ های دیگر موجود است و به کمک دستگاه های تزریق فشاری و دمشی و همچنین دستگاه اکسترودر شکل می پذیرد.</a:t>
            </a:r>
          </a:p>
          <a:p>
            <a:pPr marL="36576" indent="0" algn="justLow" rtl="1">
              <a:buNone/>
            </a:pPr>
            <a:r>
              <a:rPr lang="fa-IR" sz="2400" dirty="0" smtClean="0">
                <a:latin typeface="Arial" pitchFamily="34" charset="0"/>
              </a:rPr>
              <a:t>در کامپاند (آمیزه سازی) پلی آمید ها می توان از انواع افزودنی ها مانند پایدار کننده های حرارتی و نوری، نرم کننده ها، ضد حریق ها، الاستومرها، رنگدانه های و ... استفاده کرد. همچنین برای تقویت پلی آمید ها آنها را با الیاف پر می کنند این الیاف اغلب الیاف شیشه هستند اما از الیاف معدنی، کربن و کولار نیز برای کاربرد های خواص استفاده می شود، بنا به نوع مصرف درصد های مختلف الیاف افزوده می شود. پلی آمید های پر شده با الیاف مقاومت بهتری در مقابل خزش، ضربه و شکاف دارند.</a:t>
            </a:r>
            <a:endParaRPr lang="en-US" sz="2400" dirty="0">
              <a:latin typeface="Arial" pitchFamily="34" charset="0"/>
            </a:endParaRPr>
          </a:p>
        </p:txBody>
      </p:sp>
    </p:spTree>
    <p:extLst>
      <p:ext uri="{BB962C8B-B14F-4D97-AF65-F5344CB8AC3E}">
        <p14:creationId xmlns="" xmlns:p14="http://schemas.microsoft.com/office/powerpoint/2010/main" val="1516234352"/>
      </p:ext>
    </p:extLst>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943600"/>
          </a:xfrm>
        </p:spPr>
        <p:txBody>
          <a:bodyPr>
            <a:noAutofit/>
          </a:bodyPr>
          <a:lstStyle/>
          <a:p>
            <a:pPr marL="36576" indent="0" algn="justLow" rtl="1">
              <a:buNone/>
            </a:pPr>
            <a:r>
              <a:rPr lang="fa-IR" sz="2400" dirty="0">
                <a:latin typeface="Arial" pitchFamily="34" charset="0"/>
              </a:rPr>
              <a:t>آ</a:t>
            </a:r>
            <a:r>
              <a:rPr lang="fa-IR" sz="2400" dirty="0" smtClean="0">
                <a:latin typeface="Arial" pitchFamily="34" charset="0"/>
              </a:rPr>
              <a:t>رامید متعلق به خانواده نایلونهاست نایلون های متداول مانند نایلون 66 خصوصیات ساختاری خوبی ندارند.حلقه های ارامیدی به کولار پایداری حرارتی داده این در حالی است که ساختار پارا به ان استحکام و مدول </a:t>
            </a:r>
            <a:r>
              <a:rPr lang="en-US" sz="2400" dirty="0" smtClean="0">
                <a:latin typeface="Arial" pitchFamily="34" charset="0"/>
              </a:rPr>
              <a:t>.</a:t>
            </a:r>
            <a:r>
              <a:rPr lang="fa-IR" sz="2400" dirty="0" smtClean="0">
                <a:latin typeface="Arial" pitchFamily="34" charset="0"/>
              </a:rPr>
              <a:t>بالا می بخشد.</a:t>
            </a:r>
            <a:endParaRPr lang="en-US" sz="2400" dirty="0" smtClean="0">
              <a:latin typeface="Arial" pitchFamily="34" charset="0"/>
            </a:endParaRPr>
          </a:p>
          <a:p>
            <a:pPr marL="36576" indent="0" algn="justLow" rtl="1">
              <a:buNone/>
            </a:pPr>
            <a:r>
              <a:rPr lang="fa-IR" sz="2400" dirty="0" smtClean="0">
                <a:latin typeface="Arial" pitchFamily="34" charset="0"/>
              </a:rPr>
              <a:t> مدول کششی و قدرت استحکامی کولار 29 به طور تقریبی قابل مقایسه با الیاف شیشه می باشد. البته اغلب دانسیته ان حدودا نصف الیاف شیشه است. لذا با تخمین اولیه میتوان الیاف کولار را به عنوان جایگزین خوبی برای الیاف شییه ای که وزن پایین تری از انها مد نظر است در نظر گرفت.</a:t>
            </a:r>
            <a:endParaRPr lang="en-US" sz="2400" dirty="0" smtClean="0">
              <a:latin typeface="Arial" pitchFamily="34" charset="0"/>
            </a:endParaRPr>
          </a:p>
          <a:p>
            <a:pPr marL="36576" indent="0" algn="justLow" rtl="1">
              <a:buNone/>
            </a:pPr>
            <a:r>
              <a:rPr lang="fa-IR" sz="2400" dirty="0" smtClean="0">
                <a:latin typeface="Arial" pitchFamily="34" charset="0"/>
              </a:rPr>
              <a:t> کولار از الیاف شیشه گرانتر است</a:t>
            </a:r>
            <a:r>
              <a:rPr lang="en-US" sz="2400" dirty="0" smtClean="0">
                <a:latin typeface="Arial" pitchFamily="34" charset="0"/>
              </a:rPr>
              <a:t> </a:t>
            </a:r>
            <a:r>
              <a:rPr lang="fa-IR" sz="2400" dirty="0" smtClean="0"/>
              <a:t>در کنار استحکام بالا و وزن مولکولی ان فواید دیگری را نیز در بر دارد.مانند گرافیت دارای ضریب انبساط حرارتی منفی بوده که این امر به لایه های کولار کمک می نماید که در برابر حرارت پایدار باشد .اما برتری اصلی ان نسبت به گرافیت مقاوم بودن در برابر فشار و ساییدگی است .و می توان از ان به عنوان یک لایه محافظت کننده نسبت به لایه های گرافیتی استفاده نمود .همچنین می توان جهت افزایش مقاومت در برابر تخریب وبالا بردن استحکام در حد پارگی گرافیت ان را با کولار ترکیب نمود بدین صورت از گسیختگی های ناگهانی ان نیز جلوگیری می شود.</a:t>
            </a:r>
            <a:endParaRPr lang="en-US" sz="2400" dirty="0">
              <a:latin typeface="Arial" pitchFamily="34" charset="0"/>
            </a:endParaRPr>
          </a:p>
        </p:txBody>
      </p:sp>
    </p:spTree>
    <p:extLst>
      <p:ext uri="{BB962C8B-B14F-4D97-AF65-F5344CB8AC3E}">
        <p14:creationId xmlns="" xmlns:p14="http://schemas.microsoft.com/office/powerpoint/2010/main" val="1492568652"/>
      </p:ext>
    </p:extLst>
  </p:cSld>
  <p:clrMapOvr>
    <a:masterClrMapping/>
  </p:clrMapOvr>
  <p:transition>
    <p:diamon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a:bodyPr>
          <a:lstStyle/>
          <a:p>
            <a:pPr marL="36576" indent="0" algn="just" rtl="1">
              <a:buNone/>
            </a:pPr>
            <a:r>
              <a:rPr lang="fa-IR" sz="2400" dirty="0" smtClean="0">
                <a:latin typeface="Arial" pitchFamily="34" charset="0"/>
              </a:rPr>
              <a:t>مشابه سایر الیاف مضراتی نیز در بر دارد الیاف به خودی خود رطوبت جذب می نمایند . از این لحاظ کامپوزیت های کولار نسبت به الیاف شییه یا گرافیت از حساسیت بیشتری نسبت به محیط برخوردار هستند و با وجود بالا بودن استحکام کششی خصوصیت فشرده شوندگی این الیاف ضعیف است.در نهایت این که کولار سخت بریده می شود و نیاز به استفاده از قیچی های مخصوصی جهت بریدن پارچه های خشک و به کار بردن مته های دریل جهت سوراخ کردن ورقه ها (لایه ها ) می باشد .بریدن این لایه ها بدون ایجاد فرسودگی در الیاف به سختی صورت می گیرد. </a:t>
            </a:r>
            <a:endParaRPr lang="en-US" sz="2400" dirty="0" smtClean="0">
              <a:latin typeface="Arial" pitchFamily="34" charset="0"/>
            </a:endParaRPr>
          </a:p>
          <a:p>
            <a:pPr marL="36576" indent="0" algn="just" rtl="1">
              <a:buNone/>
            </a:pPr>
            <a:r>
              <a:rPr lang="fa-IR" sz="2400" dirty="0" smtClean="0">
                <a:latin typeface="Arial" pitchFamily="34" charset="0"/>
              </a:rPr>
              <a:t>میتوان از کولار هم به صورت الیاف خام و هم به صورت کامپوزیت استفاده نمود...</a:t>
            </a:r>
            <a:r>
              <a:rPr lang="fa-IR" sz="2400" dirty="0" smtClean="0"/>
              <a:t/>
            </a:r>
            <a:br>
              <a:rPr lang="fa-IR" sz="2400" dirty="0" smtClean="0"/>
            </a:br>
            <a:endParaRPr lang="fa-IR" sz="2400" dirty="0" smtClean="0"/>
          </a:p>
          <a:p>
            <a:pPr marL="36576" indent="0" algn="just" rtl="1">
              <a:buNone/>
            </a:pPr>
            <a:r>
              <a:rPr lang="fa-IR" sz="2400" b="1" dirty="0" smtClean="0"/>
              <a:t> </a:t>
            </a:r>
            <a:r>
              <a:rPr lang="fa-IR" b="1" dirty="0" smtClean="0">
                <a:cs typeface="+mj-cs"/>
              </a:rPr>
              <a:t>ساختار شيميايي كولار</a:t>
            </a:r>
            <a:endParaRPr lang="fa-IR" dirty="0" smtClean="0">
              <a:cs typeface="+mj-cs"/>
            </a:endParaRPr>
          </a:p>
          <a:p>
            <a:pPr marL="36576" indent="0" algn="just" rtl="1">
              <a:buNone/>
            </a:pPr>
            <a:endParaRPr lang="en-US" sz="2400" dirty="0"/>
          </a:p>
        </p:txBody>
      </p:sp>
      <p:pic>
        <p:nvPicPr>
          <p:cNvPr id="4" name="Picture 3" descr="6.gif"/>
          <p:cNvPicPr>
            <a:picLocks noChangeAspect="1"/>
          </p:cNvPicPr>
          <p:nvPr/>
        </p:nvPicPr>
        <p:blipFill>
          <a:blip r:embed="rId2" cstate="print"/>
          <a:stretch>
            <a:fillRect/>
          </a:stretch>
        </p:blipFill>
        <p:spPr>
          <a:xfrm>
            <a:off x="914400" y="4572000"/>
            <a:ext cx="2743200" cy="2057400"/>
          </a:xfrm>
          <a:prstGeom prst="rect">
            <a:avLst/>
          </a:prstGeom>
        </p:spPr>
      </p:pic>
      <p:pic>
        <p:nvPicPr>
          <p:cNvPr id="5" name="Picture 4" descr="250px-Kevlar-3D-balls.png"/>
          <p:cNvPicPr>
            <a:picLocks noChangeAspect="1"/>
          </p:cNvPicPr>
          <p:nvPr/>
        </p:nvPicPr>
        <p:blipFill>
          <a:blip r:embed="rId3" cstate="print"/>
          <a:stretch>
            <a:fillRect/>
          </a:stretch>
        </p:blipFill>
        <p:spPr>
          <a:xfrm flipV="1">
            <a:off x="4800600" y="4572000"/>
            <a:ext cx="2438400" cy="2057400"/>
          </a:xfrm>
          <a:prstGeom prst="rect">
            <a:avLst/>
          </a:prstGeom>
        </p:spPr>
      </p:pic>
    </p:spTree>
    <p:extLst>
      <p:ext uri="{BB962C8B-B14F-4D97-AF65-F5344CB8AC3E}">
        <p14:creationId xmlns="" xmlns:p14="http://schemas.microsoft.com/office/powerpoint/2010/main" val="3925020545"/>
      </p:ext>
    </p:extLst>
  </p:cSld>
  <p:clrMapOvr>
    <a:masterClrMapping/>
  </p:clrMapOvr>
  <p:transition>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382000" cy="6248400"/>
          </a:xfrm>
        </p:spPr>
        <p:txBody>
          <a:bodyPr>
            <a:noAutofit/>
          </a:bodyPr>
          <a:lstStyle/>
          <a:p>
            <a:pPr marL="36576" indent="0" algn="just" rtl="1">
              <a:buNone/>
            </a:pPr>
            <a:r>
              <a:rPr lang="fa-IR" sz="2400" dirty="0" smtClean="0">
                <a:latin typeface="Arial" pitchFamily="34" charset="0"/>
              </a:rPr>
              <a:t>واژه ي آراميد در الياف آراميدي فرم کوتاه شده ي پلي آميدهاي آروماتيک است.همانگونه که مي دانيم پلي آميدهاي سنتي ومرسوم مانند نايلون داراي واحدهاي آليفاتيک وسيکلو آليفاتيک در ساختار زنجيره ي ماکرو ملکولي شان هستند وآراميد نام عمومي گروه مهمي از الياف است. هيئت تجارت فدرال ايالات متحده ي امريکا، آراميد ها را اين گونه تعريف مي کند: آراميدها،اليافي مصنوعي هستند که مواد تشکيل دهنده ي اين الياف پلي آميدهاي مصنوعي با زنجيره ي طويل هستند. 85% از اتصالات آراميدي در اين پليمرها به طور مستقيم به دو حلقه ي آروماتيک متصل است. نام هاي تجاري مختلفي براي الياف آراميدي انتخاب شده است. کمپاني دوپون نام هاي کولار (</a:t>
            </a:r>
            <a:r>
              <a:rPr lang="en-US" sz="2400" dirty="0" smtClean="0">
                <a:latin typeface="Arial" pitchFamily="34" charset="0"/>
              </a:rPr>
              <a:t>(</a:t>
            </a:r>
            <a:r>
              <a:rPr lang="en-US" sz="2400" dirty="0" err="1" smtClean="0">
                <a:latin typeface="Arial" pitchFamily="34" charset="0"/>
              </a:rPr>
              <a:t>kevlar</a:t>
            </a:r>
            <a:r>
              <a:rPr lang="fa-IR" sz="2400" dirty="0" smtClean="0">
                <a:latin typeface="Arial" pitchFamily="34" charset="0"/>
              </a:rPr>
              <a:t>ونومکس</a:t>
            </a:r>
            <a:r>
              <a:rPr lang="en-US" sz="2400" dirty="0" smtClean="0">
                <a:latin typeface="Arial" pitchFamily="34" charset="0"/>
              </a:rPr>
              <a:t>(</a:t>
            </a:r>
            <a:r>
              <a:rPr lang="en-US" sz="2400" dirty="0" err="1" smtClean="0">
                <a:latin typeface="Arial" pitchFamily="34" charset="0"/>
              </a:rPr>
              <a:t>Nomex</a:t>
            </a:r>
            <a:r>
              <a:rPr lang="en-US" sz="2400" dirty="0" smtClean="0">
                <a:latin typeface="Arial" pitchFamily="34" charset="0"/>
              </a:rPr>
              <a:t>) </a:t>
            </a:r>
            <a:r>
              <a:rPr lang="fa-IR" sz="2400" dirty="0" smtClean="0">
                <a:latin typeface="Arial" pitchFamily="34" charset="0"/>
              </a:rPr>
              <a:t>را براي اين الياف انتخاب کرده است.همچنين کمپاني تيجين ( </a:t>
            </a:r>
            <a:r>
              <a:rPr lang="en-US" sz="2400" dirty="0" smtClean="0">
                <a:latin typeface="Arial" pitchFamily="34" charset="0"/>
              </a:rPr>
              <a:t>(Teijin</a:t>
            </a:r>
            <a:r>
              <a:rPr lang="fa-IR" sz="2400" dirty="0" smtClean="0">
                <a:latin typeface="Arial" pitchFamily="34" charset="0"/>
              </a:rPr>
              <a:t>نام هاي تجاري تي جين کنکس </a:t>
            </a:r>
            <a:r>
              <a:rPr lang="en-US" sz="2400" dirty="0" smtClean="0">
                <a:latin typeface="Arial" pitchFamily="34" charset="0"/>
              </a:rPr>
              <a:t>(Teijin </a:t>
            </a:r>
            <a:r>
              <a:rPr lang="en-US" sz="2400" dirty="0" err="1" smtClean="0">
                <a:latin typeface="Arial" pitchFamily="34" charset="0"/>
              </a:rPr>
              <a:t>conex</a:t>
            </a:r>
            <a:r>
              <a:rPr lang="en-US" sz="2400" dirty="0" smtClean="0">
                <a:latin typeface="Arial" pitchFamily="34" charset="0"/>
              </a:rPr>
              <a:t>) </a:t>
            </a:r>
            <a:r>
              <a:rPr lang="fa-IR" sz="2400" dirty="0" smtClean="0">
                <a:latin typeface="Arial" pitchFamily="34" charset="0"/>
              </a:rPr>
              <a:t>وتکنورا </a:t>
            </a:r>
            <a:r>
              <a:rPr lang="en-US" sz="2400" dirty="0" smtClean="0">
                <a:latin typeface="Arial" pitchFamily="34" charset="0"/>
              </a:rPr>
              <a:t>(Tech </a:t>
            </a:r>
            <a:r>
              <a:rPr lang="en-US" sz="2400" dirty="0" err="1" smtClean="0">
                <a:latin typeface="Arial" pitchFamily="34" charset="0"/>
              </a:rPr>
              <a:t>nora</a:t>
            </a:r>
            <a:r>
              <a:rPr lang="en-US" sz="2400" dirty="0" smtClean="0">
                <a:latin typeface="Arial" pitchFamily="34" charset="0"/>
              </a:rPr>
              <a:t>) </a:t>
            </a:r>
            <a:r>
              <a:rPr lang="fa-IR" sz="2400" dirty="0" smtClean="0">
                <a:latin typeface="Arial" pitchFamily="34" charset="0"/>
              </a:rPr>
              <a:t>وکمپاني آکزو(</a:t>
            </a:r>
            <a:r>
              <a:rPr lang="en-US" sz="2400" dirty="0" smtClean="0">
                <a:latin typeface="Arial" pitchFamily="34" charset="0"/>
              </a:rPr>
              <a:t>(</a:t>
            </a:r>
            <a:r>
              <a:rPr lang="en-US" sz="2400" dirty="0" err="1" smtClean="0">
                <a:latin typeface="Arial" pitchFamily="34" charset="0"/>
              </a:rPr>
              <a:t>Akzo</a:t>
            </a:r>
            <a:r>
              <a:rPr lang="fa-IR" sz="2400" dirty="0" smtClean="0">
                <a:latin typeface="Arial" pitchFamily="34" charset="0"/>
              </a:rPr>
              <a:t>نام تجاري توارون ( </a:t>
            </a:r>
            <a:r>
              <a:rPr lang="en-US" sz="2400" dirty="0" smtClean="0">
                <a:latin typeface="Arial" pitchFamily="34" charset="0"/>
              </a:rPr>
              <a:t>(</a:t>
            </a:r>
            <a:r>
              <a:rPr lang="en-US" sz="2400" dirty="0" err="1" smtClean="0">
                <a:latin typeface="Arial" pitchFamily="34" charset="0"/>
              </a:rPr>
              <a:t>Twaron</a:t>
            </a:r>
            <a:r>
              <a:rPr lang="en-US" sz="2400" dirty="0" smtClean="0">
                <a:latin typeface="Arial" pitchFamily="34" charset="0"/>
              </a:rPr>
              <a:t> </a:t>
            </a:r>
            <a:r>
              <a:rPr lang="fa-IR" sz="2400" dirty="0" smtClean="0">
                <a:latin typeface="Arial" pitchFamily="34" charset="0"/>
              </a:rPr>
              <a:t>را انتخاب کرده است. تفاوت اصلي ميان کولارونومکس دراين است که کولار داراي حلقه هاي آروماتيک درحالت پاراست درحالي که نومکس داراي حلقه هاي آروماتيک درحالت متاست. درواقع کولار داراي يک ملکول متقارن است که پيوندهاي اتصالي به هر حلقه ي آروماتيک حالت موازي دارد ولي نومکس داراي زاويه ي پيوند 120درجهاست.</a:t>
            </a:r>
            <a:endParaRPr lang="en-US" sz="2400" dirty="0" smtClean="0">
              <a:latin typeface="Arial" pitchFamily="34" charset="0"/>
            </a:endParaRPr>
          </a:p>
          <a:p>
            <a:pPr algn="just" rtl="1"/>
            <a:endParaRPr lang="en-US" sz="2400" dirty="0">
              <a:latin typeface="Arial" pitchFamily="34" charset="0"/>
            </a:endParaRPr>
          </a:p>
        </p:txBody>
      </p:sp>
    </p:spTree>
    <p:extLst>
      <p:ext uri="{BB962C8B-B14F-4D97-AF65-F5344CB8AC3E}">
        <p14:creationId xmlns="" xmlns:p14="http://schemas.microsoft.com/office/powerpoint/2010/main" val="2742847623"/>
      </p:ext>
    </p:extLst>
  </p:cSld>
  <p:clrMapOvr>
    <a:masterClrMapping/>
  </p:clrMapOvr>
  <p:transition>
    <p:wedg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199"/>
            <a:ext cx="8229600" cy="1094509"/>
          </a:xfrm>
        </p:spPr>
        <p:txBody>
          <a:bodyPr>
            <a:normAutofit/>
          </a:bodyPr>
          <a:lstStyle/>
          <a:p>
            <a:pPr algn="ctr" rtl="1"/>
            <a:r>
              <a:rPr lang="fa-IR" sz="3200" dirty="0" smtClean="0"/>
              <a:t>توارون بلک</a:t>
            </a:r>
            <a:endParaRPr lang="en-US" sz="3200" dirty="0"/>
          </a:p>
        </p:txBody>
      </p:sp>
      <p:sp>
        <p:nvSpPr>
          <p:cNvPr id="3" name="Content Placeholder 2"/>
          <p:cNvSpPr>
            <a:spLocks noGrp="1"/>
          </p:cNvSpPr>
          <p:nvPr>
            <p:ph idx="1"/>
          </p:nvPr>
        </p:nvSpPr>
        <p:spPr>
          <a:xfrm>
            <a:off x="323528" y="1124744"/>
            <a:ext cx="8568952" cy="5184576"/>
          </a:xfrm>
        </p:spPr>
        <p:txBody>
          <a:bodyPr>
            <a:noAutofit/>
          </a:bodyPr>
          <a:lstStyle/>
          <a:p>
            <a:pPr marL="36576" indent="0" algn="just" rtl="1">
              <a:buNone/>
            </a:pPr>
            <a:r>
              <a:rPr lang="fa-IR" sz="2400" dirty="0" smtClean="0">
                <a:latin typeface="Arial" pitchFamily="34" charset="0"/>
              </a:rPr>
              <a:t>برای رفع نیاز مشتریان قایق های بادبانی و صنایع تولید لوازم ورزشی و شرکت تیجین الیاف آرامید جدیدی به نام تجاری توارون بلک تولید میکند. مقامات شرکت تیجین اظهار میکنند درالیاف توارون این شرکت رنگهای مختلفی را به کار برده اند و به زودی بادبان قایق های شرکت ولوو با الیاف سیاه توارون بلک تولید خواهند شد.برای اینکه الیاف مذکور کاملا سیاه رنگ باشند</a:t>
            </a:r>
            <a:r>
              <a:rPr lang="en-US" sz="2400" dirty="0" smtClean="0">
                <a:latin typeface="Arial" pitchFamily="34" charset="0"/>
              </a:rPr>
              <a:t>,</a:t>
            </a:r>
            <a:r>
              <a:rPr lang="fa-IR" sz="2400" dirty="0" smtClean="0">
                <a:latin typeface="Arial" pitchFamily="34" charset="0"/>
              </a:rPr>
              <a:t>آنها را در مرحله آخر تولید رنگ نمیکنند همچنانکه الیاف پنبه نیز در مرحله آخر رنگ آمیزی نمی شوند.برای رنگ آمیزی الیاف آرامید جدید طی فرآیند تولید الیاف مذکور رنگ سیاه را داخل آنها تزریق میکنند.به این ترتیب برای اولین بار الاف آرامید با رنگ سیاه تولید می شوند و همان خواص استاندارد الیاف آرامید طلایی را دارا می باشد.</a:t>
            </a:r>
            <a:br>
              <a:rPr lang="fa-IR" sz="2400" dirty="0" smtClean="0">
                <a:latin typeface="Arial" pitchFamily="34" charset="0"/>
              </a:rPr>
            </a:br>
            <a:r>
              <a:rPr lang="fa-IR" sz="2400" dirty="0" smtClean="0">
                <a:latin typeface="Arial" pitchFamily="34" charset="0"/>
              </a:rPr>
              <a:t/>
            </a:r>
            <a:br>
              <a:rPr lang="fa-IR" sz="2400" dirty="0" smtClean="0">
                <a:latin typeface="Arial" pitchFamily="34" charset="0"/>
              </a:rPr>
            </a:br>
            <a:r>
              <a:rPr lang="fa-IR" sz="2400" dirty="0" smtClean="0">
                <a:latin typeface="Arial" pitchFamily="34" charset="0"/>
              </a:rPr>
              <a:t>الیاف توارون بلک برخی خواص مکانیکی الیاف آرامید را تواما دارا می باشند.ضمن اینکه از ظاهری زیباتر هم برخوردار میشوند.الیاف سیاه آرامید قبلا هم در جهان تولید میشدند اما خواص مکانیکی آنها مانند الیاف  آرامید توارون استاندارد نبود.</a:t>
            </a:r>
            <a:endParaRPr lang="en-US" sz="2400" dirty="0">
              <a:latin typeface="Arial" pitchFamily="34" charset="0"/>
            </a:endParaRPr>
          </a:p>
        </p:txBody>
      </p:sp>
    </p:spTree>
    <p:extLst>
      <p:ext uri="{BB962C8B-B14F-4D97-AF65-F5344CB8AC3E}">
        <p14:creationId xmlns="" xmlns:p14="http://schemas.microsoft.com/office/powerpoint/2010/main" val="2916456978"/>
      </p:ext>
    </p:extLst>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229600" cy="2324100"/>
          </a:xfrm>
        </p:spPr>
        <p:txBody>
          <a:bodyPr>
            <a:normAutofit/>
          </a:bodyPr>
          <a:lstStyle/>
          <a:p>
            <a:pPr marL="36576" indent="0" algn="just" rtl="1">
              <a:buNone/>
            </a:pPr>
            <a:r>
              <a:rPr lang="fa-IR" sz="2400" dirty="0" smtClean="0">
                <a:latin typeface="Arial" pitchFamily="34" charset="0"/>
              </a:rPr>
              <a:t>معمولا در قایق ها و دیگر وسایل ورزشی از الیاف آرامیدی استفاده می شود که مقداری الیاف کربن هم در آنها به کار رفته باشد</a:t>
            </a:r>
            <a:r>
              <a:rPr lang="en-US" sz="2400" dirty="0" smtClean="0">
                <a:latin typeface="Arial" pitchFamily="34" charset="0"/>
              </a:rPr>
              <a:t>.</a:t>
            </a:r>
            <a:r>
              <a:rPr lang="fa-IR" sz="2400" dirty="0" smtClean="0">
                <a:latin typeface="Arial" pitchFamily="34" charset="0"/>
              </a:rPr>
              <a:t>به عنوان مثال در بادبان قایق های تفریحی مخصوص ورزشکاران حرفه ای یا در ته قایق های کانو از الیاف آرامید طلایی رنگ استفاده می شود.اگر از الیاف توارون بلک استفاده گردد می توان تمام قایق را به صورت یکپارچه ازاین الیاف تولید کرد و خواص الیاف آرامید طلایی را هم در این قایق ها حفظ نمود.</a:t>
            </a:r>
            <a:endParaRPr lang="en-US" sz="2400" dirty="0">
              <a:latin typeface="Arial" pitchFamily="34" charset="0"/>
            </a:endParaRPr>
          </a:p>
        </p:txBody>
      </p:sp>
      <p:pic>
        <p:nvPicPr>
          <p:cNvPr id="4" name="Picture 3" descr="twaron-black-teijin-aramid.jpg"/>
          <p:cNvPicPr>
            <a:picLocks noChangeAspect="1"/>
          </p:cNvPicPr>
          <p:nvPr/>
        </p:nvPicPr>
        <p:blipFill>
          <a:blip r:embed="rId2" cstate="print"/>
          <a:stretch>
            <a:fillRect/>
          </a:stretch>
        </p:blipFill>
        <p:spPr>
          <a:xfrm>
            <a:off x="2362200" y="3200400"/>
            <a:ext cx="4038600" cy="3200400"/>
          </a:xfrm>
          <a:prstGeom prst="rect">
            <a:avLst/>
          </a:prstGeom>
        </p:spPr>
      </p:pic>
    </p:spTree>
    <p:extLst>
      <p:ext uri="{BB962C8B-B14F-4D97-AF65-F5344CB8AC3E}">
        <p14:creationId xmlns="" xmlns:p14="http://schemas.microsoft.com/office/powerpoint/2010/main" val="310254809"/>
      </p:ext>
    </p:extLst>
  </p:cSld>
  <p:clrMapOvr>
    <a:masterClrMapping/>
  </p:clrMapOvr>
  <p:transition>
    <p:pull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914400"/>
          </a:xfrm>
        </p:spPr>
        <p:txBody>
          <a:bodyPr>
            <a:normAutofit/>
          </a:bodyPr>
          <a:lstStyle/>
          <a:p>
            <a:pPr algn="ctr" rtl="1"/>
            <a:r>
              <a:rPr lang="fa-IR" sz="3200" dirty="0" smtClean="0"/>
              <a:t>موارد استفاده</a:t>
            </a:r>
            <a:endParaRPr lang="en-US" sz="3200" dirty="0"/>
          </a:p>
        </p:txBody>
      </p:sp>
      <p:sp>
        <p:nvSpPr>
          <p:cNvPr id="3" name="Content Placeholder 2"/>
          <p:cNvSpPr>
            <a:spLocks noGrp="1"/>
          </p:cNvSpPr>
          <p:nvPr>
            <p:ph idx="1"/>
          </p:nvPr>
        </p:nvSpPr>
        <p:spPr>
          <a:xfrm>
            <a:off x="381000" y="1219200"/>
            <a:ext cx="8229600" cy="5257800"/>
          </a:xfrm>
        </p:spPr>
        <p:txBody>
          <a:bodyPr>
            <a:normAutofit lnSpcReduction="10000"/>
          </a:bodyPr>
          <a:lstStyle/>
          <a:p>
            <a:pPr marL="36576" indent="0" algn="just" rtl="1">
              <a:buNone/>
            </a:pPr>
            <a:r>
              <a:rPr lang="fa-IR" dirty="0" smtClean="0">
                <a:cs typeface="+mj-cs"/>
              </a:rPr>
              <a:t>جلیقه ضدگلوله</a:t>
            </a:r>
            <a:endParaRPr lang="fa-IR" sz="2800" dirty="0">
              <a:latin typeface="Arial" pitchFamily="34" charset="0"/>
              <a:cs typeface="+mj-cs"/>
            </a:endParaRPr>
          </a:p>
          <a:p>
            <a:pPr marL="36576" indent="0" algn="just" rtl="1">
              <a:buNone/>
            </a:pPr>
            <a:r>
              <a:rPr lang="fa-IR" sz="2800" dirty="0" smtClean="0">
                <a:latin typeface="Arial" pitchFamily="34" charset="0"/>
                <a:cs typeface="+mj-cs"/>
              </a:rPr>
              <a:t> </a:t>
            </a:r>
            <a:r>
              <a:rPr lang="fa-IR" sz="2400" dirty="0" smtClean="0">
                <a:latin typeface="Arial" pitchFamily="34" charset="0"/>
              </a:rPr>
              <a:t>کولار بعنوان ماده سازنده</a:t>
            </a:r>
            <a:r>
              <a:rPr lang="en-US" sz="2400" dirty="0" smtClean="0">
                <a:latin typeface="Arial" pitchFamily="34" charset="0"/>
              </a:rPr>
              <a:t> </a:t>
            </a:r>
            <a:r>
              <a:rPr lang="fa-IR" sz="2400" dirty="0" smtClean="0">
                <a:latin typeface="Arial" pitchFamily="34" charset="0"/>
              </a:rPr>
              <a:t>جلیقه‌های مقاوم در برابر گلوله و ماسک‌های صورت ضد گلوله استفاده می‌شود . شرکت PASGT که محصولات ارتش امریکا را از ۱۹۸۰ تامین می‌کند از کولار بعنوان ماده اصلی برای ساخت این محصولات استفاده می‌کند . دیگر موارد استفاده آن ماسک‌های ضد گلوله نگهبانهاست .</a:t>
            </a:r>
          </a:p>
          <a:p>
            <a:pPr marL="36576" indent="0" algn="just" rtl="1">
              <a:buNone/>
            </a:pPr>
            <a:r>
              <a:rPr lang="fa-IR" sz="2400" dirty="0" smtClean="0">
                <a:latin typeface="Arial" pitchFamily="34" charset="0"/>
              </a:rPr>
              <a:t>موارد استفاده آن در شهرها</a:t>
            </a:r>
            <a:r>
              <a:rPr lang="en-US" sz="2400" dirty="0" smtClean="0">
                <a:latin typeface="Arial" pitchFamily="34" charset="0"/>
              </a:rPr>
              <a:t> </a:t>
            </a:r>
            <a:r>
              <a:rPr lang="fa-IR" sz="2400" dirty="0" smtClean="0">
                <a:latin typeface="Arial" pitchFamily="34" charset="0"/>
              </a:rPr>
              <a:t>لباسهای موتورسوارانی است که در مقابل خراشیدگی محافظت می‌کند و همینطور در شرایط اورژانسی که مقابله با دمای بالا مورد نیاز است ( آتش نشانی ) و همچنین در گروه‌های ضربت استفاده می‌شود .</a:t>
            </a:r>
          </a:p>
          <a:p>
            <a:pPr marL="36576" indent="0" algn="just" rtl="1">
              <a:buNone/>
            </a:pPr>
            <a:r>
              <a:rPr lang="fa-IR" dirty="0" smtClean="0">
                <a:cs typeface="+mj-cs"/>
              </a:rPr>
              <a:t>ریسمان و کابل</a:t>
            </a:r>
            <a:endParaRPr lang="fa-IR" dirty="0">
              <a:cs typeface="+mj-cs"/>
            </a:endParaRPr>
          </a:p>
          <a:p>
            <a:pPr marL="36576" indent="0" algn="just" rtl="1">
              <a:buNone/>
            </a:pPr>
            <a:r>
              <a:rPr lang="fa-IR" dirty="0" smtClean="0">
                <a:cs typeface="+mj-cs"/>
              </a:rPr>
              <a:t> </a:t>
            </a:r>
            <a:r>
              <a:rPr lang="fa-IR" sz="2400" dirty="0" smtClean="0">
                <a:latin typeface="Arial" pitchFamily="34" charset="0"/>
              </a:rPr>
              <a:t>این فیبر بصورت بافته در کابل هایی که در آنها بوسیله آستینی از پلی اتیلن این فیبرها ثابت نگه داشته شده اند که به نام پارافیل معروف است استفاده میشوند .این فیبرها در پلهای معلق استفاده می شوند، همچنین برای پر کردن ترک‌های ستون‌های تبرید از طریق سانتریفوژ برای بستن و پر کردن ترک‌ها استفاده می شوند .</a:t>
            </a:r>
            <a:endParaRPr lang="en-US" sz="2400" dirty="0">
              <a:latin typeface="Arial" pitchFamily="34" charset="0"/>
            </a:endParaRPr>
          </a:p>
        </p:txBody>
      </p:sp>
    </p:spTree>
    <p:extLst>
      <p:ext uri="{BB962C8B-B14F-4D97-AF65-F5344CB8AC3E}">
        <p14:creationId xmlns="" xmlns:p14="http://schemas.microsoft.com/office/powerpoint/2010/main" val="2661181568"/>
      </p:ext>
    </p:extLst>
  </p:cSld>
  <p:clrMapOvr>
    <a:masterClrMapping/>
  </p:clrMapOvr>
  <p:transition>
    <p:spli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76672"/>
            <a:ext cx="8511480" cy="5466928"/>
          </a:xfrm>
        </p:spPr>
        <p:txBody>
          <a:bodyPr>
            <a:normAutofit/>
          </a:bodyPr>
          <a:lstStyle/>
          <a:p>
            <a:pPr marL="36576" indent="0" algn="just" rtl="1">
              <a:buNone/>
            </a:pPr>
            <a:r>
              <a:rPr lang="fa-IR" dirty="0" smtClean="0">
                <a:cs typeface="+mj-cs"/>
              </a:rPr>
              <a:t>استفاده در ورزش</a:t>
            </a:r>
            <a:endParaRPr lang="fa-IR" dirty="0" smtClean="0">
              <a:latin typeface="Arial" pitchFamily="34" charset="0"/>
              <a:cs typeface="+mj-cs"/>
            </a:endParaRPr>
          </a:p>
          <a:p>
            <a:pPr marL="36576" indent="0" algn="just" rtl="1">
              <a:buNone/>
            </a:pPr>
            <a:r>
              <a:rPr lang="fa-IR" sz="2400" dirty="0" smtClean="0">
                <a:latin typeface="Arial" pitchFamily="34" charset="0"/>
              </a:rPr>
              <a:t>کولار بسیار زیاد در قایق‌های مسابقه و همچنین یک لایه داخلی در تایر دوچرخه برای جلوگیری از پنچر شدن و بعلت استحکام عالی آن برای فیتله فایر پوئی و همچنین در لباس‌های موتور سواران علی الخصوص در محل هائی مثل شانه و زانو استفاده می شود.</a:t>
            </a:r>
            <a:r>
              <a:rPr lang="fa-IR" sz="2400" b="1" dirty="0" smtClean="0">
                <a:latin typeface="Arial" pitchFamily="34" charset="0"/>
              </a:rPr>
              <a:t> </a:t>
            </a:r>
            <a:endParaRPr lang="en-US" sz="2400" b="1" dirty="0" smtClean="0">
              <a:latin typeface="Arial" pitchFamily="34" charset="0"/>
            </a:endParaRPr>
          </a:p>
          <a:p>
            <a:pPr marL="36576" indent="0" algn="just" rtl="1">
              <a:buNone/>
            </a:pPr>
            <a:r>
              <a:rPr lang="fa-IR" sz="2800" dirty="0" smtClean="0"/>
              <a:t> </a:t>
            </a:r>
            <a:r>
              <a:rPr lang="fa-IR" dirty="0" smtClean="0">
                <a:cs typeface="+mj-cs"/>
              </a:rPr>
              <a:t>لنت ترمز</a:t>
            </a:r>
            <a:endParaRPr lang="fa-IR" dirty="0" smtClean="0">
              <a:latin typeface="Arial" pitchFamily="34" charset="0"/>
              <a:cs typeface="+mj-cs"/>
            </a:endParaRPr>
          </a:p>
          <a:p>
            <a:pPr marL="36576" indent="0" algn="just" rtl="1">
              <a:buNone/>
            </a:pPr>
            <a:r>
              <a:rPr lang="fa-IR" dirty="0" smtClean="0">
                <a:latin typeface="Arial" pitchFamily="34" charset="0"/>
                <a:cs typeface="+mj-cs"/>
              </a:rPr>
              <a:t> </a:t>
            </a:r>
            <a:r>
              <a:rPr lang="fa-IR" sz="2400" dirty="0" smtClean="0">
                <a:latin typeface="Arial" pitchFamily="34" charset="0"/>
              </a:rPr>
              <a:t>فیبرهای تکه تکه شده کولار به عنوان جایگزین برای آزبست در لنت ترمز سرامیکی استفاده شده اند، گردوغبار ناشی از آزبست، سمی می‌باشد حال آنکه آرامیدها یک جایگزین بی خطر برای آن می باشند. استحکام بالا، طول عمر زیاد و مقاومت در برابر حرارت از مهمترین خصوصیات کولار و سرامیک در لنت محسوب میشود.</a:t>
            </a:r>
            <a:endParaRPr lang="en-US" sz="2400" dirty="0" smtClean="0">
              <a:latin typeface="Arial" pitchFamily="34" charset="0"/>
            </a:endParaRPr>
          </a:p>
          <a:p>
            <a:pPr marL="36576" indent="0" algn="just" rtl="1">
              <a:buNone/>
            </a:pPr>
            <a:r>
              <a:rPr lang="fa-IR" dirty="0" smtClean="0"/>
              <a:t> </a:t>
            </a:r>
            <a:r>
              <a:rPr lang="fa-IR" dirty="0" smtClean="0">
                <a:cs typeface="+mj-cs"/>
              </a:rPr>
              <a:t>گوشی‌های موتورولا</a:t>
            </a:r>
          </a:p>
          <a:p>
            <a:pPr marL="36576" indent="0" algn="just" rtl="1">
              <a:buNone/>
            </a:pPr>
            <a:r>
              <a:rPr lang="fa-IR" dirty="0" smtClean="0">
                <a:cs typeface="+mj-cs"/>
              </a:rPr>
              <a:t> </a:t>
            </a:r>
            <a:r>
              <a:rPr lang="fa-IR" sz="2400" dirty="0" smtClean="0">
                <a:latin typeface="Arial" pitchFamily="34" charset="0"/>
              </a:rPr>
              <a:t>این ماده به عنوان روکش پشتی در گوشی‌های موتورولا بخصوص سری Droid Razr HD به خاطر مقاومت و سبکی مورد استفاده قرار می گیرد</a:t>
            </a:r>
            <a:endParaRPr lang="en-US" sz="2400" dirty="0">
              <a:latin typeface="Arial" pitchFamily="34" charset="0"/>
            </a:endParaRPr>
          </a:p>
        </p:txBody>
      </p:sp>
    </p:spTree>
    <p:extLst>
      <p:ext uri="{BB962C8B-B14F-4D97-AF65-F5344CB8AC3E}">
        <p14:creationId xmlns="" xmlns:p14="http://schemas.microsoft.com/office/powerpoint/2010/main" val="3320704674"/>
      </p:ext>
    </p:extLst>
  </p:cSld>
  <p:clrMapOvr>
    <a:masterClrMapping/>
  </p:clrMapOvr>
  <p:transition>
    <p:spli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je.png"/>
          <p:cNvPicPr>
            <a:picLocks noGrp="1" noChangeAspect="1"/>
          </p:cNvPicPr>
          <p:nvPr>
            <p:ph idx="1"/>
          </p:nvPr>
        </p:nvPicPr>
        <p:blipFill>
          <a:blip r:embed="rId2" cstate="print"/>
          <a:stretch>
            <a:fillRect/>
          </a:stretch>
        </p:blipFill>
        <p:spPr>
          <a:xfrm>
            <a:off x="3347864" y="394125"/>
            <a:ext cx="2736304" cy="2833015"/>
          </a:xfrm>
        </p:spPr>
      </p:pic>
      <p:pic>
        <p:nvPicPr>
          <p:cNvPr id="5" name="Picture 4" descr="ga.png"/>
          <p:cNvPicPr>
            <a:picLocks noChangeAspect="1"/>
          </p:cNvPicPr>
          <p:nvPr/>
        </p:nvPicPr>
        <p:blipFill>
          <a:blip r:embed="rId3" cstate="print"/>
          <a:stretch>
            <a:fillRect/>
          </a:stretch>
        </p:blipFill>
        <p:spPr>
          <a:xfrm>
            <a:off x="6300192" y="3428998"/>
            <a:ext cx="2628593" cy="2809875"/>
          </a:xfrm>
          <a:prstGeom prst="rect">
            <a:avLst/>
          </a:prstGeom>
        </p:spPr>
      </p:pic>
      <p:pic>
        <p:nvPicPr>
          <p:cNvPr id="6" name="Picture 5" descr="motasel lole.png"/>
          <p:cNvPicPr>
            <a:picLocks noChangeAspect="1"/>
          </p:cNvPicPr>
          <p:nvPr/>
        </p:nvPicPr>
        <p:blipFill>
          <a:blip r:embed="rId4" cstate="print"/>
          <a:stretch>
            <a:fillRect/>
          </a:stretch>
        </p:blipFill>
        <p:spPr>
          <a:xfrm>
            <a:off x="395536" y="3428999"/>
            <a:ext cx="2736304" cy="2809875"/>
          </a:xfrm>
          <a:prstGeom prst="rect">
            <a:avLst/>
          </a:prstGeom>
        </p:spPr>
      </p:pic>
    </p:spTree>
    <p:extLst>
      <p:ext uri="{BB962C8B-B14F-4D97-AF65-F5344CB8AC3E}">
        <p14:creationId xmlns="" xmlns:p14="http://schemas.microsoft.com/office/powerpoint/2010/main" val="323399598"/>
      </p:ext>
    </p:extLst>
  </p:cSld>
  <p:clrMapOvr>
    <a:masterClrMapping/>
  </p:clrMapOvr>
  <p:transition>
    <p:pull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5"/>
            <a:ext cx="8229600" cy="1143000"/>
          </a:xfrm>
        </p:spPr>
        <p:txBody>
          <a:bodyPr>
            <a:normAutofit/>
          </a:bodyPr>
          <a:lstStyle/>
          <a:p>
            <a:pPr algn="ctr" rtl="1">
              <a:lnSpc>
                <a:spcPct val="150000"/>
              </a:lnSpc>
            </a:pPr>
            <a:r>
              <a:rPr lang="fa-IR" sz="3200" dirty="0" smtClean="0"/>
              <a:t>پلی آمید (نایلون)</a:t>
            </a:r>
            <a:endParaRPr lang="en-US" sz="3200" dirty="0"/>
          </a:p>
        </p:txBody>
      </p:sp>
      <p:sp>
        <p:nvSpPr>
          <p:cNvPr id="3" name="Content Placeholder 2"/>
          <p:cNvSpPr>
            <a:spLocks noGrp="1"/>
          </p:cNvSpPr>
          <p:nvPr>
            <p:ph idx="1"/>
          </p:nvPr>
        </p:nvSpPr>
        <p:spPr>
          <a:xfrm>
            <a:off x="457200" y="990600"/>
            <a:ext cx="8229600" cy="5715000"/>
          </a:xfrm>
        </p:spPr>
        <p:txBody>
          <a:bodyPr>
            <a:noAutofit/>
          </a:bodyPr>
          <a:lstStyle/>
          <a:p>
            <a:pPr marL="36576" indent="0" algn="r" rtl="1">
              <a:buNone/>
            </a:pPr>
            <a:r>
              <a:rPr lang="fa-IR" sz="2400" dirty="0" smtClean="0">
                <a:latin typeface="Arial" pitchFamily="34" charset="0"/>
              </a:rPr>
              <a:t>ساختار کلی:</a:t>
            </a:r>
            <a:br>
              <a:rPr lang="fa-IR" sz="2400" dirty="0" smtClean="0">
                <a:latin typeface="Arial" pitchFamily="34" charset="0"/>
              </a:rPr>
            </a:br>
            <a:r>
              <a:rPr lang="fa-IR" sz="2400" dirty="0" smtClean="0">
                <a:latin typeface="Arial" pitchFamily="34" charset="0"/>
              </a:rPr>
              <a:t/>
            </a:r>
            <a:br>
              <a:rPr lang="fa-IR" sz="2400" dirty="0" smtClean="0">
                <a:latin typeface="Arial" pitchFamily="34" charset="0"/>
              </a:rPr>
            </a:br>
            <a:r>
              <a:rPr lang="fa-IR" sz="2400" dirty="0" smtClean="0">
                <a:latin typeface="Arial" pitchFamily="34" charset="0"/>
              </a:rPr>
              <a:t/>
            </a:r>
            <a:br>
              <a:rPr lang="fa-IR" sz="2400" dirty="0" smtClean="0">
                <a:latin typeface="Arial" pitchFamily="34" charset="0"/>
              </a:rPr>
            </a:br>
            <a:endParaRPr lang="fa-IR" sz="2400" dirty="0" smtClean="0">
              <a:latin typeface="Arial" pitchFamily="34" charset="0"/>
            </a:endParaRPr>
          </a:p>
          <a:p>
            <a:pPr marL="36576" indent="0" algn="r" rtl="1">
              <a:buNone/>
            </a:pPr>
            <a:r>
              <a:rPr lang="fa-IR" sz="2400" dirty="0" smtClean="0">
                <a:latin typeface="Arial" pitchFamily="34" charset="0"/>
              </a:rPr>
              <a:t>استفاده می شود به عنوان: ترمو پلاستیک (پلاستیک گرما نرم) و الیاف و پلاستیک مهندسی</a:t>
            </a:r>
            <a:br>
              <a:rPr lang="fa-IR" sz="2400" dirty="0" smtClean="0">
                <a:latin typeface="Arial" pitchFamily="34" charset="0"/>
              </a:rPr>
            </a:br>
            <a:r>
              <a:rPr lang="fa-IR" sz="2400" dirty="0" smtClean="0">
                <a:latin typeface="Arial" pitchFamily="34" charset="0"/>
              </a:rPr>
              <a:t> </a:t>
            </a:r>
          </a:p>
          <a:p>
            <a:pPr marL="36576" indent="0" algn="r" rtl="1">
              <a:buNone/>
            </a:pPr>
            <a:r>
              <a:rPr lang="fa-IR" sz="2400" dirty="0" smtClean="0">
                <a:latin typeface="Arial" pitchFamily="34" charset="0"/>
              </a:rPr>
              <a:t>انواع مختلف پلی آمید: پلی آمید 6 (</a:t>
            </a:r>
            <a:r>
              <a:rPr lang="en-US" sz="2400" dirty="0" smtClean="0">
                <a:latin typeface="Arial" pitchFamily="34" charset="0"/>
              </a:rPr>
              <a:t>(PA6، </a:t>
            </a:r>
            <a:r>
              <a:rPr lang="fa-IR" sz="2400" dirty="0" smtClean="0">
                <a:latin typeface="Arial" pitchFamily="34" charset="0"/>
              </a:rPr>
              <a:t>پلی آمید 6.6 </a:t>
            </a:r>
            <a:r>
              <a:rPr lang="en-US" sz="2400" dirty="0" smtClean="0">
                <a:latin typeface="Arial" pitchFamily="34" charset="0"/>
              </a:rPr>
              <a:t>(PA6.6)، </a:t>
            </a:r>
            <a:r>
              <a:rPr lang="fa-IR" sz="2400" dirty="0" smtClean="0">
                <a:latin typeface="Arial" pitchFamily="34" charset="0"/>
              </a:rPr>
              <a:t>پلی آمید 11 (</a:t>
            </a:r>
            <a:r>
              <a:rPr lang="en-US" sz="2400" dirty="0" smtClean="0">
                <a:latin typeface="Arial" pitchFamily="34" charset="0"/>
              </a:rPr>
              <a:t>(PA11، </a:t>
            </a:r>
            <a:r>
              <a:rPr lang="fa-IR" sz="2400" dirty="0" smtClean="0">
                <a:latin typeface="Arial" pitchFamily="34" charset="0"/>
              </a:rPr>
              <a:t>پلی آمید 6و 6.6 (</a:t>
            </a:r>
            <a:r>
              <a:rPr lang="en-US" sz="2400" dirty="0" smtClean="0">
                <a:latin typeface="Arial" pitchFamily="34" charset="0"/>
              </a:rPr>
              <a:t>,(PA6,6.6</a:t>
            </a:r>
            <a:r>
              <a:rPr lang="fa-IR" sz="2400" dirty="0" smtClean="0">
                <a:latin typeface="Arial" pitchFamily="34" charset="0"/>
              </a:rPr>
              <a:t>پلی آمید 12 (</a:t>
            </a:r>
            <a:r>
              <a:rPr lang="en-US" sz="2400" dirty="0" smtClean="0">
                <a:latin typeface="Arial" pitchFamily="34" charset="0"/>
              </a:rPr>
              <a:t>(PA12</a:t>
            </a:r>
            <a:r>
              <a:rPr lang="fa-IR" sz="2400" dirty="0" smtClean="0">
                <a:latin typeface="Arial" pitchFamily="34" charset="0"/>
              </a:rPr>
              <a:t>و ... </a:t>
            </a:r>
            <a:r>
              <a:rPr lang="en-US" sz="2400" dirty="0" smtClean="0">
                <a:latin typeface="Arial" pitchFamily="34" charset="0"/>
              </a:rPr>
              <a:t/>
            </a:r>
            <a:br>
              <a:rPr lang="en-US" sz="2400" dirty="0" smtClean="0">
                <a:latin typeface="Arial" pitchFamily="34" charset="0"/>
              </a:rPr>
            </a:br>
            <a:r>
              <a:rPr lang="fa-IR" sz="2400" dirty="0" smtClean="0">
                <a:latin typeface="Arial" pitchFamily="34" charset="0"/>
              </a:rPr>
              <a:t> </a:t>
            </a:r>
            <a:br>
              <a:rPr lang="fa-IR" sz="2400" dirty="0" smtClean="0">
                <a:latin typeface="Arial" pitchFamily="34" charset="0"/>
              </a:rPr>
            </a:br>
            <a:r>
              <a:rPr lang="fa-IR" sz="2400" dirty="0" smtClean="0">
                <a:latin typeface="Arial" pitchFamily="34" charset="0"/>
              </a:rPr>
              <a:t>نکته: به پلی آمید ها، نایلون</a:t>
            </a:r>
            <a:r>
              <a:rPr lang="en-US" sz="2400" dirty="0" smtClean="0">
                <a:latin typeface="Arial" pitchFamily="34" charset="0"/>
              </a:rPr>
              <a:t> (Nylon) </a:t>
            </a:r>
            <a:r>
              <a:rPr lang="fa-IR" sz="2400" dirty="0" smtClean="0">
                <a:latin typeface="Arial" pitchFamily="34" charset="0"/>
              </a:rPr>
              <a:t>نیز گفته می شود.</a:t>
            </a:r>
            <a:br>
              <a:rPr lang="fa-IR" sz="2400" dirty="0" smtClean="0">
                <a:latin typeface="Arial" pitchFamily="34" charset="0"/>
              </a:rPr>
            </a:br>
            <a:r>
              <a:rPr lang="fa-IR" sz="2400" dirty="0" smtClean="0">
                <a:latin typeface="Arial" pitchFamily="34" charset="0"/>
              </a:rPr>
              <a:t> </a:t>
            </a:r>
            <a:br>
              <a:rPr lang="fa-IR" sz="2400" dirty="0" smtClean="0">
                <a:latin typeface="Arial" pitchFamily="34" charset="0"/>
              </a:rPr>
            </a:br>
            <a:r>
              <a:rPr lang="fa-IR" sz="2400" dirty="0" smtClean="0">
                <a:latin typeface="Arial" pitchFamily="34" charset="0"/>
              </a:rPr>
              <a:t>نام های دیگر: کاپرولان (</a:t>
            </a:r>
            <a:r>
              <a:rPr lang="en-US" sz="2400" dirty="0" smtClean="0">
                <a:latin typeface="Arial" pitchFamily="34" charset="0"/>
              </a:rPr>
              <a:t>(</a:t>
            </a:r>
            <a:r>
              <a:rPr lang="en-US" sz="2400" dirty="0" err="1" smtClean="0">
                <a:latin typeface="Arial" pitchFamily="34" charset="0"/>
              </a:rPr>
              <a:t>Caprolan</a:t>
            </a:r>
            <a:r>
              <a:rPr lang="en-US" sz="2400" dirty="0" smtClean="0">
                <a:latin typeface="Arial" pitchFamily="34" charset="0"/>
              </a:rPr>
              <a:t>، </a:t>
            </a:r>
            <a:r>
              <a:rPr lang="fa-IR" sz="2400" dirty="0" smtClean="0">
                <a:latin typeface="Arial" pitchFamily="34" charset="0"/>
              </a:rPr>
              <a:t>سلانز </a:t>
            </a:r>
            <a:r>
              <a:rPr lang="en-US" sz="2400" dirty="0" smtClean="0">
                <a:latin typeface="Arial" pitchFamily="34" charset="0"/>
              </a:rPr>
              <a:t>(</a:t>
            </a:r>
            <a:r>
              <a:rPr lang="en-US" sz="2400" dirty="0" err="1" smtClean="0">
                <a:latin typeface="Arial" pitchFamily="34" charset="0"/>
              </a:rPr>
              <a:t>Celanz</a:t>
            </a:r>
            <a:r>
              <a:rPr lang="en-US" sz="2400" dirty="0" smtClean="0">
                <a:latin typeface="Arial" pitchFamily="34" charset="0"/>
              </a:rPr>
              <a:t>)، </a:t>
            </a:r>
            <a:r>
              <a:rPr lang="fa-IR" sz="2400" dirty="0" smtClean="0">
                <a:latin typeface="Arial" pitchFamily="34" charset="0"/>
              </a:rPr>
              <a:t>اپرآمید </a:t>
            </a:r>
            <a:r>
              <a:rPr lang="en-US" sz="2400" dirty="0" smtClean="0">
                <a:latin typeface="Arial" pitchFamily="34" charset="0"/>
              </a:rPr>
              <a:t>(</a:t>
            </a:r>
            <a:r>
              <a:rPr lang="en-US" sz="2400" dirty="0" err="1" smtClean="0">
                <a:latin typeface="Arial" pitchFamily="34" charset="0"/>
              </a:rPr>
              <a:t>Epramid</a:t>
            </a:r>
            <a:r>
              <a:rPr lang="en-US" sz="2400" dirty="0" smtClean="0">
                <a:latin typeface="Arial" pitchFamily="34" charset="0"/>
              </a:rPr>
              <a:t>)، </a:t>
            </a:r>
            <a:r>
              <a:rPr lang="fa-IR" sz="2400" dirty="0" smtClean="0">
                <a:latin typeface="Arial" pitchFamily="34" charset="0"/>
              </a:rPr>
              <a:t>نووآمید </a:t>
            </a:r>
            <a:r>
              <a:rPr lang="en-US" sz="2400" dirty="0" smtClean="0">
                <a:latin typeface="Arial" pitchFamily="34" charset="0"/>
              </a:rPr>
              <a:t>(</a:t>
            </a:r>
            <a:r>
              <a:rPr lang="en-US" sz="2400" dirty="0" err="1" smtClean="0">
                <a:latin typeface="Arial" pitchFamily="34" charset="0"/>
              </a:rPr>
              <a:t>Novamid</a:t>
            </a:r>
            <a:r>
              <a:rPr lang="en-US" sz="2400" dirty="0" smtClean="0">
                <a:latin typeface="Arial" pitchFamily="34" charset="0"/>
              </a:rPr>
              <a:t>)، </a:t>
            </a:r>
            <a:r>
              <a:rPr lang="fa-IR" sz="2400" dirty="0" smtClean="0">
                <a:latin typeface="Arial" pitchFamily="34" charset="0"/>
              </a:rPr>
              <a:t>ارگامید </a:t>
            </a:r>
            <a:r>
              <a:rPr lang="en-US" sz="2400" dirty="0" smtClean="0">
                <a:latin typeface="Arial" pitchFamily="34" charset="0"/>
              </a:rPr>
              <a:t>(</a:t>
            </a:r>
            <a:r>
              <a:rPr lang="en-US" sz="2400" dirty="0" err="1" smtClean="0">
                <a:latin typeface="Arial" pitchFamily="34" charset="0"/>
              </a:rPr>
              <a:t>Orgamid</a:t>
            </a:r>
            <a:r>
              <a:rPr lang="en-US" sz="2400" dirty="0" smtClean="0">
                <a:latin typeface="Arial" pitchFamily="34" charset="0"/>
              </a:rPr>
              <a:t>)، </a:t>
            </a:r>
            <a:r>
              <a:rPr lang="fa-IR" sz="2400" dirty="0" smtClean="0">
                <a:latin typeface="Arial" pitchFamily="34" charset="0"/>
              </a:rPr>
              <a:t>تکومید </a:t>
            </a:r>
            <a:r>
              <a:rPr lang="en-US" sz="2400" dirty="0" smtClean="0">
                <a:latin typeface="Arial" pitchFamily="34" charset="0"/>
              </a:rPr>
              <a:t>(</a:t>
            </a:r>
            <a:r>
              <a:rPr lang="en-US" sz="2400" dirty="0" err="1" smtClean="0">
                <a:latin typeface="Arial" pitchFamily="34" charset="0"/>
              </a:rPr>
              <a:t>Tecomid</a:t>
            </a:r>
            <a:r>
              <a:rPr lang="en-US" sz="2400" dirty="0" smtClean="0">
                <a:latin typeface="Arial" pitchFamily="34" charset="0"/>
              </a:rPr>
              <a:t>)، </a:t>
            </a:r>
            <a:r>
              <a:rPr lang="fa-IR" sz="2400" dirty="0" smtClean="0">
                <a:latin typeface="Arial" pitchFamily="34" charset="0"/>
              </a:rPr>
              <a:t>اولترامید </a:t>
            </a:r>
            <a:r>
              <a:rPr lang="en-US" sz="2400" dirty="0" smtClean="0">
                <a:latin typeface="Arial" pitchFamily="34" charset="0"/>
              </a:rPr>
              <a:t>(</a:t>
            </a:r>
            <a:r>
              <a:rPr lang="en-US" sz="2400" dirty="0" err="1" smtClean="0">
                <a:latin typeface="Arial" pitchFamily="34" charset="0"/>
              </a:rPr>
              <a:t>Ultramid</a:t>
            </a:r>
            <a:r>
              <a:rPr lang="en-US" sz="2400" dirty="0" smtClean="0">
                <a:latin typeface="Arial" pitchFamily="34" charset="0"/>
              </a:rPr>
              <a:t>)، </a:t>
            </a:r>
            <a:r>
              <a:rPr lang="fa-IR" sz="2400" dirty="0" smtClean="0">
                <a:latin typeface="Arial" pitchFamily="34" charset="0"/>
              </a:rPr>
              <a:t>ولامید </a:t>
            </a:r>
            <a:r>
              <a:rPr lang="en-US" sz="2400" dirty="0" smtClean="0">
                <a:latin typeface="Arial" pitchFamily="34" charset="0"/>
              </a:rPr>
              <a:t>(</a:t>
            </a:r>
            <a:r>
              <a:rPr lang="en-US" sz="2400" dirty="0" err="1" smtClean="0">
                <a:latin typeface="Arial" pitchFamily="34" charset="0"/>
              </a:rPr>
              <a:t>Wellamisd</a:t>
            </a:r>
            <a:r>
              <a:rPr lang="en-US" sz="2400" dirty="0" smtClean="0">
                <a:latin typeface="Arial" pitchFamily="34" charset="0"/>
              </a:rPr>
              <a:t>)</a:t>
            </a:r>
            <a:br>
              <a:rPr lang="en-US" sz="2400" dirty="0" smtClean="0">
                <a:latin typeface="Arial" pitchFamily="34" charset="0"/>
              </a:rPr>
            </a:br>
            <a:r>
              <a:rPr lang="fa-IR" sz="2400" dirty="0" smtClean="0">
                <a:latin typeface="Arial" pitchFamily="34" charset="0"/>
              </a:rPr>
              <a:t> </a:t>
            </a:r>
            <a:r>
              <a:rPr lang="en-US" sz="2400" dirty="0" smtClean="0">
                <a:latin typeface="Arial" pitchFamily="34" charset="0"/>
              </a:rPr>
              <a:t/>
            </a:r>
            <a:br>
              <a:rPr lang="en-US" sz="2400" dirty="0" smtClean="0">
                <a:latin typeface="Arial" pitchFamily="34" charset="0"/>
              </a:rPr>
            </a:br>
            <a:r>
              <a:rPr lang="fa-IR" sz="2400" dirty="0" smtClean="0">
                <a:latin typeface="Arial" pitchFamily="34" charset="0"/>
              </a:rPr>
              <a:t>مونومر: </a:t>
            </a:r>
            <a:br>
              <a:rPr lang="fa-IR" sz="2400" dirty="0" smtClean="0">
                <a:latin typeface="Arial" pitchFamily="34" charset="0"/>
              </a:rPr>
            </a:br>
            <a:r>
              <a:rPr lang="fa-IR" sz="2400" dirty="0" smtClean="0">
                <a:latin typeface="Arial" pitchFamily="34" charset="0"/>
              </a:rPr>
              <a:t>پلی آمید 6: کاپرولاکتام (</a:t>
            </a:r>
            <a:r>
              <a:rPr lang="en-US" sz="2400" dirty="0" err="1" smtClean="0">
                <a:latin typeface="Arial" pitchFamily="34" charset="0"/>
              </a:rPr>
              <a:t>Caprolactam</a:t>
            </a:r>
            <a:r>
              <a:rPr lang="fa-IR" sz="2400" dirty="0" smtClean="0">
                <a:latin typeface="Arial" pitchFamily="34" charset="0"/>
              </a:rPr>
              <a:t>)</a:t>
            </a:r>
            <a:r>
              <a:rPr lang="en-US" sz="2400" dirty="0" smtClean="0">
                <a:latin typeface="Arial" pitchFamily="34" charset="0"/>
              </a:rPr>
              <a:t/>
            </a:r>
            <a:br>
              <a:rPr lang="en-US" sz="2400" dirty="0" smtClean="0">
                <a:latin typeface="Arial" pitchFamily="34" charset="0"/>
              </a:rPr>
            </a:br>
            <a:r>
              <a:rPr lang="fa-IR" sz="2400" dirty="0" smtClean="0">
                <a:latin typeface="Arial" pitchFamily="34" charset="0"/>
              </a:rPr>
              <a:t>پلی آمید 6.6: آدیپیک اسید و هگزا متیلن دی آمین (</a:t>
            </a:r>
            <a:r>
              <a:rPr lang="en-US" sz="2400" dirty="0" err="1" smtClean="0">
                <a:latin typeface="Arial" pitchFamily="34" charset="0"/>
              </a:rPr>
              <a:t>Adipic</a:t>
            </a:r>
            <a:r>
              <a:rPr lang="en-US" sz="2400" dirty="0" smtClean="0">
                <a:latin typeface="Arial" pitchFamily="34" charset="0"/>
              </a:rPr>
              <a:t> Acid &amp; </a:t>
            </a:r>
            <a:r>
              <a:rPr lang="en-US" sz="2400" dirty="0" err="1" smtClean="0">
                <a:latin typeface="Arial" pitchFamily="34" charset="0"/>
              </a:rPr>
              <a:t>Hexamethylene</a:t>
            </a:r>
            <a:r>
              <a:rPr lang="en-US" sz="2400" dirty="0" smtClean="0">
                <a:latin typeface="Arial" pitchFamily="34" charset="0"/>
              </a:rPr>
              <a:t> </a:t>
            </a:r>
            <a:r>
              <a:rPr lang="en-US" sz="2400" dirty="0" err="1" smtClean="0">
                <a:latin typeface="Arial" pitchFamily="34" charset="0"/>
              </a:rPr>
              <a:t>Diamine</a:t>
            </a:r>
            <a:r>
              <a:rPr lang="fa-IR" sz="2400" dirty="0" smtClean="0">
                <a:latin typeface="Arial" pitchFamily="34" charset="0"/>
              </a:rPr>
              <a:t>)</a:t>
            </a:r>
            <a:r>
              <a:rPr lang="en-US" sz="2400" dirty="0" smtClean="0">
                <a:latin typeface="Arial" pitchFamily="34" charset="0"/>
              </a:rPr>
              <a:t/>
            </a:r>
            <a:br>
              <a:rPr lang="en-US" sz="2400" dirty="0" smtClean="0">
                <a:latin typeface="Arial" pitchFamily="34" charset="0"/>
              </a:rPr>
            </a:br>
            <a:r>
              <a:rPr lang="fa-IR" sz="2400" dirty="0" smtClean="0">
                <a:latin typeface="Arial" pitchFamily="34" charset="0"/>
              </a:rPr>
              <a:t>پلی آمید 11: روغن کرچک و متانول</a:t>
            </a:r>
          </a:p>
          <a:p>
            <a:pPr algn="r" rtl="1">
              <a:buNone/>
            </a:pPr>
            <a:endParaRPr lang="en-US" sz="2400" dirty="0">
              <a:latin typeface="Arial" pitchFamily="34" charset="0"/>
            </a:endParaRPr>
          </a:p>
        </p:txBody>
      </p:sp>
      <p:pic>
        <p:nvPicPr>
          <p:cNvPr id="4" name="Picture 3" descr="untitled.png"/>
          <p:cNvPicPr>
            <a:picLocks noChangeAspect="1"/>
          </p:cNvPicPr>
          <p:nvPr/>
        </p:nvPicPr>
        <p:blipFill>
          <a:blip r:embed="rId2" cstate="print"/>
          <a:stretch>
            <a:fillRect/>
          </a:stretch>
        </p:blipFill>
        <p:spPr>
          <a:xfrm>
            <a:off x="1066800" y="1143000"/>
            <a:ext cx="4648200" cy="1219200"/>
          </a:xfrm>
          <a:prstGeom prst="rect">
            <a:avLst/>
          </a:prstGeom>
        </p:spPr>
      </p:pic>
    </p:spTree>
    <p:extLst>
      <p:ext uri="{BB962C8B-B14F-4D97-AF65-F5344CB8AC3E}">
        <p14:creationId xmlns="" xmlns:p14="http://schemas.microsoft.com/office/powerpoint/2010/main" val="4269704817"/>
      </p:ext>
    </p:extLst>
  </p:cSld>
  <p:clrMapOvr>
    <a:masterClrMapping/>
  </p:clrMapOvr>
  <p:transition spd="med">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477000"/>
          </a:xfrm>
        </p:spPr>
        <p:txBody>
          <a:bodyPr>
            <a:noAutofit/>
          </a:bodyPr>
          <a:lstStyle/>
          <a:p>
            <a:pPr marL="36576" indent="0" algn="r" rtl="1">
              <a:buNone/>
            </a:pPr>
            <a:r>
              <a:rPr lang="fa-IR" sz="2600" dirty="0" smtClean="0">
                <a:cs typeface="+mj-cs"/>
              </a:rPr>
              <a:t>حلال: </a:t>
            </a:r>
            <a:r>
              <a:rPr lang="fa-IR" sz="2000" b="1" dirty="0" smtClean="0"/>
              <a:t/>
            </a:r>
            <a:br>
              <a:rPr lang="fa-IR" sz="2000" b="1" dirty="0" smtClean="0"/>
            </a:br>
            <a:r>
              <a:rPr lang="fa-IR" sz="2400" dirty="0" smtClean="0">
                <a:latin typeface="Arial" pitchFamily="34" charset="0"/>
              </a:rPr>
              <a:t>پلی آمید 6 و پلی آمید 6.6: اسید فرمیک یا همان جوهر مورچه (</a:t>
            </a:r>
            <a:r>
              <a:rPr lang="en-US" sz="2400" dirty="0" smtClean="0">
                <a:latin typeface="Arial" pitchFamily="34" charset="0"/>
              </a:rPr>
              <a:t>Formic Acid</a:t>
            </a:r>
            <a:r>
              <a:rPr lang="fa-IR" sz="2400" dirty="0" smtClean="0">
                <a:latin typeface="Arial" pitchFamily="34" charset="0"/>
              </a:rPr>
              <a:t>)</a:t>
            </a:r>
            <a:r>
              <a:rPr lang="en-US" sz="2400" dirty="0" smtClean="0">
                <a:latin typeface="Arial" pitchFamily="34" charset="0"/>
              </a:rPr>
              <a:t/>
            </a:r>
            <a:br>
              <a:rPr lang="en-US" sz="2400" dirty="0" smtClean="0">
                <a:latin typeface="Arial" pitchFamily="34" charset="0"/>
              </a:rPr>
            </a:br>
            <a:r>
              <a:rPr lang="fa-IR" sz="2400" dirty="0" smtClean="0">
                <a:latin typeface="Arial" pitchFamily="34" charset="0"/>
              </a:rPr>
              <a:t>پلی آمید 11: دی متیل فرمامید </a:t>
            </a:r>
            <a:r>
              <a:rPr lang="en-US" sz="2400" dirty="0" smtClean="0">
                <a:latin typeface="Arial" pitchFamily="34" charset="0"/>
              </a:rPr>
              <a:t>DMF </a:t>
            </a:r>
            <a:r>
              <a:rPr lang="fa-IR" sz="2400" dirty="0" smtClean="0">
                <a:latin typeface="Arial" pitchFamily="34" charset="0"/>
              </a:rPr>
              <a:t>یا (</a:t>
            </a:r>
            <a:r>
              <a:rPr lang="en-US" sz="2400" dirty="0" err="1" smtClean="0">
                <a:latin typeface="Arial" pitchFamily="34" charset="0"/>
              </a:rPr>
              <a:t>Dimethylformamide</a:t>
            </a:r>
            <a:r>
              <a:rPr lang="fa-IR" sz="2400" dirty="0" smtClean="0">
                <a:latin typeface="Arial" pitchFamily="34" charset="0"/>
              </a:rPr>
              <a:t>)</a:t>
            </a:r>
          </a:p>
          <a:p>
            <a:pPr marL="36576" indent="0" algn="r" rtl="1">
              <a:spcBef>
                <a:spcPts val="0"/>
              </a:spcBef>
              <a:buNone/>
            </a:pPr>
            <a:r>
              <a:rPr lang="fa-IR" sz="2600" dirty="0" smtClean="0">
                <a:cs typeface="+mj-cs"/>
              </a:rPr>
              <a:t>دانسیته: </a:t>
            </a:r>
            <a:r>
              <a:rPr lang="fa-IR" sz="2000" b="1" dirty="0" smtClean="0"/>
              <a:t/>
            </a:r>
            <a:br>
              <a:rPr lang="fa-IR" sz="2000" b="1" dirty="0" smtClean="0"/>
            </a:br>
            <a:r>
              <a:rPr lang="fa-IR" sz="2400" dirty="0" smtClean="0">
                <a:latin typeface="Arial" pitchFamily="34" charset="0"/>
              </a:rPr>
              <a:t>پلی آمید 6: 1.12 تا 1.15 </a:t>
            </a:r>
            <a:r>
              <a:rPr lang="en-US" sz="2400" dirty="0" smtClean="0">
                <a:latin typeface="Arial" pitchFamily="34" charset="0"/>
              </a:rPr>
              <a:t>g/cm</a:t>
            </a:r>
            <a:r>
              <a:rPr lang="en-US" sz="2400" baseline="30000" dirty="0" smtClean="0">
                <a:latin typeface="Arial" pitchFamily="34" charset="0"/>
              </a:rPr>
              <a:t>3</a:t>
            </a:r>
            <a:r>
              <a:rPr lang="en-US" sz="2400" dirty="0" smtClean="0">
                <a:latin typeface="Arial" pitchFamily="34" charset="0"/>
              </a:rPr>
              <a:t/>
            </a:r>
            <a:br>
              <a:rPr lang="en-US" sz="2400" dirty="0" smtClean="0">
                <a:latin typeface="Arial" pitchFamily="34" charset="0"/>
              </a:rPr>
            </a:br>
            <a:r>
              <a:rPr lang="fa-IR" sz="2400" dirty="0" smtClean="0">
                <a:latin typeface="Arial" pitchFamily="34" charset="0"/>
              </a:rPr>
              <a:t>پلی آمید 6.6: 1.13 تا 1.60 </a:t>
            </a:r>
            <a:r>
              <a:rPr lang="en-US" sz="2400" dirty="0" smtClean="0">
                <a:latin typeface="Arial" pitchFamily="34" charset="0"/>
              </a:rPr>
              <a:t>g/cm</a:t>
            </a:r>
            <a:r>
              <a:rPr lang="en-US" sz="2400" baseline="30000" dirty="0" smtClean="0">
                <a:latin typeface="Arial" pitchFamily="34" charset="0"/>
              </a:rPr>
              <a:t>3</a:t>
            </a:r>
            <a:r>
              <a:rPr lang="en-US" sz="2400" dirty="0" smtClean="0">
                <a:latin typeface="Arial" pitchFamily="34" charset="0"/>
              </a:rPr>
              <a:t/>
            </a:r>
            <a:br>
              <a:rPr lang="en-US" sz="2400" dirty="0" smtClean="0">
                <a:latin typeface="Arial" pitchFamily="34" charset="0"/>
              </a:rPr>
            </a:br>
            <a:r>
              <a:rPr lang="fa-IR" sz="2400" dirty="0" smtClean="0">
                <a:latin typeface="Arial" pitchFamily="34" charset="0"/>
              </a:rPr>
              <a:t>پلی آمید 11: 1.03 تا 1.05 </a:t>
            </a:r>
            <a:r>
              <a:rPr lang="en-US" sz="2400" dirty="0" smtClean="0">
                <a:latin typeface="Arial" pitchFamily="34" charset="0"/>
              </a:rPr>
              <a:t>g/cm</a:t>
            </a:r>
            <a:r>
              <a:rPr lang="en-US" sz="2400" baseline="30000" dirty="0" smtClean="0">
                <a:latin typeface="Arial" pitchFamily="34" charset="0"/>
              </a:rPr>
              <a:t>3</a:t>
            </a:r>
            <a:endParaRPr lang="fa-IR" sz="2400" baseline="30000" dirty="0" smtClean="0">
              <a:latin typeface="Arial" pitchFamily="34" charset="0"/>
            </a:endParaRPr>
          </a:p>
          <a:p>
            <a:pPr algn="r" rtl="1">
              <a:spcBef>
                <a:spcPts val="0"/>
              </a:spcBef>
              <a:buNone/>
            </a:pPr>
            <a:r>
              <a:rPr lang="fa-IR" sz="600" baseline="30000" dirty="0" smtClean="0">
                <a:latin typeface="Arial" pitchFamily="34" charset="0"/>
              </a:rPr>
              <a:t> </a:t>
            </a:r>
            <a:r>
              <a:rPr lang="fa-IR" sz="2000" baseline="30000" dirty="0" smtClean="0">
                <a:latin typeface="Arial" pitchFamily="34" charset="0"/>
              </a:rPr>
              <a:t>   </a:t>
            </a:r>
            <a:endParaRPr lang="fa-IR" sz="600" baseline="30000" dirty="0" smtClean="0">
              <a:latin typeface="Arial" pitchFamily="34" charset="0"/>
            </a:endParaRPr>
          </a:p>
          <a:p>
            <a:pPr algn="r" rtl="1">
              <a:spcBef>
                <a:spcPts val="0"/>
              </a:spcBef>
              <a:buNone/>
            </a:pPr>
            <a:r>
              <a:rPr lang="fa-IR" sz="2000" b="1" dirty="0" smtClean="0"/>
              <a:t>نکته</a:t>
            </a:r>
            <a:r>
              <a:rPr lang="fa-IR" sz="2000" b="1" dirty="0" smtClean="0">
                <a:latin typeface="Arial" pitchFamily="34" charset="0"/>
              </a:rPr>
              <a:t>: </a:t>
            </a:r>
            <a:r>
              <a:rPr lang="fa-IR" sz="2400" dirty="0" smtClean="0">
                <a:latin typeface="Arial" pitchFamily="34" charset="0"/>
              </a:rPr>
              <a:t>انواع مختلف پلی آمید را نمی توان با آنالیز طیف </a:t>
            </a:r>
            <a:r>
              <a:rPr lang="en-US" sz="2400" dirty="0" smtClean="0">
                <a:latin typeface="Arial" pitchFamily="34" charset="0"/>
              </a:rPr>
              <a:t>IR </a:t>
            </a:r>
            <a:r>
              <a:rPr lang="fa-IR" sz="2400" dirty="0" smtClean="0">
                <a:latin typeface="Arial" pitchFamily="34" charset="0"/>
              </a:rPr>
              <a:t>تشخیص داد و این کار به وسیله اندازه گیری دانسیته انجام پذیر است، به عنوان مثال پلی آمید 6 و 6.6 در محلول 10% نمک طعام در آب غوطه ور می شود و نایلون 11 در آب شناور می ماند.</a:t>
            </a:r>
          </a:p>
          <a:p>
            <a:pPr marL="36576" indent="0" algn="r" rtl="1">
              <a:buNone/>
            </a:pPr>
            <a:r>
              <a:rPr lang="fa-IR" sz="2600" dirty="0" smtClean="0">
                <a:cs typeface="+mj-cs"/>
              </a:rPr>
              <a:t>دمای ذوب (</a:t>
            </a:r>
            <a:r>
              <a:rPr lang="en-US" sz="2600" dirty="0" smtClean="0">
                <a:cs typeface="+mj-cs"/>
              </a:rPr>
              <a:t>Tm</a:t>
            </a:r>
            <a:r>
              <a:rPr lang="fa-IR" sz="2600" dirty="0" smtClean="0">
                <a:cs typeface="+mj-cs"/>
              </a:rPr>
              <a:t>): </a:t>
            </a:r>
            <a:r>
              <a:rPr lang="en-US" sz="2400" b="1" dirty="0" smtClean="0"/>
              <a:t/>
            </a:r>
            <a:br>
              <a:rPr lang="en-US" sz="2400" b="1" dirty="0" smtClean="0"/>
            </a:br>
            <a:r>
              <a:rPr lang="fa-IR" sz="2400" dirty="0" smtClean="0">
                <a:latin typeface="Arial" pitchFamily="34" charset="0"/>
              </a:rPr>
              <a:t>پلی آمید 6: برابر 215 درجه سانتی گراد</a:t>
            </a:r>
            <a:br>
              <a:rPr lang="fa-IR" sz="2400" dirty="0" smtClean="0">
                <a:latin typeface="Arial" pitchFamily="34" charset="0"/>
              </a:rPr>
            </a:br>
            <a:r>
              <a:rPr lang="fa-IR" sz="2400" dirty="0" smtClean="0">
                <a:latin typeface="Arial" pitchFamily="34" charset="0"/>
              </a:rPr>
              <a:t>پلی آمید 6.6: برابر 270 درجه سانتی گراد</a:t>
            </a:r>
          </a:p>
          <a:p>
            <a:pPr marL="36576" indent="0" algn="r" rtl="1">
              <a:buNone/>
            </a:pPr>
            <a:r>
              <a:rPr lang="fa-IR" sz="2600" dirty="0" smtClean="0">
                <a:cs typeface="+mj-cs"/>
              </a:rPr>
              <a:t>دمای انتقال شیشه ای (</a:t>
            </a:r>
            <a:r>
              <a:rPr lang="en-US" sz="2600" dirty="0" err="1" smtClean="0">
                <a:cs typeface="+mj-cs"/>
              </a:rPr>
              <a:t>Tg</a:t>
            </a:r>
            <a:r>
              <a:rPr lang="fa-IR" sz="2600" dirty="0" smtClean="0">
                <a:cs typeface="+mj-cs"/>
              </a:rPr>
              <a:t>):</a:t>
            </a:r>
            <a:r>
              <a:rPr lang="en-US" sz="2400" dirty="0" smtClean="0"/>
              <a:t/>
            </a:r>
            <a:br>
              <a:rPr lang="en-US" sz="2400" dirty="0" smtClean="0"/>
            </a:br>
            <a:r>
              <a:rPr lang="fa-IR" sz="2400" dirty="0" smtClean="0">
                <a:latin typeface="Arial" pitchFamily="34" charset="0"/>
              </a:rPr>
              <a:t>پلی آمید 6: برابر40 درجه سانتی گراد</a:t>
            </a:r>
            <a:br>
              <a:rPr lang="fa-IR" sz="2400" dirty="0" smtClean="0">
                <a:latin typeface="Arial" pitchFamily="34" charset="0"/>
              </a:rPr>
            </a:br>
            <a:r>
              <a:rPr lang="fa-IR" sz="2400" dirty="0" smtClean="0">
                <a:latin typeface="Arial" pitchFamily="34" charset="0"/>
              </a:rPr>
              <a:t>پلی آمید 6.6: برابر50 درجه سانتی گراد</a:t>
            </a:r>
            <a:endParaRPr lang="en-US" sz="2400" dirty="0">
              <a:latin typeface="Arial" pitchFamily="34" charset="0"/>
            </a:endParaRPr>
          </a:p>
        </p:txBody>
      </p:sp>
    </p:spTree>
    <p:extLst>
      <p:ext uri="{BB962C8B-B14F-4D97-AF65-F5344CB8AC3E}">
        <p14:creationId xmlns="" xmlns:p14="http://schemas.microsoft.com/office/powerpoint/2010/main" val="1221513772"/>
      </p:ext>
    </p:extLst>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ctr" rtl="1"/>
            <a:r>
              <a:rPr lang="fa-IR" sz="3200" dirty="0" smtClean="0"/>
              <a:t>ویژگی های اشتعال (روش شناسایی آسان)</a:t>
            </a:r>
            <a:endParaRPr lang="en-US" sz="3200" dirty="0"/>
          </a:p>
        </p:txBody>
      </p:sp>
      <p:sp>
        <p:nvSpPr>
          <p:cNvPr id="3" name="Content Placeholder 2"/>
          <p:cNvSpPr>
            <a:spLocks noGrp="1"/>
          </p:cNvSpPr>
          <p:nvPr>
            <p:ph idx="1"/>
          </p:nvPr>
        </p:nvSpPr>
        <p:spPr>
          <a:xfrm>
            <a:off x="457200" y="1484784"/>
            <a:ext cx="8291264" cy="4641379"/>
          </a:xfrm>
        </p:spPr>
        <p:txBody>
          <a:bodyPr>
            <a:normAutofit/>
          </a:bodyPr>
          <a:lstStyle/>
          <a:p>
            <a:pPr marL="36576" indent="0" algn="r" rtl="1">
              <a:buNone/>
            </a:pPr>
            <a:r>
              <a:rPr lang="fa-IR" sz="2400" dirty="0" smtClean="0">
                <a:latin typeface="Arial" pitchFamily="34" charset="0"/>
              </a:rPr>
              <a:t>در شعله می سوزد و بعد از حذف شعله خاموش می شود. </a:t>
            </a:r>
            <a:br>
              <a:rPr lang="fa-IR" sz="2400" dirty="0" smtClean="0">
                <a:latin typeface="Arial" pitchFamily="34" charset="0"/>
              </a:rPr>
            </a:br>
            <a:endParaRPr lang="fa-IR" sz="2400" dirty="0" smtClean="0">
              <a:latin typeface="Arial" pitchFamily="34" charset="0"/>
            </a:endParaRPr>
          </a:p>
          <a:p>
            <a:pPr marL="36576" indent="0" algn="r" rtl="1">
              <a:buNone/>
            </a:pPr>
            <a:r>
              <a:rPr lang="fa-IR" sz="2400" dirty="0" smtClean="0">
                <a:latin typeface="Arial" pitchFamily="34" charset="0"/>
              </a:rPr>
              <a:t>شعله زرد کوچک با پایه آبی تقریباً نامرئی دارد.</a:t>
            </a:r>
            <a:br>
              <a:rPr lang="fa-IR" sz="2400" dirty="0" smtClean="0">
                <a:latin typeface="Arial" pitchFamily="34" charset="0"/>
              </a:rPr>
            </a:br>
            <a:endParaRPr lang="fa-IR" sz="2400" dirty="0" smtClean="0">
              <a:latin typeface="Arial" pitchFamily="34" charset="0"/>
            </a:endParaRPr>
          </a:p>
          <a:p>
            <a:pPr marL="36576" indent="0" algn="r" rtl="1">
              <a:buNone/>
            </a:pPr>
            <a:r>
              <a:rPr lang="fa-IR" sz="2400" dirty="0" smtClean="0">
                <a:latin typeface="Arial" pitchFamily="34" charset="0"/>
              </a:rPr>
              <a:t>بدون دود می سوزد. </a:t>
            </a:r>
            <a:br>
              <a:rPr lang="fa-IR" sz="2400" dirty="0" smtClean="0">
                <a:latin typeface="Arial" pitchFamily="34" charset="0"/>
              </a:rPr>
            </a:br>
            <a:endParaRPr lang="fa-IR" sz="2400" dirty="0" smtClean="0">
              <a:latin typeface="Arial" pitchFamily="34" charset="0"/>
            </a:endParaRPr>
          </a:p>
          <a:p>
            <a:pPr marL="36576" indent="0" algn="r" rtl="1">
              <a:buNone/>
            </a:pPr>
            <a:r>
              <a:rPr lang="fa-IR" sz="2400" dirty="0" smtClean="0">
                <a:latin typeface="Arial" pitchFamily="34" charset="0"/>
              </a:rPr>
              <a:t>حباب های کوچک تشکیل می دهد.</a:t>
            </a:r>
            <a:br>
              <a:rPr lang="fa-IR" sz="2400" dirty="0" smtClean="0">
                <a:latin typeface="Arial" pitchFamily="34" charset="0"/>
              </a:rPr>
            </a:br>
            <a:endParaRPr lang="fa-IR" sz="2400" dirty="0" smtClean="0">
              <a:latin typeface="Arial" pitchFamily="34" charset="0"/>
            </a:endParaRPr>
          </a:p>
          <a:p>
            <a:pPr marL="36576" indent="0" algn="r" rtl="1">
              <a:buNone/>
            </a:pPr>
            <a:r>
              <a:rPr lang="fa-IR" sz="2400" dirty="0" smtClean="0">
                <a:latin typeface="Arial" pitchFamily="34" charset="0"/>
              </a:rPr>
              <a:t>در شعله چکه می کند.</a:t>
            </a:r>
            <a:br>
              <a:rPr lang="fa-IR" sz="2400" dirty="0" smtClean="0">
                <a:latin typeface="Arial" pitchFamily="34" charset="0"/>
              </a:rPr>
            </a:br>
            <a:endParaRPr lang="fa-IR" sz="2400" dirty="0" smtClean="0">
              <a:latin typeface="Arial" pitchFamily="34" charset="0"/>
            </a:endParaRPr>
          </a:p>
          <a:p>
            <a:pPr marL="36576" indent="0" algn="r" rtl="1">
              <a:buNone/>
            </a:pPr>
            <a:r>
              <a:rPr lang="fa-IR" sz="2400" dirty="0" smtClean="0">
                <a:latin typeface="Arial" pitchFamily="34" charset="0"/>
              </a:rPr>
              <a:t>بوی سوختن مانند موی سوخته است.</a:t>
            </a:r>
          </a:p>
          <a:p>
            <a:pPr marL="0" indent="0">
              <a:buNone/>
            </a:pPr>
            <a:endParaRPr lang="en-US" sz="2400" dirty="0">
              <a:latin typeface="Arial" pitchFamily="34" charset="0"/>
            </a:endParaRPr>
          </a:p>
        </p:txBody>
      </p:sp>
    </p:spTree>
    <p:extLst>
      <p:ext uri="{BB962C8B-B14F-4D97-AF65-F5344CB8AC3E}">
        <p14:creationId xmlns="" xmlns:p14="http://schemas.microsoft.com/office/powerpoint/2010/main" val="3838072227"/>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a:bodyPr>
          <a:lstStyle/>
          <a:p>
            <a:pPr algn="ctr" rtl="1"/>
            <a:r>
              <a:rPr lang="fa-IR" sz="3200" dirty="0" smtClean="0"/>
              <a:t>پلی آمید تقویت شده با الیاف شیشه </a:t>
            </a:r>
            <a:endParaRPr lang="en-US" sz="3200" dirty="0"/>
          </a:p>
        </p:txBody>
      </p:sp>
      <p:sp>
        <p:nvSpPr>
          <p:cNvPr id="3" name="Content Placeholder 2"/>
          <p:cNvSpPr>
            <a:spLocks noGrp="1"/>
          </p:cNvSpPr>
          <p:nvPr>
            <p:ph idx="1"/>
          </p:nvPr>
        </p:nvSpPr>
        <p:spPr>
          <a:xfrm>
            <a:off x="467544" y="1219201"/>
            <a:ext cx="8066856" cy="3581400"/>
          </a:xfrm>
        </p:spPr>
        <p:txBody>
          <a:bodyPr>
            <a:normAutofit/>
          </a:bodyPr>
          <a:lstStyle/>
          <a:p>
            <a:pPr marL="36576" indent="0" algn="just" rtl="1">
              <a:buNone/>
            </a:pPr>
            <a:r>
              <a:rPr lang="fa-IR" sz="2400" dirty="0" smtClean="0">
                <a:latin typeface="Arial" pitchFamily="34" charset="0"/>
              </a:rPr>
              <a:t>پلی آمید یكی از پلاستیكهای مهندسی با ویژگیهای منحصر بفرد از جهت استحكام و چغرمگی می باشد. افزودن الیاف شیشه به پلی آمید باعث افزایش خواص استحكامی و مقاومت حرارتی و سایشی آن می گردد.</a:t>
            </a:r>
          </a:p>
          <a:p>
            <a:pPr marL="36576" indent="0" algn="just" rtl="1">
              <a:buNone/>
            </a:pPr>
            <a:r>
              <a:rPr lang="fa-IR" sz="2400" dirty="0" smtClean="0">
                <a:latin typeface="Arial" pitchFamily="34" charset="0"/>
              </a:rPr>
              <a:t>با توجه به افزایش خواص مكانیكی و فیزیكی و حفظ خواص چغرمگی ، پلی آمید تقویت شده دارای خواص ویژه و كاربردهای منحصر بفردی می باشد.</a:t>
            </a:r>
          </a:p>
          <a:p>
            <a:pPr marL="36576" indent="0" algn="just" rtl="1">
              <a:buNone/>
            </a:pPr>
            <a:r>
              <a:rPr lang="fa-IR" sz="2400" dirty="0" smtClean="0">
                <a:latin typeface="Arial" pitchFamily="34" charset="0"/>
              </a:rPr>
              <a:t>پلی آمید تقویت شده امروزه جایگزین چدن و سایر فلزات در برخی كاربردها نظیر راه آهن و خودرو شده و بدلیل خواص عایقی و مقاومت حرارتی مناسب ،از این مواد در قطعات الكتریكی نیز استفاده می گردد.</a:t>
            </a:r>
          </a:p>
          <a:p>
            <a:pPr algn="just" rtl="1"/>
            <a:endParaRPr lang="en-US" sz="2400" dirty="0">
              <a:latin typeface="Arial" pitchFamily="34" charset="0"/>
            </a:endParaRPr>
          </a:p>
        </p:txBody>
      </p:sp>
      <p:pic>
        <p:nvPicPr>
          <p:cNvPr id="4" name="Picture 3" descr="PET.jpg"/>
          <p:cNvPicPr>
            <a:picLocks noChangeAspect="1"/>
          </p:cNvPicPr>
          <p:nvPr/>
        </p:nvPicPr>
        <p:blipFill>
          <a:blip r:embed="rId2" cstate="print"/>
          <a:stretch>
            <a:fillRect/>
          </a:stretch>
        </p:blipFill>
        <p:spPr>
          <a:xfrm>
            <a:off x="19730" y="4189343"/>
            <a:ext cx="2680062" cy="2668657"/>
          </a:xfrm>
          <a:prstGeom prst="rect">
            <a:avLst/>
          </a:prstGeom>
        </p:spPr>
      </p:pic>
    </p:spTree>
    <p:extLst>
      <p:ext uri="{BB962C8B-B14F-4D97-AF65-F5344CB8AC3E}">
        <p14:creationId xmlns="" xmlns:p14="http://schemas.microsoft.com/office/powerpoint/2010/main" val="428669183"/>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jadval_pg.jpg"/>
          <p:cNvPicPr>
            <a:picLocks noGrp="1" noChangeAspect="1"/>
          </p:cNvPicPr>
          <p:nvPr>
            <p:ph idx="1"/>
          </p:nvPr>
        </p:nvPicPr>
        <p:blipFill>
          <a:blip r:embed="rId2" cstate="print">
            <a:lum bright="-37000" contrast="51000"/>
          </a:blip>
          <a:stretch>
            <a:fillRect/>
          </a:stretch>
        </p:blipFill>
        <p:spPr>
          <a:xfrm>
            <a:off x="685800" y="1371600"/>
            <a:ext cx="7848600" cy="4495800"/>
          </a:xfrm>
        </p:spPr>
      </p:pic>
    </p:spTree>
    <p:extLst>
      <p:ext uri="{BB962C8B-B14F-4D97-AF65-F5344CB8AC3E}">
        <p14:creationId xmlns="" xmlns:p14="http://schemas.microsoft.com/office/powerpoint/2010/main" val="305929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467600" cy="1143000"/>
          </a:xfrm>
        </p:spPr>
        <p:txBody>
          <a:bodyPr>
            <a:normAutofit/>
          </a:bodyPr>
          <a:lstStyle/>
          <a:p>
            <a:pPr algn="ctr" rtl="1"/>
            <a:r>
              <a:rPr lang="fa-IR" sz="3200" dirty="0" smtClean="0"/>
              <a:t>چگونگی تولید</a:t>
            </a:r>
            <a:endParaRPr lang="en-US" sz="3200" dirty="0"/>
          </a:p>
        </p:txBody>
      </p:sp>
      <p:sp>
        <p:nvSpPr>
          <p:cNvPr id="3" name="Content Placeholder 2"/>
          <p:cNvSpPr>
            <a:spLocks noGrp="1"/>
          </p:cNvSpPr>
          <p:nvPr>
            <p:ph idx="1"/>
          </p:nvPr>
        </p:nvSpPr>
        <p:spPr>
          <a:xfrm>
            <a:off x="457200" y="1484784"/>
            <a:ext cx="8219256" cy="4641379"/>
          </a:xfrm>
        </p:spPr>
        <p:txBody>
          <a:bodyPr>
            <a:normAutofit/>
          </a:bodyPr>
          <a:lstStyle/>
          <a:p>
            <a:pPr marL="36576" indent="0" algn="just" rtl="1">
              <a:buNone/>
            </a:pPr>
            <a:r>
              <a:rPr lang="fa-IR" sz="2400" dirty="0" smtClean="0">
                <a:latin typeface="Arial" pitchFamily="34" charset="0"/>
              </a:rPr>
              <a:t>پلی آمید ها یا نایلون ها جزو </a:t>
            </a:r>
            <a:r>
              <a:rPr lang="fa-IR" sz="2400" b="1" dirty="0" smtClean="0">
                <a:latin typeface="Arial" pitchFamily="34" charset="0"/>
              </a:rPr>
              <a:t>پلاستیک های مهندسی</a:t>
            </a:r>
            <a:r>
              <a:rPr lang="fa-IR" sz="2400" dirty="0" smtClean="0">
                <a:latin typeface="Arial" pitchFamily="34" charset="0"/>
              </a:rPr>
              <a:t> به حساب می آیند و به روش </a:t>
            </a:r>
            <a:r>
              <a:rPr lang="fa-IR" sz="2400" b="1" dirty="0" smtClean="0">
                <a:latin typeface="Arial" pitchFamily="34" charset="0"/>
              </a:rPr>
              <a:t>پلیمریزاسیون تراکمی</a:t>
            </a:r>
            <a:r>
              <a:rPr lang="fa-IR" sz="2400" dirty="0" smtClean="0">
                <a:latin typeface="Arial" pitchFamily="34" charset="0"/>
              </a:rPr>
              <a:t> یک دی آمین و یک اسید دو عاملی و یا </a:t>
            </a:r>
            <a:r>
              <a:rPr lang="fa-IR" sz="2400" b="1" dirty="0" smtClean="0">
                <a:latin typeface="Arial" pitchFamily="34" charset="0"/>
              </a:rPr>
              <a:t>پلیمریزاسیون آمینو اسیدها</a:t>
            </a:r>
            <a:r>
              <a:rPr lang="fa-IR" sz="2400" dirty="0" smtClean="0">
                <a:latin typeface="Arial" pitchFamily="34" charset="0"/>
              </a:rPr>
              <a:t> تولید می شوند. این پلیمرها دارای رشته های منظم و هم اندازه هستند که به همین خاطر بلورینگی (کریستالینیتی) زیادی از خود نشان می دهند.</a:t>
            </a:r>
            <a:endParaRPr lang="en-US" sz="2400" dirty="0">
              <a:latin typeface="Arial" pitchFamily="34" charset="0"/>
            </a:endParaRPr>
          </a:p>
        </p:txBody>
      </p:sp>
      <p:pic>
        <p:nvPicPr>
          <p:cNvPr id="4" name="Picture 3" descr="1.png"/>
          <p:cNvPicPr>
            <a:picLocks noChangeAspect="1"/>
          </p:cNvPicPr>
          <p:nvPr/>
        </p:nvPicPr>
        <p:blipFill>
          <a:blip r:embed="rId2" cstate="print"/>
          <a:stretch>
            <a:fillRect/>
          </a:stretch>
        </p:blipFill>
        <p:spPr>
          <a:xfrm>
            <a:off x="850709" y="3717032"/>
            <a:ext cx="7315200" cy="2209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4008240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Bottom)">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229600" cy="5791200"/>
          </a:xfrm>
        </p:spPr>
        <p:txBody>
          <a:bodyPr>
            <a:normAutofit/>
          </a:bodyPr>
          <a:lstStyle/>
          <a:p>
            <a:pPr marL="36576" indent="0" algn="just" rtl="1">
              <a:buNone/>
            </a:pPr>
            <a:r>
              <a:rPr lang="fa-IR" sz="2400" dirty="0" smtClean="0">
                <a:latin typeface="Arial" pitchFamily="34" charset="0"/>
              </a:rPr>
              <a:t>پلی آمید ها با یک عدد شناخته می شوند که نشان دهنده تعداد اتم های کربن در آمینو اسید اولیه (مانند پلی آمید 6) و یا تعداد اتم های کربن در دی آمین و تعداد اتم های کربن در دی اسید (مانند پلی آمید 6.6) است. (آمین ها می توانند از 2 تا 10 اتم کربن و اسیدها می توانند از 2 تا 18 اتم کربن داشته باشند.) پر کاربرد ترین آنها پلی آمید های 6 و 6.6 و 11 می باشند، تفاوت اصلی پلی آمید 6 و 6.6 در حداکثر دمای قابل استفاده است که پلی آمید 6.6 مقاومت حرارتی بیشتری دارد همچنین تفاوت اصلی پلی آمید های 6 و 6.6 با پلی آمید 11 در جذب آب و پایداری ابعادی است که پلی آمید 11 در این خصوص بهتر عمل می کند. (لازم به ذکر است که خواص و قیمت پلی آمید 11 و 12 تقریباً مشابه هم است).</a:t>
            </a:r>
            <a:endParaRPr lang="en-US" sz="2400" dirty="0">
              <a:latin typeface="Arial" pitchFamily="34" charset="0"/>
            </a:endParaRPr>
          </a:p>
        </p:txBody>
      </p:sp>
      <p:pic>
        <p:nvPicPr>
          <p:cNvPr id="4" name="Picture 3" descr="2.png"/>
          <p:cNvPicPr>
            <a:picLocks noChangeAspect="1"/>
          </p:cNvPicPr>
          <p:nvPr/>
        </p:nvPicPr>
        <p:blipFill>
          <a:blip r:embed="rId2" cstate="print"/>
          <a:stretch>
            <a:fillRect/>
          </a:stretch>
        </p:blipFill>
        <p:spPr>
          <a:xfrm>
            <a:off x="990600" y="3581400"/>
            <a:ext cx="7010400" cy="3276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2595934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Techn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aeed">
      <a:majorFont>
        <a:latin typeface="Calibri"/>
        <a:ea typeface=""/>
        <a:cs typeface="B Titr"/>
      </a:majorFont>
      <a:minorFont>
        <a:latin typeface="Arial"/>
        <a:ea typeface=""/>
        <a:cs typeface="B Lotus"/>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977</TotalTime>
  <Words>2495</Words>
  <Application>Microsoft Office PowerPoint</Application>
  <PresentationFormat>On-screen Show (4:3)</PresentationFormat>
  <Paragraphs>70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1_Technic</vt:lpstr>
      <vt:lpstr>پلی آمید</vt:lpstr>
      <vt:lpstr>مقدمه</vt:lpstr>
      <vt:lpstr>پلی آمید (نایلون)</vt:lpstr>
      <vt:lpstr>Slide 4</vt:lpstr>
      <vt:lpstr>ویژگی های اشتعال (روش شناسایی آسان)</vt:lpstr>
      <vt:lpstr>پلی آمید تقویت شده با الیاف شیشه </vt:lpstr>
      <vt:lpstr>Slide 7</vt:lpstr>
      <vt:lpstr>چگونگی تولید</vt:lpstr>
      <vt:lpstr>Slide 9</vt:lpstr>
      <vt:lpstr>Slide 10</vt:lpstr>
      <vt:lpstr>Slide 11</vt:lpstr>
      <vt:lpstr>Slide 12</vt:lpstr>
      <vt:lpstr>خصوصیات کلی الیاف پلی آمید</vt:lpstr>
      <vt:lpstr>Slide 14</vt:lpstr>
      <vt:lpstr>فرایند آمیزه سازی پلی آمید 6</vt:lpstr>
      <vt:lpstr>Slide 16</vt:lpstr>
      <vt:lpstr>Slide 17</vt:lpstr>
      <vt:lpstr>Slide 18</vt:lpstr>
      <vt:lpstr>پلی آمید آروماتیک (آرامید)</vt:lpstr>
      <vt:lpstr>Slide 20</vt:lpstr>
      <vt:lpstr>Slide 21</vt:lpstr>
      <vt:lpstr>Slide 22</vt:lpstr>
      <vt:lpstr>توارون بلک</vt:lpstr>
      <vt:lpstr>Slide 24</vt:lpstr>
      <vt:lpstr>موارد استفاده</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تفلون</dc:title>
  <dc:creator>dark angel</dc:creator>
  <cp:lastModifiedBy>ashkan</cp:lastModifiedBy>
  <cp:revision>282</cp:revision>
  <dcterms:created xsi:type="dcterms:W3CDTF">2005-07-31T03:54:29Z</dcterms:created>
  <dcterms:modified xsi:type="dcterms:W3CDTF">2014-04-21T09:23:50Z</dcterms:modified>
</cp:coreProperties>
</file>