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51"/>
  </p:notesMasterIdLst>
  <p:sldIdLst>
    <p:sldId id="796" r:id="rId2"/>
    <p:sldId id="797" r:id="rId3"/>
    <p:sldId id="798" r:id="rId4"/>
    <p:sldId id="799" r:id="rId5"/>
    <p:sldId id="800" r:id="rId6"/>
    <p:sldId id="801" r:id="rId7"/>
    <p:sldId id="802" r:id="rId8"/>
    <p:sldId id="803" r:id="rId9"/>
    <p:sldId id="804" r:id="rId10"/>
    <p:sldId id="805" r:id="rId11"/>
    <p:sldId id="806" r:id="rId12"/>
    <p:sldId id="807" r:id="rId13"/>
    <p:sldId id="808" r:id="rId14"/>
    <p:sldId id="809" r:id="rId15"/>
    <p:sldId id="810" r:id="rId16"/>
    <p:sldId id="811" r:id="rId17"/>
    <p:sldId id="812" r:id="rId18"/>
    <p:sldId id="813" r:id="rId19"/>
    <p:sldId id="814" r:id="rId20"/>
    <p:sldId id="815" r:id="rId21"/>
    <p:sldId id="816" r:id="rId22"/>
    <p:sldId id="817" r:id="rId23"/>
    <p:sldId id="818" r:id="rId24"/>
    <p:sldId id="819" r:id="rId25"/>
    <p:sldId id="820" r:id="rId26"/>
    <p:sldId id="821" r:id="rId27"/>
    <p:sldId id="822" r:id="rId28"/>
    <p:sldId id="823" r:id="rId29"/>
    <p:sldId id="824" r:id="rId30"/>
    <p:sldId id="825" r:id="rId31"/>
    <p:sldId id="826" r:id="rId32"/>
    <p:sldId id="827" r:id="rId33"/>
    <p:sldId id="828" r:id="rId34"/>
    <p:sldId id="829" r:id="rId35"/>
    <p:sldId id="830" r:id="rId36"/>
    <p:sldId id="831" r:id="rId37"/>
    <p:sldId id="832" r:id="rId38"/>
    <p:sldId id="833" r:id="rId39"/>
    <p:sldId id="834" r:id="rId40"/>
    <p:sldId id="835" r:id="rId41"/>
    <p:sldId id="836" r:id="rId42"/>
    <p:sldId id="837" r:id="rId43"/>
    <p:sldId id="838" r:id="rId44"/>
    <p:sldId id="839" r:id="rId45"/>
    <p:sldId id="840" r:id="rId46"/>
    <p:sldId id="841" r:id="rId47"/>
    <p:sldId id="842" r:id="rId48"/>
    <p:sldId id="843" r:id="rId49"/>
    <p:sldId id="844" r:id="rId5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k angel" initials="d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79" autoAdjust="0"/>
    <p:restoredTop sz="9461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4693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55828D-D90A-4D92-A409-5F861BB3F92F}" type="datetimeFigureOut">
              <a:rPr lang="fa-IR" smtClean="0"/>
              <a:pPr/>
              <a:t>1435/06/21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58B2F7-F62D-4A45-A7A9-416A021EB59D}" type="slidenum">
              <a:rPr lang="fa-IR" smtClean="0"/>
              <a:pPr/>
              <a:t>‹#›</a:t>
            </a:fld>
            <a:endParaRPr lang="fa-IR"/>
          </a:p>
        </p:txBody>
      </p:sp>
    </p:spTree>
    <p:extLst>
      <p:ext uri="{BB962C8B-B14F-4D97-AF65-F5344CB8AC3E}">
        <p14:creationId xmlns:p14="http://schemas.microsoft.com/office/powerpoint/2010/main" xmlns="" val="1786660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8BE90483-C7DB-49E4-8BDF-C89634FE3E77}"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11C878CF-EEC0-4C93-8C93-0346B5F61C7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615258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68BF60F-7150-4041-81DE-3D94A6F48443}"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BE1B4C-AC8B-465E-B3C9-7D7C7011DD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5981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7144BC0-68C2-41A7-B551-FCF1D3260410}"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33FE678-AC02-481C-804E-C722CDEC578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0545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0776465-8289-44BF-8168-02F1D75ED28C}"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6D65FC-110A-432E-BC31-5C04D60F94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4658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7D0D56C-359E-4A48-8426-9497FA37752C}"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0E12144-856A-41FA-A0D7-C8DA1259FE6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950847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8AEB024-ED26-412C-9FA4-AFAD88BB6B09}"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0CA8949-DB80-43D6-B61A-1C7F0345087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3572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96A31821-309D-4442-BE2B-68614639191F}"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AADD6E0-9606-4E33-9B22-968DA26C41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9199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18EE25C-664D-4299-BC7F-ED8977E54CA9}"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pPr>
              <a:defRPr/>
            </a:pPr>
            <a:fld id="{D628B39F-45FC-41E1-87F8-2530B92837FD}" type="slidenum">
              <a:rPr lang="en-US" smtClean="0">
                <a:solidFill>
                  <a:prstClr val="black">
                    <a:tint val="75000"/>
                  </a:prstClr>
                </a:solidFill>
              </a:rPr>
              <a:pPr>
                <a:def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xmlns="" val="298387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1AF4EA-9B61-46CC-840C-5CEFC08596EC}"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B7E51FD-B2BA-4ABD-8E07-8A667DD39C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3510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E3EE113-588B-40D1-B405-DFA4100ACF2C}"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492B6B7C-24D1-4EFE-A061-1462933098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4790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4EBD5BC3-4E85-4421-9952-754454D64655}"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CFF31A4-19A6-4299-A90B-E93C8270E5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9655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7FC8D08-7C2E-400D-8FF1-0DFCDC7E6DB4}" type="datetimeFigureOut">
              <a:rPr lang="fa-IR" smtClean="0">
                <a:solidFill>
                  <a:srgbClr val="E7DEC9">
                    <a:shade val="50000"/>
                  </a:srgbClr>
                </a:solidFill>
              </a:rPr>
              <a:pPr/>
              <a:t>1435/06/21</a:t>
            </a:fld>
            <a:endParaRPr lang="fa-IR">
              <a:solidFill>
                <a:srgbClr val="E7DEC9">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solidFill>
                <a:srgbClr val="E7DEC9">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7AAADD6-91A1-4A35-9258-613A2E6CD296}" type="slidenum">
              <a:rPr lang="fa-IR" smtClean="0">
                <a:solidFill>
                  <a:srgbClr val="E7DEC9">
                    <a:shade val="50000"/>
                  </a:srgbClr>
                </a:solidFill>
              </a:rPr>
              <a:pPr/>
              <a:t>‹#›</a:t>
            </a:fld>
            <a:endParaRPr lang="fa-IR">
              <a:solidFill>
                <a:srgbClr val="E7DEC9">
                  <a:shade val="50000"/>
                </a:srgbClr>
              </a:solidFill>
            </a:endParaRPr>
          </a:p>
        </p:txBody>
      </p:sp>
    </p:spTree>
    <p:extLst>
      <p:ext uri="{BB962C8B-B14F-4D97-AF65-F5344CB8AC3E}">
        <p14:creationId xmlns:p14="http://schemas.microsoft.com/office/powerpoint/2010/main" xmlns="" val="131836171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rche.com/Polymer.as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hyperlink" Target="http://www.irche.com/Polymer.as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40960" cy="185821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rPr>
              <a:t>پلی </a:t>
            </a:r>
            <a:r>
              <a:rPr lang="fa-I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rPr>
              <a:t>اتیلن</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endParaRPr>
          </a:p>
        </p:txBody>
      </p:sp>
      <p:pic>
        <p:nvPicPr>
          <p:cNvPr id="4" name="Picture 5" descr="G:\New folder (2)\XLPE2.jpg"/>
          <p:cNvPicPr>
            <a:picLocks noChangeAspect="1" noChangeArrowheads="1"/>
          </p:cNvPicPr>
          <p:nvPr/>
        </p:nvPicPr>
        <p:blipFill>
          <a:blip r:embed="rId2" cstate="print"/>
          <a:srcRect/>
          <a:stretch>
            <a:fillRect/>
          </a:stretch>
        </p:blipFill>
        <p:spPr bwMode="auto">
          <a:xfrm>
            <a:off x="1691680" y="2636912"/>
            <a:ext cx="6120680" cy="3240360"/>
          </a:xfrm>
          <a:prstGeom prst="rect">
            <a:avLst/>
          </a:prstGeom>
          <a:noFill/>
        </p:spPr>
      </p:pic>
    </p:spTree>
    <p:extLst>
      <p:ext uri="{BB962C8B-B14F-4D97-AF65-F5344CB8AC3E}">
        <p14:creationId xmlns:p14="http://schemas.microsoft.com/office/powerpoint/2010/main" xmlns="" val="3349309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ctr" rtl="1"/>
            <a:r>
              <a:rPr lang="ar-SA" sz="3200" b="1" dirty="0" smtClean="0"/>
              <a:t>چگونگی تولید</a:t>
            </a:r>
            <a:r>
              <a:rPr lang="ar-SA" sz="3200" dirty="0" smtClean="0"/>
              <a:t> </a:t>
            </a:r>
            <a:endParaRPr lang="en-GB" sz="3200" dirty="0"/>
          </a:p>
        </p:txBody>
      </p:sp>
      <p:sp>
        <p:nvSpPr>
          <p:cNvPr id="3" name="Content Placeholder 2"/>
          <p:cNvSpPr>
            <a:spLocks noGrp="1"/>
          </p:cNvSpPr>
          <p:nvPr>
            <p:ph idx="1"/>
          </p:nvPr>
        </p:nvSpPr>
        <p:spPr>
          <a:xfrm>
            <a:off x="457200" y="980728"/>
            <a:ext cx="8229600" cy="5688632"/>
          </a:xfrm>
        </p:spPr>
        <p:txBody>
          <a:bodyPr>
            <a:normAutofit/>
          </a:bodyPr>
          <a:lstStyle/>
          <a:p>
            <a:pPr algn="just" rtl="1">
              <a:buNone/>
            </a:pPr>
            <a:r>
              <a:rPr lang="ar-SA" sz="2400" dirty="0" smtClean="0">
                <a:latin typeface="Arabic Typesetting" pitchFamily="66" charset="-78"/>
              </a:rPr>
              <a:t>پلی اتیلن (</a:t>
            </a:r>
            <a:r>
              <a:rPr lang="en-GB" sz="2400" dirty="0" smtClean="0">
                <a:latin typeface="Arabic Typesetting" pitchFamily="66" charset="-78"/>
              </a:rPr>
              <a:t>PE</a:t>
            </a:r>
            <a:r>
              <a:rPr lang="ar-SA" sz="2400" dirty="0" smtClean="0">
                <a:latin typeface="Arabic Typesetting" pitchFamily="66" charset="-78"/>
              </a:rPr>
              <a:t>) با پلیمریزاسیون گاز اتیلن، تحت فشار و دمای بالا و در حضور کاتالیست تولید می شود. در طول واکنش مولکول های اتیلن به صورت زنجیره هایی به طول 50 تا 50000 واحد (مونومر) تبدیل می شوند و گاز اتیلن به یک ماده جامد سفید رنگ تغییر حالت می دهد.</a:t>
            </a:r>
            <a:endParaRPr lang="en-GB" sz="2400" dirty="0" smtClean="0">
              <a:latin typeface="Arabic Typesetting" pitchFamily="66" charset="-78"/>
            </a:endParaRPr>
          </a:p>
          <a:p>
            <a:pPr algn="just" rtl="1">
              <a:buNone/>
            </a:pPr>
            <a:endParaRPr lang="en-GB" sz="2400" dirty="0" smtClean="0">
              <a:latin typeface="Arabic Typesetting" pitchFamily="66" charset="-78"/>
            </a:endParaRPr>
          </a:p>
          <a:p>
            <a:pPr algn="just" rtl="1">
              <a:buNone/>
            </a:pPr>
            <a:endParaRPr lang="en-GB" sz="2400" dirty="0" smtClean="0">
              <a:latin typeface="Arabic Typesetting" pitchFamily="66" charset="-78"/>
            </a:endParaRPr>
          </a:p>
          <a:p>
            <a:pPr algn="just" rtl="1">
              <a:buNone/>
            </a:pPr>
            <a:endParaRPr lang="en-GB" sz="2400" dirty="0" smtClean="0">
              <a:latin typeface="Arabic Typesetting" pitchFamily="66" charset="-78"/>
            </a:endParaRPr>
          </a:p>
          <a:p>
            <a:pPr algn="just" rtl="1">
              <a:buNone/>
            </a:pPr>
            <a:r>
              <a:rPr lang="ar-SA" sz="2400" dirty="0" smtClean="0">
                <a:latin typeface="Arabic Typesetting" pitchFamily="66" charset="-78"/>
              </a:rPr>
              <a:t/>
            </a:r>
            <a:br>
              <a:rPr lang="ar-SA" sz="2400" dirty="0" smtClean="0">
                <a:latin typeface="Arabic Typesetting" pitchFamily="66" charset="-78"/>
              </a:rPr>
            </a:br>
            <a:r>
              <a:rPr lang="ar-SA" sz="2400" dirty="0" smtClean="0">
                <a:latin typeface="Arabic Typesetting" pitchFamily="66" charset="-78"/>
              </a:rPr>
              <a:t/>
            </a:r>
            <a:br>
              <a:rPr lang="ar-SA" sz="2400" dirty="0" smtClean="0">
                <a:latin typeface="Arabic Typesetting" pitchFamily="66" charset="-78"/>
              </a:rPr>
            </a:br>
            <a:r>
              <a:rPr lang="ar-SA" sz="2400" dirty="0" smtClean="0">
                <a:latin typeface="Arabic Typesetting" pitchFamily="66" charset="-78"/>
              </a:rPr>
              <a:t>پر کاربرد ترین کاتالیزور برای تولید پلی اتیلن </a:t>
            </a:r>
            <a:r>
              <a:rPr lang="ar-SA" sz="2400" b="1" dirty="0" smtClean="0">
                <a:latin typeface="Arabic Typesetting" pitchFamily="66" charset="-78"/>
              </a:rPr>
              <a:t>زیگلر ناتا (</a:t>
            </a:r>
            <a:r>
              <a:rPr lang="en-GB" sz="2400" b="1" dirty="0" err="1" smtClean="0">
                <a:latin typeface="Arabic Typesetting" pitchFamily="66" charset="-78"/>
              </a:rPr>
              <a:t>Zigler</a:t>
            </a:r>
            <a:r>
              <a:rPr lang="en-GB" sz="2400" b="1" dirty="0" smtClean="0">
                <a:latin typeface="Arabic Typesetting" pitchFamily="66" charset="-78"/>
              </a:rPr>
              <a:t> Natta</a:t>
            </a:r>
            <a:r>
              <a:rPr lang="ar-SA" sz="2400" b="1" dirty="0" smtClean="0">
                <a:latin typeface="Arabic Typesetting" pitchFamily="66" charset="-78"/>
              </a:rPr>
              <a:t>)</a:t>
            </a:r>
            <a:r>
              <a:rPr lang="ar-SA" sz="2400" dirty="0" smtClean="0">
                <a:latin typeface="Arabic Typesetting" pitchFamily="66" charset="-78"/>
              </a:rPr>
              <a:t> می باشد که ترکیبی از آلکیلهای آلومینیوم و هالیدهای تیتان است.</a:t>
            </a:r>
            <a:endParaRPr lang="en-GB" sz="2400" dirty="0" smtClean="0">
              <a:latin typeface="Arabic Typesetting" pitchFamily="66" charset="-78"/>
            </a:endParaRPr>
          </a:p>
          <a:p>
            <a:pPr algn="just" rtl="1">
              <a:buNone/>
            </a:pPr>
            <a:endParaRPr lang="en-GB" sz="2400" dirty="0" smtClean="0">
              <a:latin typeface="Arabic Typesetting" pitchFamily="66" charset="-78"/>
            </a:endParaRPr>
          </a:p>
          <a:p>
            <a:pPr algn="just" rtl="1">
              <a:buNone/>
            </a:pPr>
            <a:endParaRPr lang="en-GB" sz="2400" dirty="0">
              <a:latin typeface="Arabic Typesetting" pitchFamily="66" charset="-78"/>
            </a:endParaRPr>
          </a:p>
        </p:txBody>
      </p:sp>
      <p:pic>
        <p:nvPicPr>
          <p:cNvPr id="4" name="Picture 3" descr="http://www.polypedia.ir/Portals/0/پلاستیک/مواد%20اولیه/پلی%20اتیلن/PE-PROCESS.gif"/>
          <p:cNvPicPr/>
          <p:nvPr/>
        </p:nvPicPr>
        <p:blipFill>
          <a:blip r:embed="rId2" cstate="print"/>
          <a:srcRect/>
          <a:stretch>
            <a:fillRect/>
          </a:stretch>
        </p:blipFill>
        <p:spPr bwMode="auto">
          <a:xfrm>
            <a:off x="1043608" y="2708920"/>
            <a:ext cx="7200800" cy="1728192"/>
          </a:xfrm>
          <a:prstGeom prst="rect">
            <a:avLst/>
          </a:prstGeom>
          <a:noFill/>
          <a:ln w="9525">
            <a:noFill/>
            <a:miter lim="800000"/>
            <a:headEnd/>
            <a:tailEnd/>
          </a:ln>
        </p:spPr>
      </p:pic>
    </p:spTree>
    <p:extLst>
      <p:ext uri="{BB962C8B-B14F-4D97-AF65-F5344CB8AC3E}">
        <p14:creationId xmlns:p14="http://schemas.microsoft.com/office/powerpoint/2010/main" xmlns="" val="79415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850106"/>
          </a:xfrm>
        </p:spPr>
        <p:txBody>
          <a:bodyPr>
            <a:noAutofit/>
          </a:bodyPr>
          <a:lstStyle/>
          <a:p>
            <a:pPr algn="r" rtl="1"/>
            <a:r>
              <a:rPr lang="ar-SA" sz="3200" dirty="0" smtClean="0"/>
              <a:t>مهم‌ترین ویژگی‌های ذاتی پلی اتیلن‌های تجاری برای کاربردهای اصلی عبارت‌اند از:</a:t>
            </a:r>
            <a:endParaRPr lang="en-GB" sz="3200" dirty="0"/>
          </a:p>
        </p:txBody>
      </p:sp>
      <p:sp>
        <p:nvSpPr>
          <p:cNvPr id="3" name="Content Placeholder 2"/>
          <p:cNvSpPr>
            <a:spLocks noGrp="1"/>
          </p:cNvSpPr>
          <p:nvPr>
            <p:ph idx="1"/>
          </p:nvPr>
        </p:nvSpPr>
        <p:spPr>
          <a:xfrm>
            <a:off x="611560" y="1628800"/>
            <a:ext cx="8136904" cy="4248472"/>
          </a:xfrm>
        </p:spPr>
        <p:txBody>
          <a:bodyPr>
            <a:noAutofit/>
          </a:bodyPr>
          <a:lstStyle/>
          <a:p>
            <a:pPr algn="just" rtl="1">
              <a:lnSpc>
                <a:spcPct val="120000"/>
              </a:lnSpc>
              <a:buNone/>
            </a:pPr>
            <a:r>
              <a:rPr lang="ar-SA" dirty="0" smtClean="0">
                <a:latin typeface="Arabic Typesetting" pitchFamily="66" charset="-78"/>
                <a:cs typeface="+mj-cs"/>
              </a:rPr>
              <a:t>چگالی</a:t>
            </a:r>
            <a:r>
              <a:rPr lang="ar-SA" sz="2400" dirty="0" smtClean="0">
                <a:latin typeface="Arabic Typesetting" pitchFamily="66" charset="-78"/>
              </a:rPr>
              <a:t/>
            </a:r>
            <a:br>
              <a:rPr lang="ar-SA" sz="2400" dirty="0" smtClean="0">
                <a:latin typeface="Arabic Typesetting" pitchFamily="66" charset="-78"/>
              </a:rPr>
            </a:br>
            <a:r>
              <a:rPr lang="ar-SA" sz="2400" dirty="0" smtClean="0">
                <a:latin typeface="Arabic Typesetting" pitchFamily="66" charset="-78"/>
              </a:rPr>
              <a:t>همان طور که قبلاً اشاره شد چگالی انواع پلی اتیلن‌ها در محدودهٔ 0.91 تا 0.965 دارد و علت اینکه آن را تا سه رقم اعشار ذکر می‌کنند این است که 0.003 تغییر در چگالی باعث تغییر قابل توجه‌ای در ویژگی‌ها می‌شود. به طور کلی با افزایش چگالی، خطی بودن، سفتی، استحکام کششی، استحکام پارگی، دمای نرم شدن، شکنندگی، عمر خمشی، تمایل به ترک برداشتن افزایش می‌یابد. پلی اتیلن‌ها بسته به چگالی، به چهار گونه اصلی به نام های پلی اتیلن با چگالی زیاد (</a:t>
            </a:r>
            <a:r>
              <a:rPr lang="en-GB" sz="2400" dirty="0" smtClean="0">
                <a:latin typeface="Arabic Typesetting" pitchFamily="66" charset="-78"/>
              </a:rPr>
              <a:t>HDPE</a:t>
            </a:r>
            <a:r>
              <a:rPr lang="ar-SA" sz="2400" dirty="0" smtClean="0">
                <a:latin typeface="Arabic Typesetting" pitchFamily="66" charset="-78"/>
              </a:rPr>
              <a:t>) ، پلی اتیلن با چگالی کم (</a:t>
            </a:r>
            <a:r>
              <a:rPr lang="en-GB" sz="2400" dirty="0" smtClean="0">
                <a:latin typeface="Arabic Typesetting" pitchFamily="66" charset="-78"/>
              </a:rPr>
              <a:t>LDPE</a:t>
            </a:r>
            <a:r>
              <a:rPr lang="ar-SA" sz="2400" dirty="0" smtClean="0">
                <a:latin typeface="Arabic Typesetting" pitchFamily="66" charset="-78"/>
              </a:rPr>
              <a:t>)، پلی اتیلن با چگالی کم خطی (</a:t>
            </a:r>
            <a:r>
              <a:rPr lang="en-GB" sz="2400" dirty="0" smtClean="0">
                <a:latin typeface="Arabic Typesetting" pitchFamily="66" charset="-78"/>
              </a:rPr>
              <a:t>LLDPE</a:t>
            </a:r>
            <a:r>
              <a:rPr lang="ar-SA" sz="2400" dirty="0" smtClean="0">
                <a:latin typeface="Arabic Typesetting" pitchFamily="66" charset="-78"/>
              </a:rPr>
              <a:t>) و پلی اتیلن با چگالی متوسط (</a:t>
            </a:r>
            <a:r>
              <a:rPr lang="en-GB" sz="2400" dirty="0" smtClean="0">
                <a:latin typeface="Arabic Typesetting" pitchFamily="66" charset="-78"/>
              </a:rPr>
              <a:t>MDPE</a:t>
            </a:r>
            <a:r>
              <a:rPr lang="ar-SA" sz="2400" dirty="0" smtClean="0">
                <a:latin typeface="Arabic Typesetting" pitchFamily="66" charset="-78"/>
              </a:rPr>
              <a:t>) تقسیم می‌شوند.</a:t>
            </a:r>
            <a:br>
              <a:rPr lang="ar-SA" sz="2400" dirty="0" smtClean="0">
                <a:latin typeface="Arabic Typesetting" pitchFamily="66" charset="-78"/>
              </a:rPr>
            </a:br>
            <a:endParaRPr lang="en-GB" sz="2400" dirty="0" smtClean="0">
              <a:latin typeface="Arabic Typesetting" pitchFamily="66" charset="-78"/>
            </a:endParaRPr>
          </a:p>
          <a:p>
            <a:pPr algn="just" rtl="1">
              <a:lnSpc>
                <a:spcPct val="120000"/>
              </a:lnSpc>
              <a:buNone/>
            </a:pPr>
            <a:endParaRPr lang="en-GB" sz="2400" dirty="0">
              <a:latin typeface="Arabic Typesetting" pitchFamily="66" charset="-78"/>
            </a:endParaRPr>
          </a:p>
        </p:txBody>
      </p:sp>
    </p:spTree>
    <p:extLst>
      <p:ext uri="{BB962C8B-B14F-4D97-AF65-F5344CB8AC3E}">
        <p14:creationId xmlns:p14="http://schemas.microsoft.com/office/powerpoint/2010/main" xmlns="" val="3488155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712968" cy="6480720"/>
          </a:xfrm>
        </p:spPr>
        <p:txBody>
          <a:bodyPr>
            <a:noAutofit/>
          </a:bodyPr>
          <a:lstStyle/>
          <a:p>
            <a:pPr algn="just" rtl="1">
              <a:lnSpc>
                <a:spcPct val="120000"/>
              </a:lnSpc>
              <a:buNone/>
            </a:pPr>
            <a:r>
              <a:rPr lang="ar-SA" dirty="0">
                <a:latin typeface="Arabic Typesetting" pitchFamily="66" charset="-78"/>
                <a:cs typeface="+mj-cs"/>
              </a:rPr>
              <a:t>نمایه مذاب یا شاخص جریان مذاب </a:t>
            </a:r>
            <a:r>
              <a:rPr lang="en-GB" dirty="0">
                <a:latin typeface="Arabic Typesetting" pitchFamily="66" charset="-78"/>
                <a:cs typeface="+mj-cs"/>
              </a:rPr>
              <a:t>Melt Flow Index) MFI</a:t>
            </a:r>
            <a:r>
              <a:rPr lang="ar-SA" dirty="0">
                <a:latin typeface="Arabic Typesetting" pitchFamily="66" charset="-78"/>
                <a:cs typeface="+mj-cs"/>
              </a:rPr>
              <a:t>)</a:t>
            </a:r>
            <a:br>
              <a:rPr lang="ar-SA" dirty="0">
                <a:latin typeface="Arabic Typesetting" pitchFamily="66" charset="-78"/>
                <a:cs typeface="+mj-cs"/>
              </a:rPr>
            </a:br>
            <a:r>
              <a:rPr lang="ar-SA" sz="2300" dirty="0">
                <a:latin typeface="Arabic Typesetting" pitchFamily="66" charset="-78"/>
              </a:rPr>
              <a:t>کاربردی‌ترین </a:t>
            </a:r>
            <a:r>
              <a:rPr lang="ar-SA" sz="2300" dirty="0" smtClean="0">
                <a:latin typeface="Arabic Typesetting" pitchFamily="66" charset="-78"/>
              </a:rPr>
              <a:t>نشانه </a:t>
            </a:r>
            <a:r>
              <a:rPr lang="ar-SA" sz="2300" dirty="0">
                <a:latin typeface="Arabic Typesetting" pitchFamily="66" charset="-78"/>
              </a:rPr>
              <a:t>ارتباط </a:t>
            </a:r>
            <a:r>
              <a:rPr lang="ar-SA" sz="2300" dirty="0" smtClean="0">
                <a:latin typeface="Arabic Typesetting" pitchFamily="66" charset="-78"/>
              </a:rPr>
              <a:t>دهنده </a:t>
            </a:r>
            <a:r>
              <a:rPr lang="ar-SA" sz="2300" dirty="0">
                <a:latin typeface="Arabic Typesetting" pitchFamily="66" charset="-78"/>
              </a:rPr>
              <a:t>ویژگی‌های پلی اتیلن به متوسط وزن مولکولی است. </a:t>
            </a:r>
            <a:r>
              <a:rPr lang="ar-SA" sz="2300" dirty="0" smtClean="0">
                <a:latin typeface="Arabic Typesetting" pitchFamily="66" charset="-78"/>
              </a:rPr>
              <a:t>نمایه </a:t>
            </a:r>
            <a:r>
              <a:rPr lang="ar-SA" sz="2300" dirty="0">
                <a:latin typeface="Arabic Typesetting" pitchFamily="66" charset="-78"/>
              </a:rPr>
              <a:t>مذاب وزن (گرم) پلی اتیلنی است که در عرض ده دقیقه از میان یک </a:t>
            </a:r>
            <a:r>
              <a:rPr lang="ar-SA" sz="2300" dirty="0" smtClean="0">
                <a:latin typeface="Arabic Typesetting" pitchFamily="66" charset="-78"/>
              </a:rPr>
              <a:t>روزنه </a:t>
            </a:r>
            <a:r>
              <a:rPr lang="ar-SA" sz="2300" dirty="0">
                <a:latin typeface="Arabic Typesetting" pitchFamily="66" charset="-78"/>
              </a:rPr>
              <a:t>ثابت در دمای </a:t>
            </a:r>
            <a:r>
              <a:rPr lang="fa-IR" sz="2300" dirty="0">
                <a:latin typeface="Arabic Typesetting" pitchFamily="66" charset="-78"/>
              </a:rPr>
              <a:t>۱۹۰</a:t>
            </a:r>
            <a:r>
              <a:rPr lang="ar-SA" sz="2300" dirty="0">
                <a:latin typeface="Arabic Typesetting" pitchFamily="66" charset="-78"/>
              </a:rPr>
              <a:t> درجه سانتیگراد بیرون می‌آید، و این در حالی است که </a:t>
            </a:r>
            <a:r>
              <a:rPr lang="ar-SA" sz="2300" dirty="0" smtClean="0">
                <a:latin typeface="Arabic Typesetting" pitchFamily="66" charset="-78"/>
              </a:rPr>
              <a:t>وزنه </a:t>
            </a:r>
            <a:r>
              <a:rPr lang="ar-SA" sz="2300" dirty="0">
                <a:latin typeface="Arabic Typesetting" pitchFamily="66" charset="-78"/>
              </a:rPr>
              <a:t>استانداردی بر روی پیستون </a:t>
            </a:r>
            <a:r>
              <a:rPr lang="ar-SA" sz="2300" dirty="0" smtClean="0">
                <a:latin typeface="Arabic Typesetting" pitchFamily="66" charset="-78"/>
              </a:rPr>
              <a:t>محفظه </a:t>
            </a:r>
            <a:r>
              <a:rPr lang="ar-SA" sz="2300" dirty="0">
                <a:latin typeface="Arabic Typesetting" pitchFamily="66" charset="-78"/>
              </a:rPr>
              <a:t>رانش که حاوی سه گرم پلی اتیلن است، قرار دارد. </a:t>
            </a:r>
            <a:r>
              <a:rPr lang="ar-SA" sz="2300" dirty="0" smtClean="0">
                <a:latin typeface="Arabic Typesetting" pitchFamily="66" charset="-78"/>
              </a:rPr>
              <a:t>نمایه </a:t>
            </a:r>
            <a:r>
              <a:rPr lang="ar-SA" sz="2300" dirty="0">
                <a:latin typeface="Arabic Typesetting" pitchFamily="66" charset="-78"/>
              </a:rPr>
              <a:t>مذاب تا حدودی (اما نه دقیق ) نسبت معکوس با گرانروی مذاب دارد. بنابر این با افزایش وزن مولکولی متوسط، کاهش می‌یابد. نمایهٔ مذاب بیشتر، نشان دهندهٔ روانی بیشتر در دماهای فرآورش است. این نماد در اصل برای نشان دادن ویژگی‌های سیلانی (روانی) به عنوان معیاری از قابلیت اکسترود شدن است. به طور کلی با افزایش نمایهٔ مذاب، استحکام کششی، مقاومت پارگی، دمای نرم شدن و چقرمگی پلی اتیلن کاهش می‌یابد.</a:t>
            </a:r>
            <a:br>
              <a:rPr lang="ar-SA" sz="2300" dirty="0">
                <a:latin typeface="Arabic Typesetting" pitchFamily="66" charset="-78"/>
              </a:rPr>
            </a:br>
            <a:r>
              <a:rPr lang="ar-SA" dirty="0" smtClean="0">
                <a:latin typeface="Arabic Typesetting" pitchFamily="66" charset="-78"/>
                <a:cs typeface="+mj-cs"/>
              </a:rPr>
              <a:t>توزیع</a:t>
            </a:r>
            <a:r>
              <a:rPr lang="fa-IR" dirty="0" smtClean="0">
                <a:latin typeface="Arabic Typesetting" pitchFamily="66" charset="-78"/>
                <a:cs typeface="+mj-cs"/>
              </a:rPr>
              <a:t> </a:t>
            </a:r>
            <a:r>
              <a:rPr lang="ar-SA" dirty="0" smtClean="0">
                <a:latin typeface="Arabic Typesetting" pitchFamily="66" charset="-78"/>
                <a:cs typeface="+mj-cs"/>
              </a:rPr>
              <a:t>وزن </a:t>
            </a:r>
            <a:r>
              <a:rPr lang="ar-SA" dirty="0">
                <a:latin typeface="Arabic Typesetting" pitchFamily="66" charset="-78"/>
                <a:cs typeface="+mj-cs"/>
              </a:rPr>
              <a:t>مولکولی</a:t>
            </a:r>
            <a:r>
              <a:rPr lang="ar-SA" sz="2300" dirty="0">
                <a:latin typeface="Arabic Typesetting" pitchFamily="66" charset="-78"/>
              </a:rPr>
              <a:t/>
            </a:r>
            <a:br>
              <a:rPr lang="ar-SA" sz="2300" dirty="0">
                <a:latin typeface="Arabic Typesetting" pitchFamily="66" charset="-78"/>
              </a:rPr>
            </a:br>
            <a:r>
              <a:rPr lang="ar-SA" sz="2300" dirty="0">
                <a:latin typeface="Arabic Typesetting" pitchFamily="66" charset="-78"/>
              </a:rPr>
              <a:t>توزیع وزن مولکولی (</a:t>
            </a:r>
            <a:r>
              <a:rPr lang="en-GB" sz="2300" dirty="0">
                <a:latin typeface="Arabic Typesetting" pitchFamily="66" charset="-78"/>
              </a:rPr>
              <a:t>Mw/</a:t>
            </a:r>
            <a:r>
              <a:rPr lang="en-GB" sz="2300" dirty="0" err="1">
                <a:latin typeface="Arabic Typesetting" pitchFamily="66" charset="-78"/>
              </a:rPr>
              <a:t>Mn</a:t>
            </a:r>
            <a:r>
              <a:rPr lang="ar-SA" sz="2300" dirty="0">
                <a:latin typeface="Arabic Typesetting" pitchFamily="66" charset="-78"/>
              </a:rPr>
              <a:t>) نیز اثر بارزی بر روی ویژگیها دارد. با افزایش نسبت </a:t>
            </a:r>
            <a:r>
              <a:rPr lang="en-GB" sz="2300" dirty="0">
                <a:latin typeface="Arabic Typesetting" pitchFamily="66" charset="-78"/>
              </a:rPr>
              <a:t>Mw/</a:t>
            </a:r>
            <a:r>
              <a:rPr lang="en-GB" sz="2300" dirty="0" err="1">
                <a:latin typeface="Arabic Typesetting" pitchFamily="66" charset="-78"/>
              </a:rPr>
              <a:t>Mn</a:t>
            </a:r>
            <a:r>
              <a:rPr lang="ar-SA" sz="2300" dirty="0">
                <a:latin typeface="Arabic Typesetting" pitchFamily="66" charset="-78"/>
              </a:rPr>
              <a:t> استحکام کششی، دمای نرم شدن و چقرمگی کاهش می‌یابد و شکنندگی و تمایل به ترک برداشتن افزایش می‌یابد.</a:t>
            </a:r>
            <a:endParaRPr lang="en-US" sz="2300" dirty="0"/>
          </a:p>
        </p:txBody>
      </p:sp>
    </p:spTree>
    <p:extLst>
      <p:ext uri="{BB962C8B-B14F-4D97-AF65-F5344CB8AC3E}">
        <p14:creationId xmlns:p14="http://schemas.microsoft.com/office/powerpoint/2010/main" xmlns="" val="204885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467600" cy="778098"/>
          </a:xfrm>
        </p:spPr>
        <p:txBody>
          <a:bodyPr>
            <a:noAutofit/>
          </a:bodyPr>
          <a:lstStyle/>
          <a:p>
            <a:pPr algn="ctr" rtl="1"/>
            <a:r>
              <a:rPr lang="ar-SA" sz="3200" dirty="0" smtClean="0"/>
              <a:t>انواع پلی اتیلن</a:t>
            </a:r>
            <a:r>
              <a:rPr lang="en-GB" sz="3200" dirty="0" smtClean="0"/>
              <a:t/>
            </a:r>
            <a:br>
              <a:rPr lang="en-GB" sz="3200" dirty="0" smtClean="0"/>
            </a:br>
            <a:endParaRPr lang="en-GB" sz="3200" dirty="0"/>
          </a:p>
        </p:txBody>
      </p:sp>
      <p:sp>
        <p:nvSpPr>
          <p:cNvPr id="3" name="Content Placeholder 2"/>
          <p:cNvSpPr>
            <a:spLocks noGrp="1"/>
          </p:cNvSpPr>
          <p:nvPr>
            <p:ph idx="1"/>
          </p:nvPr>
        </p:nvSpPr>
        <p:spPr>
          <a:xfrm>
            <a:off x="395536" y="2420888"/>
            <a:ext cx="8352928" cy="1512168"/>
          </a:xfrm>
        </p:spPr>
        <p:txBody>
          <a:bodyPr>
            <a:normAutofit/>
          </a:bodyPr>
          <a:lstStyle/>
          <a:p>
            <a:pPr algn="r" rtl="1">
              <a:buNone/>
            </a:pPr>
            <a:r>
              <a:rPr lang="ar-SA" sz="2400" dirty="0" smtClean="0">
                <a:latin typeface="Arabic Typesetting" pitchFamily="66" charset="-78"/>
              </a:rPr>
              <a:t>ضمن انجام واکنش پلیمریزاسیون، تعدادی شاخه جانبی نیز در طول زنجیره اصلی ایجاد می شود که تفاوت تعداد و طول این زنجیره های جانبی باعث و به وجود آمدن چند نوع پلی اتیلن می شود که در زیر به آنها اشاره می کنیم.</a:t>
            </a:r>
            <a:endParaRPr lang="en-GB" sz="2400" dirty="0" smtClean="0">
              <a:latin typeface="Arabic Typesetting" pitchFamily="66" charset="-78"/>
            </a:endParaRPr>
          </a:p>
          <a:p>
            <a:pPr algn="r" rtl="1">
              <a:buNone/>
            </a:pPr>
            <a:endParaRPr lang="en-GB" sz="2400" dirty="0">
              <a:latin typeface="Arabic Typesetting" pitchFamily="66" charset="-78"/>
            </a:endParaRPr>
          </a:p>
        </p:txBody>
      </p:sp>
    </p:spTree>
    <p:extLst>
      <p:ext uri="{BB962C8B-B14F-4D97-AF65-F5344CB8AC3E}">
        <p14:creationId xmlns:p14="http://schemas.microsoft.com/office/powerpoint/2010/main" xmlns="" val="349963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35" y="116632"/>
            <a:ext cx="8229600" cy="1786210"/>
          </a:xfrm>
        </p:spPr>
        <p:txBody>
          <a:bodyPr>
            <a:normAutofit/>
          </a:bodyPr>
          <a:lstStyle/>
          <a:p>
            <a:pPr algn="r" rtl="1"/>
            <a:r>
              <a:rPr lang="en-GB" sz="3200" dirty="0" smtClean="0"/>
              <a:t>HDPE (High Density Polyethylene) </a:t>
            </a:r>
            <a:br>
              <a:rPr lang="en-GB" sz="3200" dirty="0" smtClean="0"/>
            </a:br>
            <a:r>
              <a:rPr lang="ar-SA" sz="3200" dirty="0" smtClean="0"/>
              <a:t>پلی اتیلن باتراکم بالا (پلی اتیلن سنگین یا پلی اتیلن نرم):</a:t>
            </a:r>
            <a:r>
              <a:rPr lang="en-GB" sz="3200" dirty="0" smtClean="0"/>
              <a:t/>
            </a:r>
            <a:br>
              <a:rPr lang="en-GB" sz="3200" dirty="0" smtClean="0"/>
            </a:br>
            <a:endParaRPr lang="en-GB" sz="3200" dirty="0"/>
          </a:p>
        </p:txBody>
      </p:sp>
      <p:sp>
        <p:nvSpPr>
          <p:cNvPr id="3" name="Content Placeholder 2"/>
          <p:cNvSpPr>
            <a:spLocks noGrp="1"/>
          </p:cNvSpPr>
          <p:nvPr>
            <p:ph idx="1"/>
          </p:nvPr>
        </p:nvSpPr>
        <p:spPr>
          <a:xfrm>
            <a:off x="0" y="1431713"/>
            <a:ext cx="9144000" cy="3600400"/>
          </a:xfrm>
        </p:spPr>
        <p:txBody>
          <a:bodyPr>
            <a:normAutofit/>
          </a:bodyPr>
          <a:lstStyle/>
          <a:p>
            <a:pPr algn="just" rtl="1">
              <a:buNone/>
            </a:pPr>
            <a:r>
              <a:rPr lang="ar-SA" sz="2400" dirty="0" smtClean="0">
                <a:latin typeface="Arabic Typesetting" pitchFamily="66" charset="-78"/>
              </a:rPr>
              <a:t>هرگاه در طی فرآیند پلیمریزاسیون پلی اتیلن تعداد زنجیره های جانبی کم و طول آنها کوتاه باشد (بین 2 تا 4 اتم) امکان نزدیک شدن زنجیره های اصلی به یکدیگر و تشکیل ساختار بلوری (با سرد شدن مذاب پلی اتیلن) به وجود می آید که به این نوع پلی اتیلن، </a:t>
            </a:r>
            <a:r>
              <a:rPr lang="en-GB" sz="2400" dirty="0" smtClean="0">
                <a:latin typeface="Arabic Typesetting" pitchFamily="66" charset="-78"/>
              </a:rPr>
              <a:t>HDPE</a:t>
            </a:r>
            <a:r>
              <a:rPr lang="ar-SA" sz="2400" dirty="0" smtClean="0">
                <a:latin typeface="Arabic Typesetting" pitchFamily="66" charset="-78"/>
              </a:rPr>
              <a:t> می گویند؛ بلورینگی این پلیمر 80 تا 95 درصد است و چگالی این محصول بالای 0/941 گرم بر سانتی متر مکعب می باشد.</a:t>
            </a:r>
            <a:br>
              <a:rPr lang="ar-SA" sz="2400" dirty="0" smtClean="0">
                <a:latin typeface="Arabic Typesetting" pitchFamily="66" charset="-78"/>
              </a:rPr>
            </a:br>
            <a:r>
              <a:rPr lang="ar-SA" sz="2400" dirty="0" smtClean="0">
                <a:latin typeface="Arabic Typesetting" pitchFamily="66" charset="-78"/>
              </a:rPr>
              <a:t>این محصول در سال 1939 به صورت تجاری به بازار عرضه شد، این پلیمر در درجه حرارت 180 تا 200 درجه سانتی گراد و در فشاری بین 1000 تا 2000 اتمسفر تولید می شود.</a:t>
            </a:r>
            <a:br>
              <a:rPr lang="ar-SA" sz="2400" dirty="0" smtClean="0">
                <a:latin typeface="Arabic Typesetting" pitchFamily="66" charset="-78"/>
              </a:rPr>
            </a:br>
            <a:r>
              <a:rPr lang="ar-SA" sz="2400" dirty="0" smtClean="0">
                <a:latin typeface="Arabic Typesetting" pitchFamily="66" charset="-78"/>
              </a:rPr>
              <a:t>این پلیمر در درجه حرارت 110 درجه سانتی گراد ذوب می شود.</a:t>
            </a:r>
            <a:endParaRPr lang="en-GB" sz="2400" dirty="0" smtClean="0">
              <a:latin typeface="Arabic Typesetting" pitchFamily="66" charset="-78"/>
            </a:endParaRPr>
          </a:p>
          <a:p>
            <a:pPr algn="just" rtl="1">
              <a:buNone/>
            </a:pPr>
            <a:endParaRPr lang="en-GB" sz="2400" dirty="0">
              <a:latin typeface="Arabic Typesetting" pitchFamily="66" charset="-78"/>
            </a:endParaRPr>
          </a:p>
        </p:txBody>
      </p:sp>
      <p:pic>
        <p:nvPicPr>
          <p:cNvPr id="5" name="Picture 4" descr="http://www.polypedia.ir/Portals/0/پلاستیک/مواد%20اولیه/پلی%20اتیلن/HDPE.gif"/>
          <p:cNvPicPr/>
          <p:nvPr/>
        </p:nvPicPr>
        <p:blipFill>
          <a:blip r:embed="rId2" cstate="print"/>
          <a:srcRect/>
          <a:stretch>
            <a:fillRect/>
          </a:stretch>
        </p:blipFill>
        <p:spPr bwMode="auto">
          <a:xfrm>
            <a:off x="539552" y="4869160"/>
            <a:ext cx="7992888" cy="1844824"/>
          </a:xfrm>
          <a:prstGeom prst="rect">
            <a:avLst/>
          </a:prstGeom>
          <a:noFill/>
          <a:ln w="9525">
            <a:noFill/>
            <a:miter lim="800000"/>
            <a:headEnd/>
            <a:tailEnd/>
          </a:ln>
        </p:spPr>
      </p:pic>
    </p:spTree>
    <p:extLst>
      <p:ext uri="{BB962C8B-B14F-4D97-AF65-F5344CB8AC3E}">
        <p14:creationId xmlns:p14="http://schemas.microsoft.com/office/powerpoint/2010/main" xmlns="" val="641585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rtl="1"/>
            <a:r>
              <a:rPr lang="ar-SA" sz="2400" b="1" dirty="0" smtClean="0">
                <a:latin typeface="Arabic Typesetting" pitchFamily="66" charset="-78"/>
              </a:rPr>
              <a:t>مزایا:</a:t>
            </a:r>
            <a:r>
              <a:rPr lang="ar-SA" sz="2400" dirty="0" smtClean="0">
                <a:latin typeface="Arabic Typesetting" pitchFamily="66" charset="-78"/>
              </a:rPr>
              <a:t> از مهم ترین ویژگی های </a:t>
            </a:r>
            <a:r>
              <a:rPr lang="en-GB" sz="2400" dirty="0" smtClean="0">
                <a:latin typeface="Arabic Typesetting" pitchFamily="66" charset="-78"/>
              </a:rPr>
              <a:t>HDPE</a:t>
            </a:r>
            <a:r>
              <a:rPr lang="ar-SA" sz="2400" dirty="0" smtClean="0">
                <a:latin typeface="Arabic Typesetting" pitchFamily="66" charset="-78"/>
              </a:rPr>
              <a:t> که سبب کاربرد وسیع آن شده است می توان به هزینه پائین تولید، فرآیند پذیری آسان و نفوذ ناپذیری خوب در برابر رطوبت اشاره کرد.</a:t>
            </a:r>
            <a:endParaRPr lang="en-GB" sz="2400" dirty="0" smtClean="0">
              <a:latin typeface="Arabic Typesetting" pitchFamily="66" charset="-78"/>
            </a:endParaRPr>
          </a:p>
          <a:p>
            <a:pPr algn="just" rtl="1"/>
            <a:r>
              <a:rPr lang="ar-SA" sz="2400" dirty="0" smtClean="0">
                <a:latin typeface="Arabic Typesetting" pitchFamily="66" charset="-78"/>
              </a:rPr>
              <a:t/>
            </a:r>
            <a:br>
              <a:rPr lang="ar-SA" sz="2400" dirty="0" smtClean="0">
                <a:latin typeface="Arabic Typesetting" pitchFamily="66" charset="-78"/>
              </a:rPr>
            </a:br>
            <a:r>
              <a:rPr lang="ar-SA" sz="2400" b="1" dirty="0" smtClean="0">
                <a:latin typeface="Arabic Typesetting" pitchFamily="66" charset="-78"/>
              </a:rPr>
              <a:t>معایب:</a:t>
            </a:r>
            <a:r>
              <a:rPr lang="ar-SA" sz="2400" dirty="0" smtClean="0">
                <a:latin typeface="Arabic Typesetting" pitchFamily="66" charset="-78"/>
              </a:rPr>
              <a:t> نفوذ پذیری بالا در برابر اکسیژن، هیدروژن، بو، عطر ها، نرمی و نقطه نرمی پائین.</a:t>
            </a:r>
            <a:endParaRPr lang="en-GB" sz="2400" dirty="0" smtClean="0">
              <a:latin typeface="Arabic Typesetting" pitchFamily="66" charset="-78"/>
            </a:endParaRPr>
          </a:p>
          <a:p>
            <a:pPr algn="just" rtl="1"/>
            <a:r>
              <a:rPr lang="ar-SA" sz="2400" dirty="0" smtClean="0">
                <a:latin typeface="Arabic Typesetting" pitchFamily="66" charset="-78"/>
              </a:rPr>
              <a:t/>
            </a:r>
            <a:br>
              <a:rPr lang="ar-SA" sz="2400" dirty="0" smtClean="0">
                <a:latin typeface="Arabic Typesetting" pitchFamily="66" charset="-78"/>
              </a:rPr>
            </a:br>
            <a:r>
              <a:rPr lang="ar-SA" sz="2400" b="1" dirty="0" smtClean="0">
                <a:latin typeface="Arabic Typesetting" pitchFamily="66" charset="-78"/>
              </a:rPr>
              <a:t>دیگر خواص:</a:t>
            </a:r>
            <a:r>
              <a:rPr lang="ar-SA" sz="2400" dirty="0" smtClean="0">
                <a:latin typeface="Arabic Typesetting" pitchFamily="66" charset="-78"/>
              </a:rPr>
              <a:t> اشیاء ساخته شده از این پلیمر دارای خواص عمومی خوب، حالت نرمش زیاد، سطح خارجی سخت، مقاومت الکتریکی خوب و بدون بو و مزه و دارای خواص شیمیایی مقاوم در برابر اسید ها، باز ها، الکل ها و مقاومت کم در مقابل اتر، کتون، استر، روغن، چربی می باشند.</a:t>
            </a:r>
            <a:br>
              <a:rPr lang="ar-SA" sz="2400" dirty="0" smtClean="0">
                <a:latin typeface="Arabic Typesetting" pitchFamily="66" charset="-78"/>
              </a:rPr>
            </a:br>
            <a:r>
              <a:rPr lang="ar-SA" sz="2400" b="1" dirty="0" smtClean="0">
                <a:latin typeface="Arabic Typesetting" pitchFamily="66" charset="-78"/>
              </a:rPr>
              <a:t>کاربرد ها:</a:t>
            </a:r>
            <a:r>
              <a:rPr lang="ar-SA" sz="2400" dirty="0" smtClean="0">
                <a:latin typeface="Arabic Typesetting" pitchFamily="66" charset="-78"/>
              </a:rPr>
              <a:t> ظروف خانگی، اسباب بازی، لوازم پزشکی، فیلم ها و ظروف بستی بندی، بطری های قالب گیری شده </a:t>
            </a:r>
            <a:endParaRPr lang="en-GB" sz="2400" dirty="0" smtClean="0">
              <a:latin typeface="Arabic Typesetting" pitchFamily="66" charset="-78"/>
            </a:endParaRPr>
          </a:p>
          <a:p>
            <a:pPr algn="just" rtl="1"/>
            <a:r>
              <a:rPr lang="ar-SA" sz="2400" dirty="0" smtClean="0">
                <a:latin typeface="Arabic Typesetting" pitchFamily="66" charset="-78"/>
              </a:rPr>
              <a:t>دمشی، انواع قالب گیری تزریقی</a:t>
            </a:r>
            <a:endParaRPr lang="en-GB" sz="2400" dirty="0">
              <a:latin typeface="Arabic Typesetting" pitchFamily="66" charset="-78"/>
            </a:endParaRPr>
          </a:p>
        </p:txBody>
      </p:sp>
      <p:pic>
        <p:nvPicPr>
          <p:cNvPr id="5122" name="Picture 2" descr="G:\New folder\HDPE.jpg"/>
          <p:cNvPicPr>
            <a:picLocks noChangeAspect="1" noChangeArrowheads="1"/>
          </p:cNvPicPr>
          <p:nvPr/>
        </p:nvPicPr>
        <p:blipFill>
          <a:blip r:embed="rId2" cstate="print"/>
          <a:srcRect/>
          <a:stretch>
            <a:fillRect/>
          </a:stretch>
        </p:blipFill>
        <p:spPr bwMode="auto">
          <a:xfrm>
            <a:off x="251520" y="5013176"/>
            <a:ext cx="2809875" cy="1628775"/>
          </a:xfrm>
          <a:prstGeom prst="rect">
            <a:avLst/>
          </a:prstGeom>
          <a:noFill/>
        </p:spPr>
      </p:pic>
      <p:pic>
        <p:nvPicPr>
          <p:cNvPr id="5123" name="Picture 3" descr="G:\New folder\HDPE2.jpg"/>
          <p:cNvPicPr>
            <a:picLocks noChangeAspect="1" noChangeArrowheads="1"/>
          </p:cNvPicPr>
          <p:nvPr/>
        </p:nvPicPr>
        <p:blipFill>
          <a:blip r:embed="rId3" cstate="print"/>
          <a:srcRect/>
          <a:stretch>
            <a:fillRect/>
          </a:stretch>
        </p:blipFill>
        <p:spPr bwMode="auto">
          <a:xfrm>
            <a:off x="3491880" y="5010150"/>
            <a:ext cx="2466975" cy="1847850"/>
          </a:xfrm>
          <a:prstGeom prst="rect">
            <a:avLst/>
          </a:prstGeom>
          <a:noFill/>
        </p:spPr>
      </p:pic>
    </p:spTree>
    <p:extLst>
      <p:ext uri="{BB962C8B-B14F-4D97-AF65-F5344CB8AC3E}">
        <p14:creationId xmlns:p14="http://schemas.microsoft.com/office/powerpoint/2010/main" xmlns="" val="3520990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pic>
        <p:nvPicPr>
          <p:cNvPr id="50178" name="Picture 2" descr="C:\Users\majid\Desktop\HDPE1.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2165190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pic>
        <p:nvPicPr>
          <p:cNvPr id="51202" name="Picture 2" descr="C:\Users\majid\Desktop\HDPE2.png"/>
          <p:cNvPicPr>
            <a:picLocks noGrp="1" noChangeAspect="1" noChangeArrowheads="1"/>
          </p:cNvPicPr>
          <p:nvPr>
            <p:ph idx="1"/>
          </p:nvPr>
        </p:nvPicPr>
        <p:blipFill>
          <a:blip r:embed="rId2" cstate="print"/>
          <a:srcRect/>
          <a:stretch>
            <a:fillRect/>
          </a:stretch>
        </p:blipFill>
        <p:spPr bwMode="auto">
          <a:xfrm>
            <a:off x="683568" y="620688"/>
            <a:ext cx="7488832" cy="5832647"/>
          </a:xfrm>
          <a:prstGeom prst="rect">
            <a:avLst/>
          </a:prstGeom>
          <a:noFill/>
        </p:spPr>
      </p:pic>
    </p:spTree>
    <p:extLst>
      <p:ext uri="{BB962C8B-B14F-4D97-AF65-F5344CB8AC3E}">
        <p14:creationId xmlns:p14="http://schemas.microsoft.com/office/powerpoint/2010/main" xmlns="" val="2315871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fa-IR" dirty="0" smtClean="0"/>
              <a:t> </a:t>
            </a:r>
            <a:endParaRPr lang="en-GB" dirty="0"/>
          </a:p>
        </p:txBody>
      </p:sp>
      <p:pic>
        <p:nvPicPr>
          <p:cNvPr id="53250" name="Picture 2" descr="C:\Users\majid\Desktop\pipe rot.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777507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pic>
        <p:nvPicPr>
          <p:cNvPr id="54274" name="Picture 2" descr="C:\Users\majid\Desktop\HDPE film fiber.pn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extLst>
      <p:ext uri="{BB962C8B-B14F-4D97-AF65-F5344CB8AC3E}">
        <p14:creationId xmlns:p14="http://schemas.microsoft.com/office/powerpoint/2010/main" xmlns="" val="1529882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467600" cy="781178"/>
          </a:xfrm>
        </p:spPr>
        <p:txBody>
          <a:bodyPr>
            <a:normAutofit fontScale="90000"/>
          </a:bodyPr>
          <a:lstStyle/>
          <a:p>
            <a:pPr algn="ctr" rtl="1"/>
            <a:r>
              <a:rPr lang="ar-SA" sz="3600" dirty="0" smtClean="0"/>
              <a:t>تاریخچه پلی اتیلن</a:t>
            </a:r>
            <a:r>
              <a:rPr lang="en-GB" b="1" dirty="0" smtClean="0"/>
              <a:t/>
            </a:r>
            <a:br>
              <a:rPr lang="en-GB" b="1" dirty="0" smtClean="0"/>
            </a:br>
            <a:endParaRPr lang="en-GB" dirty="0"/>
          </a:p>
        </p:txBody>
      </p:sp>
      <p:sp>
        <p:nvSpPr>
          <p:cNvPr id="3" name="Content Placeholder 2"/>
          <p:cNvSpPr>
            <a:spLocks noGrp="1"/>
          </p:cNvSpPr>
          <p:nvPr>
            <p:ph idx="1"/>
          </p:nvPr>
        </p:nvSpPr>
        <p:spPr>
          <a:xfrm>
            <a:off x="467544" y="980728"/>
            <a:ext cx="8208912" cy="5328592"/>
          </a:xfrm>
        </p:spPr>
        <p:txBody>
          <a:bodyPr>
            <a:noAutofit/>
          </a:bodyPr>
          <a:lstStyle/>
          <a:p>
            <a:pPr algn="just" rtl="1" fontAlgn="base">
              <a:buNone/>
            </a:pPr>
            <a:r>
              <a:rPr lang="ar-SA" sz="2400" dirty="0" smtClean="0">
                <a:latin typeface="Arabic Typesetting" pitchFamily="66" charset="-78"/>
              </a:rPr>
              <a:t>كلمه پليمر از كلمه يونانى( پلى ) به معناى چند و ( مر ) به معناى واحد و يا قسمت بوجود آمده است . پليمرها را اشتبا ها رزين ، الاستومر و پلاستيك نيز مى‌نامند .</a:t>
            </a:r>
            <a:endParaRPr lang="en-GB" sz="2400" dirty="0" smtClean="0">
              <a:latin typeface="Arabic Typesetting" pitchFamily="66" charset="-78"/>
            </a:endParaRPr>
          </a:p>
          <a:p>
            <a:pPr algn="just" rtl="1" fontAlgn="base">
              <a:buNone/>
            </a:pPr>
            <a:r>
              <a:rPr lang="ar-SA" sz="2400" dirty="0" smtClean="0">
                <a:latin typeface="Arabic Typesetting" pitchFamily="66" charset="-78"/>
              </a:rPr>
              <a:t>در حالى كه پلاستيك تنها يك صفت است كه براى مواردى به كار مى رود كه قابليت تغيير شكل بر اثر فشار را دارا هستند و اغلب اشتباها به عنوان يك كلمه اصلى براى صنايع پلاستيك و توليدات آن به كار مى رود. </a:t>
            </a:r>
            <a:endParaRPr lang="fa-IR" sz="2400" dirty="0" smtClean="0">
              <a:latin typeface="Arabic Typesetting" pitchFamily="66" charset="-78"/>
            </a:endParaRPr>
          </a:p>
          <a:p>
            <a:pPr algn="just" rtl="1" fontAlgn="base">
              <a:buNone/>
            </a:pPr>
            <a:r>
              <a:rPr lang="ar-SA" sz="2400" dirty="0" smtClean="0">
                <a:latin typeface="Arabic Typesetting" pitchFamily="66" charset="-78"/>
              </a:rPr>
              <a:t>اولين بار كلمه پليمر توسط شيمى دانى به نام رنالت در سال 1835 ، به كار رفت و اولين كاربرد تجارى مواد پليمرى در سال 1834 با كشف كائوچو آغاز شد لكن اولين پلاستيك مصنوعى با نام نيترات سلولز در سال 1862 كشف و در سال 1868 وارد بازار شد.نايلون در سال 1938، پلى اتيلن در سال 1942 پلى پروپيلن در سال 1957،پلى بوتيلن درسال 1974و پليمرهاى كريستال مايع براى ساخت اجزاى الكترونيكى در سال 1985رايج گرديدند. پليمرها به سه نوع پليمرهاى طبيعى ، طبيعى اصلاح شده و مصنوعى تقسيم مى شوند. اولين پلاستيك‌هاى صنعتى مدرن حدود 100سال پيش رواج يافتند ولى در دهه هاى اخير رشد فزاينده و گوناگونى در صنايع به وقوع پيوست .</a:t>
            </a:r>
            <a:endParaRPr lang="en-GB" sz="2400" dirty="0" smtClean="0">
              <a:latin typeface="Arabic Typesetting" pitchFamily="66" charset="-78"/>
            </a:endParaRPr>
          </a:p>
          <a:p>
            <a:pPr algn="just" rtl="1">
              <a:buNone/>
            </a:pPr>
            <a:endParaRPr lang="en-GB" sz="2400" dirty="0"/>
          </a:p>
        </p:txBody>
      </p:sp>
    </p:spTree>
    <p:extLst>
      <p:ext uri="{BB962C8B-B14F-4D97-AF65-F5344CB8AC3E}">
        <p14:creationId xmlns:p14="http://schemas.microsoft.com/office/powerpoint/2010/main" xmlns="" val="242192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1241376"/>
          </a:xfrm>
        </p:spPr>
        <p:txBody>
          <a:bodyPr>
            <a:noAutofit/>
          </a:bodyPr>
          <a:lstStyle/>
          <a:p>
            <a:pPr algn="ctr" rtl="1"/>
            <a:r>
              <a:rPr lang="en-GB" sz="3200" dirty="0" smtClean="0"/>
              <a:t>LDPE (Low Density Polyethylene)</a:t>
            </a:r>
            <a:r>
              <a:rPr lang="fa-IR" sz="3200" dirty="0" smtClean="0"/>
              <a:t/>
            </a:r>
            <a:br>
              <a:rPr lang="fa-IR" sz="3200" dirty="0" smtClean="0"/>
            </a:br>
            <a:r>
              <a:rPr lang="ar-SA" sz="3200" dirty="0" smtClean="0"/>
              <a:t>پلی اتیلن با تراکم پایین (پلی اتیلن یا پلی اتیلن سخت): </a:t>
            </a:r>
            <a:r>
              <a:rPr lang="en-GB" sz="3200" dirty="0" smtClean="0"/>
              <a:t/>
            </a:r>
            <a:br>
              <a:rPr lang="en-GB" sz="3200" dirty="0" smtClean="0"/>
            </a:br>
            <a:endParaRPr lang="en-GB" sz="3200" dirty="0"/>
          </a:p>
        </p:txBody>
      </p:sp>
      <p:sp>
        <p:nvSpPr>
          <p:cNvPr id="3" name="Content Placeholder 2"/>
          <p:cNvSpPr>
            <a:spLocks noGrp="1"/>
          </p:cNvSpPr>
          <p:nvPr>
            <p:ph idx="1"/>
          </p:nvPr>
        </p:nvSpPr>
        <p:spPr>
          <a:xfrm>
            <a:off x="467544" y="1268760"/>
            <a:ext cx="8229600" cy="5877272"/>
          </a:xfrm>
        </p:spPr>
        <p:txBody>
          <a:bodyPr>
            <a:noAutofit/>
          </a:bodyPr>
          <a:lstStyle/>
          <a:p>
            <a:pPr algn="just" rtl="1">
              <a:buNone/>
            </a:pPr>
            <a:r>
              <a:rPr lang="ar-SA" sz="2400" dirty="0" smtClean="0">
                <a:latin typeface="Arabic Typesetting" pitchFamily="66" charset="-78"/>
              </a:rPr>
              <a:t>هرگاه در طی فرآیند پلیمریزاسیون پلی اتیلن تعداد زنجیره های جانبی زیاد و طول آنها متوسط و بلند باشد، امکان نزدیک شدن زنجیره های اصلی به یکدیگر کاهش می یابد و بی نظمی آنها (با سرد شدن مذاب پلی اتیلن) افزایش می یابد که به این نوع پلی اتیلن، </a:t>
            </a:r>
            <a:r>
              <a:rPr lang="en-GB" sz="2400" dirty="0" smtClean="0">
                <a:latin typeface="Arabic Typesetting" pitchFamily="66" charset="-78"/>
              </a:rPr>
              <a:t>LDPE</a:t>
            </a:r>
            <a:r>
              <a:rPr lang="ar-SA" sz="2400" dirty="0" smtClean="0">
                <a:latin typeface="Arabic Typesetting" pitchFamily="66" charset="-78"/>
              </a:rPr>
              <a:t> می گویند؛ بلورینگی این پلیمر 50 تا 70 درصد است و چگالی این محصول بین 0/91 تا 0/925 گرم بر سانتی متر مک</a:t>
            </a:r>
            <a:r>
              <a:rPr lang="fa-IR" sz="2400" dirty="0" smtClean="0">
                <a:latin typeface="Arabic Typesetting" pitchFamily="66" charset="-78"/>
              </a:rPr>
              <a:t>ع</a:t>
            </a:r>
            <a:r>
              <a:rPr lang="ar-SA" sz="2400" dirty="0" smtClean="0">
                <a:latin typeface="Arabic Typesetting" pitchFamily="66" charset="-78"/>
              </a:rPr>
              <a:t>ب</a:t>
            </a:r>
            <a:r>
              <a:rPr lang="en-GB" sz="2400" dirty="0" smtClean="0">
                <a:latin typeface="Arabic Typesetting" pitchFamily="66" charset="-78"/>
              </a:rPr>
              <a:t> </a:t>
            </a:r>
            <a:r>
              <a:rPr lang="fa-IR" sz="2400" dirty="0" smtClean="0">
                <a:latin typeface="Arabic Typesetting" pitchFamily="66" charset="-78"/>
              </a:rPr>
              <a:t>می باشد.</a:t>
            </a:r>
          </a:p>
          <a:p>
            <a:pPr algn="just" rtl="1">
              <a:buNone/>
            </a:pPr>
            <a:r>
              <a:rPr lang="ar-SA" sz="2400" dirty="0" smtClean="0">
                <a:latin typeface="Arabic Typesetting" pitchFamily="66" charset="-78"/>
              </a:rPr>
              <a:t>این محصول در سال 1955 به صورت تجاری به بازار عرضه شد، این پلیمر در درجه حرارت 50 تا 80 درجه سانتی گراد و در فشاری بین 1 تا 4 اتمسفر تولید می شود. چون این پلیمر در فشار و درجه حرارت پایین تهیه می گردد با صرفه تر بوده و هزینه تولید کمتری دارد.</a:t>
            </a:r>
            <a:br>
              <a:rPr lang="ar-SA" sz="2400" dirty="0" smtClean="0">
                <a:latin typeface="Arabic Typesetting" pitchFamily="66" charset="-78"/>
              </a:rPr>
            </a:br>
            <a:r>
              <a:rPr lang="ar-SA" sz="2400" dirty="0" smtClean="0">
                <a:latin typeface="Arabic Typesetting" pitchFamily="66" charset="-78"/>
              </a:rPr>
              <a:t>این پلیمر در درجه حرارت 130 درجه سانتی گراد ذوب می شود.</a:t>
            </a:r>
            <a:endParaRPr lang="en-GB" sz="2400" dirty="0" smtClean="0">
              <a:latin typeface="Arabic Typesetting" pitchFamily="66" charset="-78"/>
            </a:endParaRPr>
          </a:p>
          <a:p>
            <a:pPr algn="just" rtl="1">
              <a:buNone/>
            </a:pPr>
            <a:endParaRPr lang="en-GB" sz="2400" dirty="0">
              <a:latin typeface="Arabic Typesetting" pitchFamily="66" charset="-78"/>
            </a:endParaRPr>
          </a:p>
        </p:txBody>
      </p:sp>
      <p:pic>
        <p:nvPicPr>
          <p:cNvPr id="3074" name="Picture 2" descr="G:\New folder\LDPE3.jpg"/>
          <p:cNvPicPr>
            <a:picLocks noChangeAspect="1" noChangeArrowheads="1"/>
          </p:cNvPicPr>
          <p:nvPr/>
        </p:nvPicPr>
        <p:blipFill>
          <a:blip r:embed="rId2" cstate="print"/>
          <a:srcRect/>
          <a:stretch>
            <a:fillRect/>
          </a:stretch>
        </p:blipFill>
        <p:spPr bwMode="auto">
          <a:xfrm>
            <a:off x="0" y="5085184"/>
            <a:ext cx="2123728" cy="1772816"/>
          </a:xfrm>
          <a:prstGeom prst="rect">
            <a:avLst/>
          </a:prstGeom>
          <a:noFill/>
        </p:spPr>
      </p:pic>
    </p:spTree>
    <p:extLst>
      <p:ext uri="{BB962C8B-B14F-4D97-AF65-F5344CB8AC3E}">
        <p14:creationId xmlns:p14="http://schemas.microsoft.com/office/powerpoint/2010/main" xmlns="" val="41684659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sp>
        <p:nvSpPr>
          <p:cNvPr id="6" name="Content Placeholder 5"/>
          <p:cNvSpPr>
            <a:spLocks noGrp="1"/>
          </p:cNvSpPr>
          <p:nvPr>
            <p:ph idx="1"/>
          </p:nvPr>
        </p:nvSpPr>
        <p:spPr>
          <a:xfrm>
            <a:off x="457200" y="209956"/>
            <a:ext cx="8686800" cy="5112568"/>
          </a:xfrm>
        </p:spPr>
        <p:txBody>
          <a:bodyPr>
            <a:noAutofit/>
          </a:bodyPr>
          <a:lstStyle/>
          <a:p>
            <a:pPr algn="r" rtl="1"/>
            <a:r>
              <a:rPr lang="ar-SA" sz="2400" b="1" dirty="0" smtClean="0">
                <a:latin typeface="Arabic Typesetting" pitchFamily="66" charset="-78"/>
              </a:rPr>
              <a:t>مزایا: </a:t>
            </a:r>
            <a:r>
              <a:rPr lang="ar-SA" sz="2400" dirty="0" smtClean="0">
                <a:latin typeface="Arabic Typesetting" pitchFamily="66" charset="-78"/>
              </a:rPr>
              <a:t>همانند </a:t>
            </a:r>
            <a:r>
              <a:rPr lang="en-GB" sz="2400" dirty="0" smtClean="0">
                <a:latin typeface="Arabic Typesetting" pitchFamily="66" charset="-78"/>
              </a:rPr>
              <a:t>HDPE</a:t>
            </a:r>
            <a:r>
              <a:rPr lang="ar-SA" sz="2400" dirty="0" smtClean="0">
                <a:latin typeface="Arabic Typesetting" pitchFamily="66" charset="-78"/>
              </a:rPr>
              <a:t> دارای هزینه تولید اندک، فرآیند پذیری آسان و نفوذ ناپذیری خوب در برابر رطوبت است. سیل پذیری حرارتی </a:t>
            </a:r>
            <a:r>
              <a:rPr lang="en-GB" sz="2400" dirty="0" smtClean="0">
                <a:latin typeface="Arabic Typesetting" pitchFamily="66" charset="-78"/>
              </a:rPr>
              <a:t>LDPE</a:t>
            </a:r>
            <a:r>
              <a:rPr lang="ar-SA" sz="2400" dirty="0" smtClean="0">
                <a:latin typeface="Arabic Typesetting" pitchFamily="66" charset="-78"/>
              </a:rPr>
              <a:t> و </a:t>
            </a:r>
            <a:r>
              <a:rPr lang="en-GB" sz="2400" dirty="0" smtClean="0">
                <a:latin typeface="Arabic Typesetting" pitchFamily="66" charset="-78"/>
              </a:rPr>
              <a:t>LLDPE</a:t>
            </a:r>
            <a:r>
              <a:rPr lang="ar-SA" sz="2400" dirty="0" smtClean="0">
                <a:latin typeface="Arabic Typesetting" pitchFamily="66" charset="-78"/>
              </a:rPr>
              <a:t> در دمای بین 106 تا 112 درجه سانتی گراد است که این دما، پائین ترین دمای نرمی پلیمرهای بسته بندی معمول می باشد. </a:t>
            </a:r>
            <a:endParaRPr lang="en-GB" sz="2400" dirty="0" smtClean="0">
              <a:latin typeface="Arabic Typesetting" pitchFamily="66" charset="-78"/>
            </a:endParaRPr>
          </a:p>
          <a:p>
            <a:pPr algn="r" rtl="1"/>
            <a:r>
              <a:rPr lang="ar-SA" sz="2400" b="1" dirty="0" smtClean="0">
                <a:latin typeface="Arabic Typesetting" pitchFamily="66" charset="-78"/>
              </a:rPr>
              <a:t>معایب:</a:t>
            </a:r>
            <a:r>
              <a:rPr lang="ar-SA" sz="2400" dirty="0" smtClean="0">
                <a:latin typeface="Arabic Typesetting" pitchFamily="66" charset="-78"/>
              </a:rPr>
              <a:t> نفوذ ناپذیری کم در برابر گازها، نرمی، نقطه نرمی پائین و جریان سرد نسبتاً بالا، مقاومت خراش پائین، نفوذ بو بالا، جذب گرد و غبار (استاتیک) و مقاومت کم در برابر روغن.</a:t>
            </a:r>
            <a:endParaRPr lang="en-GB" sz="2400" dirty="0" smtClean="0">
              <a:latin typeface="Arabic Typesetting" pitchFamily="66" charset="-78"/>
            </a:endParaRPr>
          </a:p>
          <a:p>
            <a:pPr algn="r" rtl="1"/>
            <a:r>
              <a:rPr lang="ar-SA" sz="2400" b="1" dirty="0" smtClean="0">
                <a:latin typeface="Arabic Typesetting" pitchFamily="66" charset="-78"/>
              </a:rPr>
              <a:t>دیگر خواص: </a:t>
            </a:r>
            <a:r>
              <a:rPr lang="ar-SA" sz="2400" dirty="0" smtClean="0">
                <a:latin typeface="Arabic Typesetting" pitchFamily="66" charset="-78"/>
              </a:rPr>
              <a:t>شفافیت، تغییر طول زیاد و نرمی.</a:t>
            </a:r>
            <a:endParaRPr lang="en-GB" sz="2400" dirty="0" smtClean="0">
              <a:latin typeface="Arabic Typesetting" pitchFamily="66" charset="-78"/>
            </a:endParaRPr>
          </a:p>
          <a:p>
            <a:pPr algn="r" rtl="1"/>
            <a:r>
              <a:rPr lang="ar-SA" sz="2400" b="1" dirty="0" smtClean="0">
                <a:latin typeface="Arabic Typesetting" pitchFamily="66" charset="-78"/>
              </a:rPr>
              <a:t>کاربرد ها: </a:t>
            </a:r>
            <a:r>
              <a:rPr lang="ar-SA" sz="2400" dirty="0" smtClean="0">
                <a:latin typeface="Arabic Typesetting" pitchFamily="66" charset="-78"/>
              </a:rPr>
              <a:t>حدود نیمی از </a:t>
            </a:r>
            <a:r>
              <a:rPr lang="en-GB" sz="2400" dirty="0" smtClean="0">
                <a:latin typeface="Arabic Typesetting" pitchFamily="66" charset="-78"/>
              </a:rPr>
              <a:t>LDPE</a:t>
            </a:r>
            <a:r>
              <a:rPr lang="ar-SA" sz="2400" dirty="0" smtClean="0">
                <a:latin typeface="Arabic Typesetting" pitchFamily="66" charset="-78"/>
              </a:rPr>
              <a:t> و </a:t>
            </a:r>
            <a:r>
              <a:rPr lang="en-GB" sz="2400" dirty="0" smtClean="0">
                <a:latin typeface="Arabic Typesetting" pitchFamily="66" charset="-78"/>
              </a:rPr>
              <a:t>LLDPE</a:t>
            </a:r>
            <a:r>
              <a:rPr lang="ar-SA" sz="2400" dirty="0" smtClean="0">
                <a:latin typeface="Arabic Typesetting" pitchFamily="66" charset="-78"/>
              </a:rPr>
              <a:t> مصرفی در بسته بندی به صورت انواع فیلم که به دو روش دمشی و اکستروژن تولید می شوند، مصرف می شود. ساخت انواع ظروف خانگی و بهداشتی مثل: سطل، زنبیل، جعبه های حمل و نقل، انواع اسباب بازی و انواع لوازم پزشکی و صنعتی.</a:t>
            </a:r>
            <a:endParaRPr lang="en-GB" sz="2400" dirty="0" smtClean="0">
              <a:latin typeface="Arabic Typesetting" pitchFamily="66" charset="-78"/>
            </a:endParaRPr>
          </a:p>
          <a:p>
            <a:pPr algn="r" rtl="1"/>
            <a:r>
              <a:rPr lang="ar-SA" sz="2400" dirty="0" smtClean="0">
                <a:latin typeface="Arabic Typesetting" pitchFamily="66" charset="-78"/>
              </a:rPr>
              <a:t>از دیگر کاربرد های </a:t>
            </a:r>
            <a:r>
              <a:rPr lang="en-GB" sz="2400" dirty="0" smtClean="0">
                <a:latin typeface="Arabic Typesetting" pitchFamily="66" charset="-78"/>
              </a:rPr>
              <a:t>LDPE</a:t>
            </a:r>
            <a:r>
              <a:rPr lang="ar-SA" sz="2400" dirty="0" smtClean="0">
                <a:latin typeface="Arabic Typesetting" pitchFamily="66" charset="-78"/>
              </a:rPr>
              <a:t> می توان به انواع قالب گیری های تزریقی و دمشی برای تولید قطعات و ظروفی که نیاز به نرمی و انعطاف پذیری بالا دارند</a:t>
            </a:r>
            <a:r>
              <a:rPr lang="fa-IR" sz="2400" dirty="0" smtClean="0">
                <a:latin typeface="Arabic Typesetting" pitchFamily="66" charset="-78"/>
              </a:rPr>
              <a:t>.</a:t>
            </a:r>
            <a:endParaRPr lang="en-GB" sz="2400" dirty="0">
              <a:latin typeface="Arabic Typesetting" pitchFamily="66" charset="-78"/>
            </a:endParaRPr>
          </a:p>
        </p:txBody>
      </p:sp>
      <p:pic>
        <p:nvPicPr>
          <p:cNvPr id="2050" name="Picture 2" descr="G:\New folder\LDPE2.jpg"/>
          <p:cNvPicPr>
            <a:picLocks noChangeAspect="1" noChangeArrowheads="1"/>
          </p:cNvPicPr>
          <p:nvPr/>
        </p:nvPicPr>
        <p:blipFill>
          <a:blip r:embed="rId2" cstate="print"/>
          <a:srcRect/>
          <a:stretch>
            <a:fillRect/>
          </a:stretch>
        </p:blipFill>
        <p:spPr bwMode="auto">
          <a:xfrm>
            <a:off x="251520" y="5370263"/>
            <a:ext cx="2123728" cy="1487737"/>
          </a:xfrm>
          <a:prstGeom prst="rect">
            <a:avLst/>
          </a:prstGeom>
          <a:noFill/>
        </p:spPr>
      </p:pic>
    </p:spTree>
    <p:extLst>
      <p:ext uri="{BB962C8B-B14F-4D97-AF65-F5344CB8AC3E}">
        <p14:creationId xmlns:p14="http://schemas.microsoft.com/office/powerpoint/2010/main" xmlns="" val="105065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pic>
        <p:nvPicPr>
          <p:cNvPr id="4" name="Content Placeholder 3" descr="http://www.polypedia.ir/Portals/0/پلاستیک/مواد%20اولیه/پلی%20اتیلن/LDPE.gif"/>
          <p:cNvPicPr>
            <a:picLocks noGrp="1"/>
          </p:cNvPicPr>
          <p:nvPr>
            <p:ph idx="1"/>
          </p:nvPr>
        </p:nvPicPr>
        <p:blipFill>
          <a:blip r:embed="rId2" cstate="print"/>
          <a:srcRect/>
          <a:stretch>
            <a:fillRect/>
          </a:stretch>
        </p:blipFill>
        <p:spPr bwMode="auto">
          <a:xfrm>
            <a:off x="2195736" y="692696"/>
            <a:ext cx="4800600" cy="1628775"/>
          </a:xfrm>
          <a:prstGeom prst="rect">
            <a:avLst/>
          </a:prstGeom>
          <a:noFill/>
          <a:ln w="9525">
            <a:noFill/>
            <a:miter lim="800000"/>
            <a:headEnd/>
            <a:tailEnd/>
          </a:ln>
        </p:spPr>
      </p:pic>
      <p:pic>
        <p:nvPicPr>
          <p:cNvPr id="5" name="Picture 4" descr="http://www.polyethylene.ir/images/Molecules.jpg"/>
          <p:cNvPicPr/>
          <p:nvPr/>
        </p:nvPicPr>
        <p:blipFill>
          <a:blip r:embed="rId3" cstate="print"/>
          <a:srcRect/>
          <a:stretch>
            <a:fillRect/>
          </a:stretch>
        </p:blipFill>
        <p:spPr bwMode="auto">
          <a:xfrm>
            <a:off x="0" y="3284984"/>
            <a:ext cx="8953500" cy="2160240"/>
          </a:xfrm>
          <a:prstGeom prst="rect">
            <a:avLst/>
          </a:prstGeom>
          <a:noFill/>
          <a:ln w="9525">
            <a:noFill/>
            <a:miter lim="800000"/>
            <a:headEnd/>
            <a:tailEnd/>
          </a:ln>
        </p:spPr>
      </p:pic>
    </p:spTree>
    <p:extLst>
      <p:ext uri="{BB962C8B-B14F-4D97-AF65-F5344CB8AC3E}">
        <p14:creationId xmlns:p14="http://schemas.microsoft.com/office/powerpoint/2010/main" xmlns="" val="1680747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pic>
        <p:nvPicPr>
          <p:cNvPr id="55298" name="Picture 2" descr="C:\Users\majid\Desktop\ldpe.png"/>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xmlns="" val="931669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412776"/>
          </a:xfrm>
        </p:spPr>
        <p:txBody>
          <a:bodyPr>
            <a:normAutofit/>
          </a:bodyPr>
          <a:lstStyle/>
          <a:p>
            <a:pPr rtl="1"/>
            <a:r>
              <a:rPr lang="en-GB" sz="2800" dirty="0" smtClean="0"/>
              <a:t>LLDPE (Linear Low Density Polyethylene)</a:t>
            </a:r>
            <a:br>
              <a:rPr lang="en-GB" sz="2800" dirty="0" smtClean="0"/>
            </a:br>
            <a:r>
              <a:rPr lang="ar-SA" sz="2800" dirty="0" smtClean="0"/>
              <a:t>پلی اتیلن نیمه متراکم (پلی اتیلن سبک خطی):</a:t>
            </a:r>
            <a:r>
              <a:rPr lang="en-GB" sz="2800" dirty="0" smtClean="0"/>
              <a:t/>
            </a:r>
            <a:br>
              <a:rPr lang="en-GB" sz="2800" dirty="0" smtClean="0"/>
            </a:br>
            <a:endParaRPr lang="en-GB" sz="2800" dirty="0"/>
          </a:p>
        </p:txBody>
      </p:sp>
      <p:sp>
        <p:nvSpPr>
          <p:cNvPr id="3" name="Content Placeholder 2"/>
          <p:cNvSpPr>
            <a:spLocks noGrp="1"/>
          </p:cNvSpPr>
          <p:nvPr>
            <p:ph idx="1"/>
          </p:nvPr>
        </p:nvSpPr>
        <p:spPr/>
        <p:txBody>
          <a:bodyPr>
            <a:normAutofit fontScale="92500" lnSpcReduction="20000"/>
          </a:bodyPr>
          <a:lstStyle/>
          <a:p>
            <a:pPr algn="r" rtl="1">
              <a:buNone/>
            </a:pPr>
            <a:r>
              <a:rPr lang="ar-SA" sz="3200" dirty="0" smtClean="0">
                <a:latin typeface="Arabic Typesetting" pitchFamily="66" charset="-78"/>
                <a:cs typeface="Arabic Typesetting" pitchFamily="66" charset="-78"/>
              </a:rPr>
              <a:t>هرگاه در طی فرآیند پلیمریزاسیون پلی اتیلن تعداد زنجیره های جانبی زیاد و طول آنها کوتاه باشد، پلیمر حاصل شده خواصی بین </a:t>
            </a:r>
            <a:r>
              <a:rPr lang="en-GB" sz="3200" dirty="0" smtClean="0">
                <a:latin typeface="Arabic Typesetting" pitchFamily="66" charset="-78"/>
                <a:cs typeface="Arabic Typesetting" pitchFamily="66" charset="-78"/>
              </a:rPr>
              <a:t>HDPE</a:t>
            </a:r>
            <a:r>
              <a:rPr lang="ar-SA" sz="3200" dirty="0" smtClean="0">
                <a:latin typeface="Arabic Typesetting" pitchFamily="66" charset="-78"/>
                <a:cs typeface="Arabic Typesetting" pitchFamily="66" charset="-78"/>
              </a:rPr>
              <a:t> و </a:t>
            </a:r>
            <a:r>
              <a:rPr lang="en-GB" sz="3200" dirty="0" smtClean="0">
                <a:latin typeface="Arabic Typesetting" pitchFamily="66" charset="-78"/>
                <a:cs typeface="Arabic Typesetting" pitchFamily="66" charset="-78"/>
              </a:rPr>
              <a:t>LDPE</a:t>
            </a:r>
            <a:r>
              <a:rPr lang="ar-SA" sz="3200" dirty="0" smtClean="0">
                <a:latin typeface="Arabic Typesetting" pitchFamily="66" charset="-78"/>
                <a:cs typeface="Arabic Typesetting" pitchFamily="66" charset="-78"/>
              </a:rPr>
              <a:t> (خواص به </a:t>
            </a:r>
            <a:r>
              <a:rPr lang="en-GB" sz="3200" dirty="0" smtClean="0">
                <a:latin typeface="Arabic Typesetting" pitchFamily="66" charset="-78"/>
                <a:cs typeface="Arabic Typesetting" pitchFamily="66" charset="-78"/>
              </a:rPr>
              <a:t>LDPE</a:t>
            </a:r>
            <a:r>
              <a:rPr lang="ar-SA" sz="3200" dirty="0" smtClean="0">
                <a:latin typeface="Arabic Typesetting" pitchFamily="66" charset="-78"/>
                <a:cs typeface="Arabic Typesetting" pitchFamily="66" charset="-78"/>
              </a:rPr>
              <a:t> نزدیک تر است) را دارا می باشد که به آن </a:t>
            </a:r>
            <a:r>
              <a:rPr lang="en-GB" sz="3200" dirty="0" smtClean="0">
                <a:latin typeface="Arabic Typesetting" pitchFamily="66" charset="-78"/>
                <a:cs typeface="Arabic Typesetting" pitchFamily="66" charset="-78"/>
              </a:rPr>
              <a:t>LLDPE</a:t>
            </a:r>
            <a:r>
              <a:rPr lang="ar-SA" sz="3200" dirty="0" smtClean="0">
                <a:latin typeface="Arabic Typesetting" pitchFamily="66" charset="-78"/>
                <a:cs typeface="Arabic Typesetting" pitchFamily="66" charset="-78"/>
              </a:rPr>
              <a:t> می گویند؛ بلورینگی این پلیمر 50 تا 70 درصد است و چگالی این محصول تقریباً در محدوده چگالی </a:t>
            </a:r>
            <a:r>
              <a:rPr lang="en-GB" sz="3200" dirty="0" smtClean="0">
                <a:latin typeface="Arabic Typesetting" pitchFamily="66" charset="-78"/>
                <a:cs typeface="Arabic Typesetting" pitchFamily="66" charset="-78"/>
              </a:rPr>
              <a:t>LDPE</a:t>
            </a:r>
            <a:r>
              <a:rPr lang="ar-SA" sz="3200" dirty="0" smtClean="0">
                <a:latin typeface="Arabic Typesetting" pitchFamily="66" charset="-78"/>
                <a:cs typeface="Arabic Typesetting" pitchFamily="66" charset="-78"/>
              </a:rPr>
              <a:t> (یعنی 0/91 تا 0/93) می باشد.</a:t>
            </a:r>
            <a:endParaRPr lang="en-GB" sz="3200" dirty="0" smtClean="0">
              <a:latin typeface="Arabic Typesetting" pitchFamily="66" charset="-78"/>
              <a:cs typeface="Arabic Typesetting" pitchFamily="66" charset="-78"/>
            </a:endParaRPr>
          </a:p>
          <a:p>
            <a:pPr algn="r" rtl="1">
              <a:buNone/>
            </a:pPr>
            <a:endParaRPr lang="en-GB" sz="3200" dirty="0">
              <a:latin typeface="Arabic Typesetting" pitchFamily="66" charset="-78"/>
              <a:cs typeface="Arabic Typesetting" pitchFamily="66" charset="-78"/>
            </a:endParaRPr>
          </a:p>
        </p:txBody>
      </p:sp>
      <p:pic>
        <p:nvPicPr>
          <p:cNvPr id="1026" name="Picture 2" descr="G:\New folder\LLDPE.jpg"/>
          <p:cNvPicPr>
            <a:picLocks noChangeAspect="1" noChangeArrowheads="1"/>
          </p:cNvPicPr>
          <p:nvPr/>
        </p:nvPicPr>
        <p:blipFill>
          <a:blip r:embed="rId2" cstate="print"/>
          <a:srcRect/>
          <a:stretch>
            <a:fillRect/>
          </a:stretch>
        </p:blipFill>
        <p:spPr bwMode="auto">
          <a:xfrm>
            <a:off x="611560" y="3717032"/>
            <a:ext cx="2736304" cy="2592288"/>
          </a:xfrm>
          <a:prstGeom prst="rect">
            <a:avLst/>
          </a:prstGeom>
          <a:noFill/>
        </p:spPr>
      </p:pic>
      <p:pic>
        <p:nvPicPr>
          <p:cNvPr id="1027" name="Picture 3" descr="G:\New folder\LLDPE2.jpg"/>
          <p:cNvPicPr>
            <a:picLocks noChangeAspect="1" noChangeArrowheads="1"/>
          </p:cNvPicPr>
          <p:nvPr/>
        </p:nvPicPr>
        <p:blipFill>
          <a:blip r:embed="rId3" cstate="print"/>
          <a:srcRect/>
          <a:stretch>
            <a:fillRect/>
          </a:stretch>
        </p:blipFill>
        <p:spPr bwMode="auto">
          <a:xfrm>
            <a:off x="4067944" y="4365104"/>
            <a:ext cx="2390775" cy="1914525"/>
          </a:xfrm>
          <a:prstGeom prst="rect">
            <a:avLst/>
          </a:prstGeom>
          <a:noFill/>
        </p:spPr>
      </p:pic>
    </p:spTree>
    <p:extLst>
      <p:ext uri="{BB962C8B-B14F-4D97-AF65-F5344CB8AC3E}">
        <p14:creationId xmlns:p14="http://schemas.microsoft.com/office/powerpoint/2010/main" xmlns="" val="3007525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Users\majid\Desktop\lldpe film.png"/>
          <p:cNvPicPr>
            <a:picLocks noChangeAspect="1" noChangeArrowheads="1"/>
          </p:cNvPicPr>
          <p:nvPr/>
        </p:nvPicPr>
        <p:blipFill>
          <a:blip r:embed="rId2" cstate="print"/>
          <a:srcRect/>
          <a:stretch>
            <a:fillRect/>
          </a:stretch>
        </p:blipFill>
        <p:spPr bwMode="auto">
          <a:xfrm>
            <a:off x="0" y="0"/>
            <a:ext cx="9144000" cy="6826024"/>
          </a:xfrm>
          <a:prstGeom prst="rect">
            <a:avLst/>
          </a:prstGeom>
          <a:noFill/>
        </p:spPr>
      </p:pic>
    </p:spTree>
    <p:extLst>
      <p:ext uri="{BB962C8B-B14F-4D97-AF65-F5344CB8AC3E}">
        <p14:creationId xmlns:p14="http://schemas.microsoft.com/office/powerpoint/2010/main" xmlns="" val="756444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C:\Users\majid\Desktop\LLDPE INJ+ROT.png"/>
          <p:cNvPicPr>
            <a:picLocks noChangeAspect="1" noChangeArrowheads="1"/>
          </p:cNvPicPr>
          <p:nvPr/>
        </p:nvPicPr>
        <p:blipFill>
          <a:blip r:embed="rId2" cstate="print"/>
          <a:srcRect/>
          <a:stretch>
            <a:fillRect/>
          </a:stretch>
        </p:blipFill>
        <p:spPr bwMode="auto">
          <a:xfrm>
            <a:off x="0" y="0"/>
            <a:ext cx="9144001" cy="6826546"/>
          </a:xfrm>
          <a:prstGeom prst="rect">
            <a:avLst/>
          </a:prstGeom>
          <a:noFill/>
        </p:spPr>
      </p:pic>
    </p:spTree>
    <p:extLst>
      <p:ext uri="{BB962C8B-B14F-4D97-AF65-F5344CB8AC3E}">
        <p14:creationId xmlns:p14="http://schemas.microsoft.com/office/powerpoint/2010/main" xmlns="" val="465709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490066"/>
          </a:xfrm>
        </p:spPr>
        <p:txBody>
          <a:bodyPr>
            <a:noAutofit/>
          </a:bodyPr>
          <a:lstStyle/>
          <a:p>
            <a:pPr algn="r" rtl="1"/>
            <a:r>
              <a:rPr lang="ar-SA" sz="3200" dirty="0" smtClean="0"/>
              <a:t>تفاوت </a:t>
            </a:r>
            <a:r>
              <a:rPr lang="en-GB" sz="3200" dirty="0" smtClean="0"/>
              <a:t>LDPE</a:t>
            </a:r>
            <a:r>
              <a:rPr lang="ar-SA" sz="3200" dirty="0" smtClean="0"/>
              <a:t> و </a:t>
            </a:r>
            <a:r>
              <a:rPr lang="en-GB" sz="3200" dirty="0" smtClean="0"/>
              <a:t>LLDPE</a:t>
            </a:r>
            <a:r>
              <a:rPr lang="ar-SA" sz="3200" dirty="0" smtClean="0"/>
              <a:t>: </a:t>
            </a:r>
            <a:endParaRPr lang="en-GB" sz="3200" dirty="0"/>
          </a:p>
        </p:txBody>
      </p:sp>
      <p:sp>
        <p:nvSpPr>
          <p:cNvPr id="3" name="Content Placeholder 2"/>
          <p:cNvSpPr>
            <a:spLocks noGrp="1"/>
          </p:cNvSpPr>
          <p:nvPr>
            <p:ph idx="1"/>
          </p:nvPr>
        </p:nvSpPr>
        <p:spPr>
          <a:xfrm>
            <a:off x="251520" y="1340768"/>
            <a:ext cx="8784976" cy="4392488"/>
          </a:xfrm>
        </p:spPr>
        <p:txBody>
          <a:bodyPr>
            <a:normAutofit/>
          </a:bodyPr>
          <a:lstStyle/>
          <a:p>
            <a:pPr marL="36576" indent="0" algn="just" rtl="1">
              <a:buNone/>
            </a:pPr>
            <a:r>
              <a:rPr lang="ar-SA" sz="2400" dirty="0" smtClean="0">
                <a:latin typeface="Arabic Typesetting" pitchFamily="66" charset="-78"/>
              </a:rPr>
              <a:t>خواص خانواده </a:t>
            </a:r>
            <a:r>
              <a:rPr lang="en-GB" sz="2400" dirty="0" smtClean="0">
                <a:latin typeface="Arabic Typesetting" pitchFamily="66" charset="-78"/>
              </a:rPr>
              <a:t>LDPE</a:t>
            </a:r>
            <a:r>
              <a:rPr lang="ar-SA" sz="2400" dirty="0" smtClean="0">
                <a:latin typeface="Arabic Typesetting" pitchFamily="66" charset="-78"/>
              </a:rPr>
              <a:t> مانند استحکام پارگی، مقاومت ضربه، کشش و انعطاف پذیری با افزایش چگالی کاهش می یابد. (هرگاه تعداد و طول زنجیره های جانبی کاهش پیدا کند این امر سبب نزدیک شدن زنجیره های اصلی به هم و کاهش بی نظمی و افزایش بلورینگی و در نتیجه افزایش چگالی می شود).</a:t>
            </a:r>
            <a:br>
              <a:rPr lang="ar-SA" sz="2400" dirty="0" smtClean="0">
                <a:latin typeface="Arabic Typesetting" pitchFamily="66" charset="-78"/>
              </a:rPr>
            </a:br>
            <a:r>
              <a:rPr lang="ar-SA" sz="2400" dirty="0" smtClean="0">
                <a:latin typeface="Arabic Typesetting" pitchFamily="66" charset="-78"/>
              </a:rPr>
              <a:t>به عنوان مثال بین سختی و چگالی رابطه مستقیم وجود دارد یعنی با افزایش چگالی، سختی نیز افزایش می یابد، همچنین مقاومت پائین </a:t>
            </a:r>
            <a:r>
              <a:rPr lang="en-GB" sz="2400" dirty="0" smtClean="0">
                <a:latin typeface="Arabic Typesetting" pitchFamily="66" charset="-78"/>
              </a:rPr>
              <a:t>LDPE</a:t>
            </a:r>
            <a:r>
              <a:rPr lang="ar-SA" sz="2400" dirty="0" smtClean="0">
                <a:latin typeface="Arabic Typesetting" pitchFamily="66" charset="-78"/>
              </a:rPr>
              <a:t> در برابر روغن با افزایش چگالی بهبود می یابد. فیلم پلی اتیلن به تنهایی نمی تواند خلاء را نگه دارد زیرا مقاومت آن در برابر نفوذ گازها کم است و این مشکل نیز در </a:t>
            </a:r>
            <a:r>
              <a:rPr lang="en-GB" sz="2400" dirty="0" smtClean="0">
                <a:latin typeface="Arabic Typesetting" pitchFamily="66" charset="-78"/>
              </a:rPr>
              <a:t>LLDPE</a:t>
            </a:r>
            <a:r>
              <a:rPr lang="ar-SA" sz="2400" dirty="0" smtClean="0">
                <a:latin typeface="Arabic Typesetting" pitchFamily="66" charset="-78"/>
              </a:rPr>
              <a:t> با نزدیک شدن زنجیره های اصلی به هم کمتر دیده می شود. محدودیت های دیگر </a:t>
            </a:r>
            <a:r>
              <a:rPr lang="en-GB" sz="2400" dirty="0" smtClean="0">
                <a:latin typeface="Arabic Typesetting" pitchFamily="66" charset="-78"/>
              </a:rPr>
              <a:t>LDPE</a:t>
            </a:r>
            <a:r>
              <a:rPr lang="ar-SA" sz="2400" dirty="0" smtClean="0">
                <a:latin typeface="Arabic Typesetting" pitchFamily="66" charset="-78"/>
              </a:rPr>
              <a:t> نظیر مقاومت خراش پائین، نفوذ بو بالا، جذب گرد و غبار (استاتیک) و مقاومت کم در برابر روغن ها نیز در </a:t>
            </a:r>
            <a:r>
              <a:rPr lang="en-GB" sz="2400" dirty="0" smtClean="0">
                <a:latin typeface="Arabic Typesetting" pitchFamily="66" charset="-78"/>
              </a:rPr>
              <a:t>LLDPE</a:t>
            </a:r>
            <a:r>
              <a:rPr lang="ar-SA" sz="2400" dirty="0" smtClean="0">
                <a:latin typeface="Arabic Typesetting" pitchFamily="66" charset="-78"/>
              </a:rPr>
              <a:t> کمی بهبود می یابد.</a:t>
            </a:r>
            <a:endParaRPr lang="en-GB" sz="2400" dirty="0" smtClean="0">
              <a:latin typeface="Arabic Typesetting" pitchFamily="66" charset="-78"/>
            </a:endParaRPr>
          </a:p>
          <a:p>
            <a:pPr algn="just">
              <a:buNone/>
            </a:pPr>
            <a:endParaRPr lang="en-GB" sz="2400" dirty="0">
              <a:latin typeface="Arabic Typesetting" pitchFamily="66" charset="-78"/>
            </a:endParaRPr>
          </a:p>
        </p:txBody>
      </p:sp>
    </p:spTree>
    <p:extLst>
      <p:ext uri="{BB962C8B-B14F-4D97-AF65-F5344CB8AC3E}">
        <p14:creationId xmlns:p14="http://schemas.microsoft.com/office/powerpoint/2010/main" xmlns="" val="780238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7"/>
            <a:ext cx="8291264" cy="1872208"/>
          </a:xfrm>
        </p:spPr>
        <p:txBody>
          <a:bodyPr>
            <a:normAutofit lnSpcReduction="10000"/>
          </a:bodyPr>
          <a:lstStyle/>
          <a:p>
            <a:pPr marL="36576" lvl="8" indent="0" algn="just">
              <a:buClr>
                <a:schemeClr val="accent1"/>
              </a:buClr>
              <a:buSzPct val="80000"/>
              <a:buNone/>
            </a:pPr>
            <a:r>
              <a:rPr lang="ar-SA" sz="2400" b="1" dirty="0">
                <a:latin typeface="Arabic Typesetting" pitchFamily="66" charset="-78"/>
              </a:rPr>
              <a:t>کاربرد ها:</a:t>
            </a:r>
            <a:r>
              <a:rPr lang="ar-SA" sz="2400" dirty="0">
                <a:latin typeface="Arabic Typesetting" pitchFamily="66" charset="-78"/>
              </a:rPr>
              <a:t> از مهم ترین کاربرد های </a:t>
            </a:r>
            <a:r>
              <a:rPr lang="en-GB" sz="2400" dirty="0">
                <a:latin typeface="Arabic Typesetting" pitchFamily="66" charset="-78"/>
              </a:rPr>
              <a:t>LLDPE</a:t>
            </a:r>
            <a:r>
              <a:rPr lang="ar-SA" sz="2400" dirty="0">
                <a:latin typeface="Arabic Typesetting" pitchFamily="66" charset="-78"/>
              </a:rPr>
              <a:t> فیلم های استرچ است که برا ی نگهداری بارها در حمل و نقل استفاده می شود. (اتیلن وینیل استات </a:t>
            </a:r>
            <a:r>
              <a:rPr lang="en-GB" sz="2400" dirty="0">
                <a:latin typeface="Arabic Typesetting" pitchFamily="66" charset="-78"/>
              </a:rPr>
              <a:t>EVA</a:t>
            </a:r>
            <a:r>
              <a:rPr lang="ar-SA" sz="2400" dirty="0">
                <a:latin typeface="Arabic Typesetting" pitchFamily="66" charset="-78"/>
              </a:rPr>
              <a:t> نیز یکی دیگر از مواد لفاف پیچی پر مصرف است). همچنین فیلم های شرینک نیز برای لفاف پیچی کلی محصولات و یا نگهداری چند واحد با یکدیگر برای حمل و نقل استفاده می شوند.</a:t>
            </a:r>
            <a:endParaRPr lang="en-GB" sz="2400" dirty="0">
              <a:latin typeface="Arabic Typesetting" pitchFamily="66" charset="-78"/>
            </a:endParaRPr>
          </a:p>
          <a:p>
            <a:pPr marL="36576" indent="0" algn="just">
              <a:buNone/>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068960"/>
            <a:ext cx="4968875"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2132856"/>
            <a:ext cx="2736304"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143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1412776"/>
          </a:xfrm>
        </p:spPr>
        <p:txBody>
          <a:bodyPr>
            <a:noAutofit/>
          </a:bodyPr>
          <a:lstStyle/>
          <a:p>
            <a:pPr algn="r" rtl="1"/>
            <a:r>
              <a:rPr lang="en-GB" sz="3200" dirty="0" smtClean="0"/>
              <a:t>HMWPE (Ultra High Molecular Weight Polyethylene)</a:t>
            </a:r>
            <a:br>
              <a:rPr lang="en-GB" sz="3200" dirty="0" smtClean="0"/>
            </a:br>
            <a:r>
              <a:rPr lang="ar-SA" sz="3200" dirty="0" smtClean="0"/>
              <a:t>پلی اتیلن با وزن مولکولی بسیار بالا:</a:t>
            </a:r>
            <a:r>
              <a:rPr lang="en-GB" sz="3200" dirty="0" smtClean="0"/>
              <a:t/>
            </a:r>
            <a:br>
              <a:rPr lang="en-GB" sz="3200" dirty="0" smtClean="0"/>
            </a:br>
            <a:endParaRPr lang="en-GB" sz="3200" dirty="0"/>
          </a:p>
        </p:txBody>
      </p:sp>
      <p:sp>
        <p:nvSpPr>
          <p:cNvPr id="3" name="Content Placeholder 2"/>
          <p:cNvSpPr>
            <a:spLocks noGrp="1"/>
          </p:cNvSpPr>
          <p:nvPr>
            <p:ph idx="1"/>
          </p:nvPr>
        </p:nvSpPr>
        <p:spPr>
          <a:xfrm>
            <a:off x="457200" y="1124744"/>
            <a:ext cx="8686800" cy="5733256"/>
          </a:xfrm>
        </p:spPr>
        <p:txBody>
          <a:bodyPr>
            <a:noAutofit/>
          </a:bodyPr>
          <a:lstStyle/>
          <a:p>
            <a:pPr marL="36576" indent="0" algn="r" rtl="1">
              <a:buNone/>
            </a:pPr>
            <a:r>
              <a:rPr lang="ar-SA" sz="2400" dirty="0" smtClean="0">
                <a:latin typeface="Arabic Typesetting" pitchFamily="66" charset="-78"/>
              </a:rPr>
              <a:t>این پلیمر با وزن مولكولی </a:t>
            </a:r>
            <a:r>
              <a:rPr lang="fa-IR" sz="2400" dirty="0" smtClean="0">
                <a:latin typeface="Arabic Typesetting" pitchFamily="66" charset="-78"/>
              </a:rPr>
              <a:t>۳</a:t>
            </a:r>
            <a:r>
              <a:rPr lang="ar-SA" sz="2400" dirty="0" smtClean="0">
                <a:latin typeface="Arabic Typesetting" pitchFamily="66" charset="-78"/>
              </a:rPr>
              <a:t> تا </a:t>
            </a:r>
            <a:r>
              <a:rPr lang="fa-IR" sz="2400" dirty="0" smtClean="0">
                <a:latin typeface="Arabic Typesetting" pitchFamily="66" charset="-78"/>
              </a:rPr>
              <a:t>۶</a:t>
            </a:r>
            <a:r>
              <a:rPr lang="ar-SA" sz="2400" dirty="0" smtClean="0">
                <a:latin typeface="Arabic Typesetting" pitchFamily="66" charset="-78"/>
              </a:rPr>
              <a:t> میلیون، با استفاده از پلیمریزاسیون كاتالیزور متالوسن تهیه می شود.</a:t>
            </a:r>
            <a:br>
              <a:rPr lang="ar-SA" sz="2400" dirty="0" smtClean="0">
                <a:latin typeface="Arabic Typesetting" pitchFamily="66" charset="-78"/>
              </a:rPr>
            </a:br>
            <a:r>
              <a:rPr lang="en-GB" sz="2400" dirty="0" smtClean="0">
                <a:latin typeface="Arabic Typesetting" pitchFamily="66" charset="-78"/>
              </a:rPr>
              <a:t>UHMWPE</a:t>
            </a:r>
            <a:r>
              <a:rPr lang="ar-SA" sz="2400" dirty="0" smtClean="0">
                <a:latin typeface="Arabic Typesetting" pitchFamily="66" charset="-78"/>
              </a:rPr>
              <a:t> برای ساخت فیبرهای (الیاف) بسیار قوی برای جایگزینی كولار، برای استفاده در جلیقه های ضد گلوله به كار می رود همچنین ورقه های بزرگ این پلیمر، به جای یخ برای زمین های یخی اسكیت و هاکی روی یخ استفاده می شود.</a:t>
            </a:r>
            <a:endParaRPr lang="en-GB" sz="2400" dirty="0" smtClean="0">
              <a:latin typeface="Arabic Typesetting" pitchFamily="66" charset="-78"/>
            </a:endParaRPr>
          </a:p>
          <a:p>
            <a:pPr marL="36576" indent="0" algn="r" rtl="1">
              <a:buNone/>
            </a:pPr>
            <a:r>
              <a:rPr lang="ar-SA" sz="2400" dirty="0" smtClean="0">
                <a:latin typeface="Arabic Typesetting" pitchFamily="66" charset="-78"/>
              </a:rPr>
              <a:t>انواع دیگر پلی اتیلن شامل </a:t>
            </a:r>
            <a:r>
              <a:rPr lang="en-GB" sz="2400" dirty="0" smtClean="0">
                <a:latin typeface="Arabic Typesetting" pitchFamily="66" charset="-78"/>
              </a:rPr>
              <a:t>HDXLPE </a:t>
            </a:r>
            <a:r>
              <a:rPr lang="ar-SA" sz="2400" dirty="0" smtClean="0">
                <a:latin typeface="Arabic Typesetting" pitchFamily="66" charset="-78"/>
              </a:rPr>
              <a:t>،</a:t>
            </a:r>
            <a:r>
              <a:rPr lang="en-GB" sz="2400" dirty="0" smtClean="0">
                <a:latin typeface="Arabic Typesetting" pitchFamily="66" charset="-78"/>
              </a:rPr>
              <a:t>XPE </a:t>
            </a:r>
            <a:r>
              <a:rPr lang="ar-SA" sz="2400" dirty="0" smtClean="0">
                <a:latin typeface="Arabic Typesetting" pitchFamily="66" charset="-78"/>
              </a:rPr>
              <a:t>،</a:t>
            </a:r>
            <a:r>
              <a:rPr lang="en-GB" sz="2400" dirty="0" smtClean="0">
                <a:latin typeface="Arabic Typesetting" pitchFamily="66" charset="-78"/>
              </a:rPr>
              <a:t>VLDPE</a:t>
            </a:r>
            <a:r>
              <a:rPr lang="ar-SA" sz="2400" dirty="0" smtClean="0">
                <a:latin typeface="Arabic Typesetting" pitchFamily="66" charset="-78"/>
              </a:rPr>
              <a:t> می شوند.</a:t>
            </a:r>
            <a:endParaRPr lang="en-GB" sz="2400" dirty="0" smtClean="0">
              <a:latin typeface="Arabic Typesetting" pitchFamily="66" charset="-78"/>
            </a:endParaRPr>
          </a:p>
          <a:p>
            <a:pPr marL="36576" indent="0" algn="r" rtl="1">
              <a:buNone/>
            </a:pPr>
            <a:r>
              <a:rPr lang="ar-SA" sz="2400" dirty="0" smtClean="0">
                <a:latin typeface="Arabic Typesetting" pitchFamily="66" charset="-78"/>
              </a:rPr>
              <a:t>معایب و مزایای پلی اتیلن ها به طور کلی:</a:t>
            </a:r>
            <a:br>
              <a:rPr lang="ar-SA" sz="2400" dirty="0" smtClean="0">
                <a:latin typeface="Arabic Typesetting" pitchFamily="66" charset="-78"/>
              </a:rPr>
            </a:br>
            <a:r>
              <a:rPr lang="ar-SA" sz="2400" dirty="0" smtClean="0">
                <a:latin typeface="Arabic Typesetting" pitchFamily="66" charset="-78"/>
              </a:rPr>
              <a:t>مزایا:</a:t>
            </a:r>
            <a:br>
              <a:rPr lang="ar-SA" sz="2400" dirty="0" smtClean="0">
                <a:latin typeface="Arabic Typesetting" pitchFamily="66" charset="-78"/>
              </a:rPr>
            </a:br>
            <a:r>
              <a:rPr lang="fa-IR" sz="2400" dirty="0" smtClean="0">
                <a:latin typeface="Arabic Typesetting" pitchFamily="66" charset="-78"/>
              </a:rPr>
              <a:t>۱) </a:t>
            </a:r>
            <a:r>
              <a:rPr lang="ar-SA" sz="2400" dirty="0" smtClean="0">
                <a:latin typeface="Arabic Typesetting" pitchFamily="66" charset="-78"/>
              </a:rPr>
              <a:t>قیمت پایین</a:t>
            </a:r>
            <a:br>
              <a:rPr lang="ar-SA" sz="2400" dirty="0" smtClean="0">
                <a:latin typeface="Arabic Typesetting" pitchFamily="66" charset="-78"/>
              </a:rPr>
            </a:br>
            <a:r>
              <a:rPr lang="fa-IR" sz="2400" dirty="0" smtClean="0">
                <a:latin typeface="Arabic Typesetting" pitchFamily="66" charset="-78"/>
              </a:rPr>
              <a:t>۲) </a:t>
            </a:r>
            <a:r>
              <a:rPr lang="ar-SA" sz="2400" dirty="0" smtClean="0">
                <a:latin typeface="Arabic Typesetting" pitchFamily="66" charset="-78"/>
              </a:rPr>
              <a:t>خواص الكتریكی مطلوب</a:t>
            </a:r>
            <a:br>
              <a:rPr lang="ar-SA" sz="2400" dirty="0" smtClean="0">
                <a:latin typeface="Arabic Typesetting" pitchFamily="66" charset="-78"/>
              </a:rPr>
            </a:br>
            <a:r>
              <a:rPr lang="fa-IR" sz="2400" dirty="0" smtClean="0">
                <a:latin typeface="Arabic Typesetting" pitchFamily="66" charset="-78"/>
              </a:rPr>
              <a:t>۳) </a:t>
            </a:r>
            <a:r>
              <a:rPr lang="ar-SA" sz="2400" dirty="0" smtClean="0">
                <a:latin typeface="Arabic Typesetting" pitchFamily="66" charset="-78"/>
              </a:rPr>
              <a:t>مقاومت شیمیایی بالا</a:t>
            </a:r>
            <a:br>
              <a:rPr lang="ar-SA" sz="2400" dirty="0" smtClean="0">
                <a:latin typeface="Arabic Typesetting" pitchFamily="66" charset="-78"/>
              </a:rPr>
            </a:br>
            <a:r>
              <a:rPr lang="fa-IR" sz="2400" dirty="0" smtClean="0">
                <a:latin typeface="Arabic Typesetting" pitchFamily="66" charset="-78"/>
              </a:rPr>
              <a:t>۴) </a:t>
            </a:r>
            <a:r>
              <a:rPr lang="ar-SA" sz="2400" dirty="0" smtClean="0">
                <a:latin typeface="Arabic Typesetting" pitchFamily="66" charset="-78"/>
              </a:rPr>
              <a:t>شفافیت مناسب در فیلم های نازك</a:t>
            </a:r>
            <a:br>
              <a:rPr lang="ar-SA" sz="2400" dirty="0" smtClean="0">
                <a:latin typeface="Arabic Typesetting" pitchFamily="66" charset="-78"/>
              </a:rPr>
            </a:br>
            <a:r>
              <a:rPr lang="fa-IR" sz="2400" dirty="0" smtClean="0">
                <a:latin typeface="Arabic Typesetting" pitchFamily="66" charset="-78"/>
              </a:rPr>
              <a:t>۵) </a:t>
            </a:r>
            <a:r>
              <a:rPr lang="ar-SA" sz="2400" dirty="0" smtClean="0">
                <a:latin typeface="Arabic Typesetting" pitchFamily="66" charset="-78"/>
              </a:rPr>
              <a:t>بدون بوی زننده و سمیت</a:t>
            </a:r>
            <a:br>
              <a:rPr lang="ar-SA" sz="2400" dirty="0" smtClean="0">
                <a:latin typeface="Arabic Typesetting" pitchFamily="66" charset="-78"/>
              </a:rPr>
            </a:br>
            <a:r>
              <a:rPr lang="fa-IR" sz="2400" dirty="0" smtClean="0">
                <a:latin typeface="Arabic Typesetting" pitchFamily="66" charset="-78"/>
              </a:rPr>
              <a:t>۶) </a:t>
            </a:r>
            <a:r>
              <a:rPr lang="ar-SA" sz="2400" dirty="0" smtClean="0">
                <a:latin typeface="Arabic Typesetting" pitchFamily="66" charset="-78"/>
              </a:rPr>
              <a:t>نفوذ ناپذیری خوب در برابر آب در هنگام استفاده در بسته بندی و در كاربردهای كشاورزی و ساختمانی</a:t>
            </a:r>
            <a:endParaRPr lang="en-GB" sz="2400" dirty="0">
              <a:latin typeface="Arabic Typesetting" pitchFamily="66" charset="-78"/>
            </a:endParaRPr>
          </a:p>
        </p:txBody>
      </p:sp>
      <p:pic>
        <p:nvPicPr>
          <p:cNvPr id="8194" name="Picture 2" descr="G:\New folder (2)\HMWPE2.jpg"/>
          <p:cNvPicPr>
            <a:picLocks noChangeAspect="1" noChangeArrowheads="1"/>
          </p:cNvPicPr>
          <p:nvPr/>
        </p:nvPicPr>
        <p:blipFill>
          <a:blip r:embed="rId2" cstate="print"/>
          <a:srcRect/>
          <a:stretch>
            <a:fillRect/>
          </a:stretch>
        </p:blipFill>
        <p:spPr bwMode="auto">
          <a:xfrm>
            <a:off x="539552" y="3717032"/>
            <a:ext cx="2438400" cy="1728192"/>
          </a:xfrm>
          <a:prstGeom prst="rect">
            <a:avLst/>
          </a:prstGeom>
          <a:noFill/>
        </p:spPr>
      </p:pic>
    </p:spTree>
    <p:extLst>
      <p:ext uri="{BB962C8B-B14F-4D97-AF65-F5344CB8AC3E}">
        <p14:creationId xmlns:p14="http://schemas.microsoft.com/office/powerpoint/2010/main" xmlns="" val="1205434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pic>
        <p:nvPicPr>
          <p:cNvPr id="4" name="Content Placeholder 3" descr="پلی اتیلن"/>
          <p:cNvPicPr>
            <a:picLocks noGrp="1"/>
          </p:cNvPicPr>
          <p:nvPr>
            <p:ph idx="1"/>
          </p:nvPr>
        </p:nvPicPr>
        <p:blipFill>
          <a:blip r:embed="rId2" cstate="print"/>
          <a:srcRect/>
          <a:stretch>
            <a:fillRect/>
          </a:stretch>
        </p:blipFill>
        <p:spPr bwMode="auto">
          <a:xfrm>
            <a:off x="323528" y="260648"/>
            <a:ext cx="8568952" cy="3426950"/>
          </a:xfrm>
          <a:prstGeom prst="rect">
            <a:avLst/>
          </a:prstGeom>
          <a:noFill/>
          <a:ln w="9525">
            <a:noFill/>
            <a:miter lim="800000"/>
            <a:headEnd/>
            <a:tailEnd/>
          </a:ln>
        </p:spPr>
      </p:pic>
      <p:pic>
        <p:nvPicPr>
          <p:cNvPr id="5" name="Picture 4" descr="پلی اتیلن"/>
          <p:cNvPicPr/>
          <p:nvPr/>
        </p:nvPicPr>
        <p:blipFill>
          <a:blip r:embed="rId3" cstate="print"/>
          <a:srcRect/>
          <a:stretch>
            <a:fillRect/>
          </a:stretch>
        </p:blipFill>
        <p:spPr bwMode="auto">
          <a:xfrm>
            <a:off x="755576" y="4005064"/>
            <a:ext cx="7128792" cy="1875960"/>
          </a:xfrm>
          <a:prstGeom prst="rect">
            <a:avLst/>
          </a:prstGeom>
          <a:noFill/>
          <a:ln w="9525">
            <a:noFill/>
            <a:miter lim="800000"/>
            <a:headEnd/>
            <a:tailEnd/>
          </a:ln>
        </p:spPr>
      </p:pic>
    </p:spTree>
    <p:extLst>
      <p:ext uri="{BB962C8B-B14F-4D97-AF65-F5344CB8AC3E}">
        <p14:creationId xmlns:p14="http://schemas.microsoft.com/office/powerpoint/2010/main" xmlns="" val="2432583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46050"/>
          </a:xfrm>
        </p:spPr>
        <p:txBody>
          <a:bodyPr>
            <a:normAutofit fontScale="90000"/>
          </a:bodyPr>
          <a:lstStyle/>
          <a:p>
            <a:r>
              <a:rPr lang="fa-IR" dirty="0" smtClean="0"/>
              <a:t> </a:t>
            </a:r>
            <a:endParaRPr lang="en-GB" dirty="0"/>
          </a:p>
        </p:txBody>
      </p:sp>
      <p:sp>
        <p:nvSpPr>
          <p:cNvPr id="3" name="Content Placeholder 2"/>
          <p:cNvSpPr>
            <a:spLocks noGrp="1"/>
          </p:cNvSpPr>
          <p:nvPr>
            <p:ph idx="1"/>
          </p:nvPr>
        </p:nvSpPr>
        <p:spPr>
          <a:xfrm>
            <a:off x="401185" y="429022"/>
            <a:ext cx="8229600" cy="4581128"/>
          </a:xfrm>
        </p:spPr>
        <p:txBody>
          <a:bodyPr>
            <a:normAutofit/>
          </a:bodyPr>
          <a:lstStyle/>
          <a:p>
            <a:pPr algn="r">
              <a:buNone/>
            </a:pPr>
            <a:r>
              <a:rPr lang="ar-SA" sz="3200" dirty="0" smtClean="0">
                <a:latin typeface="Arabic Typesetting" pitchFamily="66" charset="-78"/>
                <a:cs typeface="+mj-cs"/>
              </a:rPr>
              <a:t>معایب:</a:t>
            </a:r>
            <a:endParaRPr lang="fa-IR" sz="3200" dirty="0" smtClean="0">
              <a:latin typeface="Arabic Typesetting" pitchFamily="66" charset="-78"/>
              <a:cs typeface="+mj-cs"/>
            </a:endParaRPr>
          </a:p>
          <a:p>
            <a:pPr marL="651510" indent="-514350" algn="r" rtl="1">
              <a:buAutoNum type="arabicParenR"/>
            </a:pPr>
            <a:r>
              <a:rPr lang="ar-SA" sz="2400" dirty="0" smtClean="0">
                <a:latin typeface="Arabic Typesetting" pitchFamily="66" charset="-78"/>
              </a:rPr>
              <a:t>مورد اکسیداسیون قرار می گیرد</a:t>
            </a:r>
            <a:br>
              <a:rPr lang="ar-SA" sz="2400" dirty="0" smtClean="0">
                <a:latin typeface="Arabic Typesetting" pitchFamily="66" charset="-78"/>
              </a:rPr>
            </a:br>
            <a:r>
              <a:rPr lang="fa-IR" sz="2400" dirty="0" smtClean="0">
                <a:latin typeface="Arabic Typesetting" pitchFamily="66" charset="-78"/>
              </a:rPr>
              <a:t>۲) </a:t>
            </a:r>
            <a:r>
              <a:rPr lang="ar-SA" sz="2400" dirty="0" smtClean="0">
                <a:latin typeface="Arabic Typesetting" pitchFamily="66" charset="-78"/>
              </a:rPr>
              <a:t>در حالت توده، کدر می شود</a:t>
            </a:r>
            <a:br>
              <a:rPr lang="ar-SA" sz="2400" dirty="0" smtClean="0">
                <a:latin typeface="Arabic Typesetting" pitchFamily="66" charset="-78"/>
              </a:rPr>
            </a:br>
            <a:r>
              <a:rPr lang="fa-IR" sz="2400" dirty="0" smtClean="0">
                <a:latin typeface="Arabic Typesetting" pitchFamily="66" charset="-78"/>
              </a:rPr>
              <a:t>۳) </a:t>
            </a:r>
            <a:r>
              <a:rPr lang="ar-SA" sz="2400" dirty="0" smtClean="0">
                <a:latin typeface="Arabic Typesetting" pitchFamily="66" charset="-78"/>
              </a:rPr>
              <a:t>ظاهر شبیه به پارافین دارد</a:t>
            </a:r>
            <a:br>
              <a:rPr lang="ar-SA" sz="2400" dirty="0" smtClean="0">
                <a:latin typeface="Arabic Typesetting" pitchFamily="66" charset="-78"/>
              </a:rPr>
            </a:br>
            <a:r>
              <a:rPr lang="fa-IR" sz="2400" dirty="0" smtClean="0">
                <a:latin typeface="Arabic Typesetting" pitchFamily="66" charset="-78"/>
              </a:rPr>
              <a:t>۴) </a:t>
            </a:r>
            <a:r>
              <a:rPr lang="ar-SA" sz="2400" dirty="0" smtClean="0">
                <a:latin typeface="Arabic Typesetting" pitchFamily="66" charset="-78"/>
              </a:rPr>
              <a:t>مقاومت كم در مقابل خراشیدن</a:t>
            </a:r>
            <a:endParaRPr lang="fa-IR" sz="2400" dirty="0" smtClean="0">
              <a:latin typeface="Arabic Typesetting" pitchFamily="66" charset="-78"/>
            </a:endParaRPr>
          </a:p>
          <a:p>
            <a:pPr marL="651510" indent="-514350" algn="r" rtl="1">
              <a:buAutoNum type="arabicParenR"/>
            </a:pPr>
            <a:endParaRPr lang="fa-IR" sz="2400" b="1" dirty="0" smtClean="0">
              <a:latin typeface="Arabic Typesetting" pitchFamily="66" charset="-78"/>
            </a:endParaRPr>
          </a:p>
          <a:p>
            <a:pPr algn="r" rtl="1"/>
            <a:r>
              <a:rPr lang="en-GB" sz="2400" b="1" dirty="0" smtClean="0">
                <a:latin typeface="Arabic Typesetting" pitchFamily="66" charset="-78"/>
              </a:rPr>
              <a:t>MDPE (Medium Density Polyethylene) </a:t>
            </a:r>
            <a:endParaRPr lang="en-GB" sz="2400" dirty="0" smtClean="0">
              <a:latin typeface="Arabic Typesetting" pitchFamily="66" charset="-78"/>
            </a:endParaRPr>
          </a:p>
          <a:p>
            <a:pPr algn="r" rtl="1"/>
            <a:r>
              <a:rPr lang="ar-SA" sz="2400" b="1" dirty="0" smtClean="0">
                <a:latin typeface="Arabic Typesetting" pitchFamily="66" charset="-78"/>
              </a:rPr>
              <a:t>پلی اتیلن با دانسیته متوسط:</a:t>
            </a:r>
            <a:endParaRPr lang="en-GB" sz="2400" dirty="0" smtClean="0">
              <a:latin typeface="Arabic Typesetting" pitchFamily="66" charset="-78"/>
            </a:endParaRPr>
          </a:p>
          <a:p>
            <a:pPr algn="r" rtl="1"/>
            <a:r>
              <a:rPr lang="en-GB" sz="2400" dirty="0" smtClean="0">
                <a:latin typeface="Arabic Typesetting" pitchFamily="66" charset="-78"/>
              </a:rPr>
              <a:t>MDPE</a:t>
            </a:r>
            <a:r>
              <a:rPr lang="ar-SA" sz="2400" dirty="0" smtClean="0">
                <a:latin typeface="Arabic Typesetting" pitchFamily="66" charset="-78"/>
              </a:rPr>
              <a:t> در تولید لوله های پلاستیكی و اتصالات لوله كشی استفاده می شود.</a:t>
            </a:r>
            <a:endParaRPr lang="en-GB" sz="2400" dirty="0" smtClean="0">
              <a:latin typeface="Arabic Typesetting" pitchFamily="66" charset="-78"/>
            </a:endParaRPr>
          </a:p>
          <a:p>
            <a:pPr marL="651510" indent="-514350" algn="r" rtl="1">
              <a:buAutoNum type="arabicParenR"/>
            </a:pPr>
            <a:endParaRPr lang="fa-IR" sz="2400" b="1" dirty="0" smtClean="0">
              <a:latin typeface="Arabic Typesetting" pitchFamily="66" charset="-78"/>
            </a:endParaRPr>
          </a:p>
        </p:txBody>
      </p:sp>
      <p:pic>
        <p:nvPicPr>
          <p:cNvPr id="6146" name="Picture 2" descr="G:\New folder\MDPE.jpg"/>
          <p:cNvPicPr>
            <a:picLocks noChangeAspect="1" noChangeArrowheads="1"/>
          </p:cNvPicPr>
          <p:nvPr/>
        </p:nvPicPr>
        <p:blipFill>
          <a:blip r:embed="rId2" cstate="print"/>
          <a:srcRect/>
          <a:stretch>
            <a:fillRect/>
          </a:stretch>
        </p:blipFill>
        <p:spPr bwMode="auto">
          <a:xfrm>
            <a:off x="405167" y="4581128"/>
            <a:ext cx="3158721" cy="1847850"/>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6145" y="4766270"/>
            <a:ext cx="2162199"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1154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fa-IR" dirty="0" smtClean="0"/>
              <a:t> </a:t>
            </a:r>
            <a:endParaRPr lang="en-GB" dirty="0"/>
          </a:p>
        </p:txBody>
      </p:sp>
      <p:pic>
        <p:nvPicPr>
          <p:cNvPr id="4" name="Content Placeholder 3" descr="http://www.new.ptc-ir.com/ptcir_content/media/image/2010/10/43_orig.jpg"/>
          <p:cNvPicPr>
            <a:picLocks noGrp="1"/>
          </p:cNvPicPr>
          <p:nvPr>
            <p:ph idx="1"/>
          </p:nvPr>
        </p:nvPicPr>
        <p:blipFill>
          <a:blip r:embed="rId2" cstate="print"/>
          <a:srcRect/>
          <a:stretch>
            <a:fillRect/>
          </a:stretch>
        </p:blipFill>
        <p:spPr bwMode="auto">
          <a:xfrm>
            <a:off x="1691680" y="404664"/>
            <a:ext cx="5715000" cy="4286250"/>
          </a:xfrm>
          <a:prstGeom prst="rect">
            <a:avLst/>
          </a:prstGeom>
          <a:noFill/>
          <a:ln w="9525">
            <a:noFill/>
            <a:miter lim="800000"/>
            <a:headEnd/>
            <a:tailEnd/>
          </a:ln>
        </p:spPr>
      </p:pic>
      <p:pic>
        <p:nvPicPr>
          <p:cNvPr id="5" name="Picture 4" descr="C:\Users\majid\Desktop\untitled.png"/>
          <p:cNvPicPr/>
          <p:nvPr/>
        </p:nvPicPr>
        <p:blipFill>
          <a:blip r:embed="rId3" cstate="print"/>
          <a:srcRect/>
          <a:stretch>
            <a:fillRect/>
          </a:stretch>
        </p:blipFill>
        <p:spPr bwMode="auto">
          <a:xfrm>
            <a:off x="683568" y="4905375"/>
            <a:ext cx="2333625" cy="1952625"/>
          </a:xfrm>
          <a:prstGeom prst="rect">
            <a:avLst/>
          </a:prstGeom>
          <a:noFill/>
          <a:ln w="9525">
            <a:noFill/>
            <a:miter lim="800000"/>
            <a:headEnd/>
            <a:tailEnd/>
          </a:ln>
        </p:spPr>
      </p:pic>
      <p:pic>
        <p:nvPicPr>
          <p:cNvPr id="6" name="Picture 5" descr="HDPE"/>
          <p:cNvPicPr/>
          <p:nvPr/>
        </p:nvPicPr>
        <p:blipFill>
          <a:blip r:embed="rId4" cstate="print"/>
          <a:srcRect/>
          <a:stretch>
            <a:fillRect/>
          </a:stretch>
        </p:blipFill>
        <p:spPr bwMode="auto">
          <a:xfrm>
            <a:off x="4499992" y="4869160"/>
            <a:ext cx="2152650" cy="1752600"/>
          </a:xfrm>
          <a:prstGeom prst="rect">
            <a:avLst/>
          </a:prstGeom>
          <a:noFill/>
          <a:ln w="9525">
            <a:noFill/>
            <a:miter lim="800000"/>
            <a:headEnd/>
            <a:tailEnd/>
          </a:ln>
        </p:spPr>
      </p:pic>
    </p:spTree>
    <p:extLst>
      <p:ext uri="{BB962C8B-B14F-4D97-AF65-F5344CB8AC3E}">
        <p14:creationId xmlns:p14="http://schemas.microsoft.com/office/powerpoint/2010/main" xmlns="" val="4072518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80920" cy="1143000"/>
          </a:xfrm>
        </p:spPr>
        <p:txBody>
          <a:bodyPr>
            <a:normAutofit fontScale="90000"/>
          </a:bodyPr>
          <a:lstStyle/>
          <a:p>
            <a:pPr algn="ctr" rtl="1"/>
            <a:r>
              <a:rPr lang="fa-IR" dirty="0" smtClean="0"/>
              <a:t>مقایسه</a:t>
            </a:r>
            <a:r>
              <a:rPr lang="en-GB" dirty="0" smtClean="0"/>
              <a:t>LDPE,HDPE</a:t>
            </a:r>
            <a:r>
              <a:rPr lang="fa-IR" dirty="0" smtClean="0"/>
              <a:t>و</a:t>
            </a:r>
            <a:r>
              <a:rPr lang="en-GB" dirty="0" smtClean="0"/>
              <a:t>LLDPE</a:t>
            </a:r>
            <a:r>
              <a:rPr lang="fa-IR" dirty="0" smtClean="0"/>
              <a:t>:</a:t>
            </a:r>
            <a:br>
              <a:rPr lang="fa-IR" dirty="0" smtClean="0"/>
            </a:br>
            <a:r>
              <a:rPr lang="en-GB" dirty="0" smtClean="0"/>
              <a:t/>
            </a:r>
            <a:br>
              <a:rPr lang="en-GB" dirty="0" smtClean="0"/>
            </a:br>
            <a:endParaRPr lang="en-GB" dirty="0"/>
          </a:p>
        </p:txBody>
      </p:sp>
      <p:pic>
        <p:nvPicPr>
          <p:cNvPr id="52226" name="Picture 2" descr="C:\Users\majid\Desktop\MOSHAKHASAT.png"/>
          <p:cNvPicPr>
            <a:picLocks noGrp="1" noChangeAspect="1" noChangeArrowheads="1"/>
          </p:cNvPicPr>
          <p:nvPr>
            <p:ph idx="1"/>
          </p:nvPr>
        </p:nvPicPr>
        <p:blipFill>
          <a:blip r:embed="rId2" cstate="print"/>
          <a:srcRect/>
          <a:stretch>
            <a:fillRect/>
          </a:stretch>
        </p:blipFill>
        <p:spPr bwMode="auto">
          <a:xfrm>
            <a:off x="683568" y="836712"/>
            <a:ext cx="7632847" cy="6021288"/>
          </a:xfrm>
          <a:prstGeom prst="rect">
            <a:avLst/>
          </a:prstGeom>
          <a:noFill/>
        </p:spPr>
      </p:pic>
    </p:spTree>
    <p:extLst>
      <p:ext uri="{BB962C8B-B14F-4D97-AF65-F5344CB8AC3E}">
        <p14:creationId xmlns:p14="http://schemas.microsoft.com/office/powerpoint/2010/main" xmlns="" val="1918707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pPr algn="ctr"/>
            <a:r>
              <a:rPr lang="ar-SA" sz="3200" dirty="0" smtClean="0"/>
              <a:t>تقسیم بندی اساسی پلی اتیلن عبارت است از: </a:t>
            </a:r>
            <a:endParaRPr lang="en-GB" sz="3200" dirty="0"/>
          </a:p>
        </p:txBody>
      </p:sp>
      <p:sp>
        <p:nvSpPr>
          <p:cNvPr id="3" name="Content Placeholder 2"/>
          <p:cNvSpPr>
            <a:spLocks noGrp="1"/>
          </p:cNvSpPr>
          <p:nvPr>
            <p:ph idx="1"/>
          </p:nvPr>
        </p:nvSpPr>
        <p:spPr>
          <a:xfrm>
            <a:off x="0" y="1231429"/>
            <a:ext cx="9144000" cy="5626571"/>
          </a:xfrm>
        </p:spPr>
        <p:txBody>
          <a:bodyPr>
            <a:noAutofit/>
          </a:bodyPr>
          <a:lstStyle/>
          <a:p>
            <a:pPr algn="r" rtl="1">
              <a:buNone/>
            </a:pPr>
            <a:r>
              <a:rPr lang="ar-SA" sz="2400" dirty="0" smtClean="0">
                <a:latin typeface="Arabic Typesetting" pitchFamily="66" charset="-78"/>
              </a:rPr>
              <a:t>▪ </a:t>
            </a:r>
            <a:r>
              <a:rPr lang="en-GB" sz="2400" dirty="0" smtClean="0">
                <a:latin typeface="Arabic Typesetting" pitchFamily="66" charset="-78"/>
              </a:rPr>
              <a:t>HDPE</a:t>
            </a:r>
            <a:r>
              <a:rPr lang="ar-SA" sz="2400" dirty="0" smtClean="0">
                <a:latin typeface="Arabic Typesetting" pitchFamily="66" charset="-78"/>
              </a:rPr>
              <a:t> پلی اتیلن با دانسیته بالا </a:t>
            </a:r>
            <a:br>
              <a:rPr lang="ar-SA" sz="2400" dirty="0" smtClean="0">
                <a:latin typeface="Arabic Typesetting" pitchFamily="66" charset="-78"/>
              </a:rPr>
            </a:br>
            <a:r>
              <a:rPr lang="ar-SA" sz="2400" dirty="0" smtClean="0">
                <a:latin typeface="Arabic Typesetting" pitchFamily="66" charset="-78"/>
              </a:rPr>
              <a:t>▪ </a:t>
            </a:r>
            <a:r>
              <a:rPr lang="en-GB" sz="2400" dirty="0" smtClean="0">
                <a:latin typeface="Arabic Typesetting" pitchFamily="66" charset="-78"/>
              </a:rPr>
              <a:t>LDPE</a:t>
            </a:r>
            <a:r>
              <a:rPr lang="ar-SA" sz="2400" dirty="0" smtClean="0">
                <a:latin typeface="Arabic Typesetting" pitchFamily="66" charset="-78"/>
              </a:rPr>
              <a:t> پلی اتیلن با دانسیته پایین </a:t>
            </a:r>
            <a:br>
              <a:rPr lang="ar-SA" sz="2400" dirty="0" smtClean="0">
                <a:latin typeface="Arabic Typesetting" pitchFamily="66" charset="-78"/>
              </a:rPr>
            </a:br>
            <a:r>
              <a:rPr lang="ar-SA" sz="2400" dirty="0" smtClean="0">
                <a:latin typeface="Arabic Typesetting" pitchFamily="66" charset="-78"/>
              </a:rPr>
              <a:t>▪ </a:t>
            </a:r>
            <a:r>
              <a:rPr lang="en-GB" sz="2400" dirty="0" smtClean="0">
                <a:latin typeface="Arabic Typesetting" pitchFamily="66" charset="-78"/>
              </a:rPr>
              <a:t>LLDPE</a:t>
            </a:r>
            <a:r>
              <a:rPr lang="ar-SA" sz="2400" dirty="0" smtClean="0">
                <a:latin typeface="Arabic Typesetting" pitchFamily="66" charset="-78"/>
              </a:rPr>
              <a:t> پلی اتیلن سبک خطی </a:t>
            </a:r>
            <a:br>
              <a:rPr lang="ar-SA" sz="2400" dirty="0" smtClean="0">
                <a:latin typeface="Arabic Typesetting" pitchFamily="66" charset="-78"/>
              </a:rPr>
            </a:br>
            <a:r>
              <a:rPr lang="ar-SA" sz="2400" dirty="0" smtClean="0">
                <a:latin typeface="Arabic Typesetting" pitchFamily="66" charset="-78"/>
              </a:rPr>
              <a:t>▪ </a:t>
            </a:r>
            <a:r>
              <a:rPr lang="en-GB" sz="2400" dirty="0" smtClean="0">
                <a:latin typeface="Arabic Typesetting" pitchFamily="66" charset="-78"/>
              </a:rPr>
              <a:t>VLDPE</a:t>
            </a:r>
            <a:r>
              <a:rPr lang="ar-SA" sz="2400" dirty="0" smtClean="0">
                <a:latin typeface="Arabic Typesetting" pitchFamily="66" charset="-78"/>
              </a:rPr>
              <a:t> پلی اتیلن خیلی سبک </a:t>
            </a:r>
            <a:br>
              <a:rPr lang="ar-SA" sz="2400" dirty="0" smtClean="0">
                <a:latin typeface="Arabic Typesetting" pitchFamily="66" charset="-78"/>
              </a:rPr>
            </a:br>
            <a:r>
              <a:rPr lang="ar-SA" sz="2400" dirty="0" smtClean="0">
                <a:latin typeface="Arabic Typesetting" pitchFamily="66" charset="-78"/>
              </a:rPr>
              <a:t>▪ </a:t>
            </a:r>
            <a:r>
              <a:rPr lang="en-GB" sz="2400" dirty="0" smtClean="0">
                <a:latin typeface="Arabic Typesetting" pitchFamily="66" charset="-78"/>
              </a:rPr>
              <a:t>COPOLYMERS</a:t>
            </a:r>
            <a:r>
              <a:rPr lang="ar-SA" sz="2400" dirty="0" smtClean="0">
                <a:latin typeface="Arabic Typesetting" pitchFamily="66" charset="-78"/>
              </a:rPr>
              <a:t>کوپلیمرهای اتیلن-ونیل استر </a:t>
            </a:r>
            <a:br>
              <a:rPr lang="ar-SA" sz="2400" dirty="0" smtClean="0">
                <a:latin typeface="Arabic Typesetting" pitchFamily="66" charset="-78"/>
              </a:rPr>
            </a:br>
            <a:r>
              <a:rPr lang="ar-SA" sz="2400" dirty="0" smtClean="0">
                <a:latin typeface="Arabic Typesetting" pitchFamily="66" charset="-78"/>
              </a:rPr>
              <a:t>▪ </a:t>
            </a:r>
            <a:r>
              <a:rPr lang="en-GB" sz="2400" dirty="0" smtClean="0">
                <a:latin typeface="Arabic Typesetting" pitchFamily="66" charset="-78"/>
              </a:rPr>
              <a:t>IONOMERS</a:t>
            </a:r>
            <a:r>
              <a:rPr lang="ar-SA" sz="2400" dirty="0" smtClean="0">
                <a:latin typeface="Arabic Typesetting" pitchFamily="66" charset="-78"/>
              </a:rPr>
              <a:t> یونیمرها </a:t>
            </a:r>
            <a:br>
              <a:rPr lang="ar-SA" sz="2400" dirty="0" smtClean="0">
                <a:latin typeface="Arabic Typesetting" pitchFamily="66" charset="-78"/>
              </a:rPr>
            </a:br>
            <a:r>
              <a:rPr lang="ar-SA" sz="2400" dirty="0" smtClean="0">
                <a:latin typeface="Arabic Typesetting" pitchFamily="66" charset="-78"/>
              </a:rPr>
              <a:t>▪ </a:t>
            </a:r>
            <a:r>
              <a:rPr lang="en-GB" sz="2400" dirty="0" smtClean="0">
                <a:latin typeface="Arabic Typesetting" pitchFamily="66" charset="-78"/>
              </a:rPr>
              <a:t>XLPE</a:t>
            </a:r>
            <a:r>
              <a:rPr lang="ar-SA" sz="2400" dirty="0" smtClean="0">
                <a:latin typeface="Arabic Typesetting" pitchFamily="66" charset="-78"/>
              </a:rPr>
              <a:t>پلی اتیلن با اتصالات عرضی</a:t>
            </a:r>
            <a:endParaRPr lang="fa-IR" sz="2400" dirty="0" smtClean="0">
              <a:latin typeface="Arabic Typesetting" pitchFamily="66" charset="-78"/>
            </a:endParaRPr>
          </a:p>
          <a:p>
            <a:pPr algn="r" rtl="1"/>
            <a:r>
              <a:rPr lang="ar-SA" sz="2400" dirty="0" smtClean="0">
                <a:latin typeface="Arabic Typesetting" pitchFamily="66" charset="-78"/>
              </a:rPr>
              <a:t>رزین های پلی اتیلن با دامنه وسیعی از ویژگی های فیزیکی، باعث تولید تعداد زیادی از محصولات می شود. </a:t>
            </a:r>
            <a:br>
              <a:rPr lang="ar-SA" sz="2400" dirty="0" smtClean="0">
                <a:latin typeface="Arabic Typesetting" pitchFamily="66" charset="-78"/>
              </a:rPr>
            </a:br>
            <a:r>
              <a:rPr lang="ar-SA" sz="2400" dirty="0" smtClean="0">
                <a:latin typeface="Arabic Typesetting" pitchFamily="66" charset="-78"/>
              </a:rPr>
              <a:t>به دلیل آنکه </a:t>
            </a:r>
            <a:r>
              <a:rPr lang="en-GB" sz="2400" dirty="0" smtClean="0">
                <a:latin typeface="Arabic Typesetting" pitchFamily="66" charset="-78"/>
              </a:rPr>
              <a:t>LLDPE</a:t>
            </a:r>
            <a:r>
              <a:rPr lang="ar-SA" sz="2400" dirty="0" smtClean="0">
                <a:latin typeface="Arabic Typesetting" pitchFamily="66" charset="-78"/>
              </a:rPr>
              <a:t> نقطه ذوب پایین دارد و از نظر شیمیایی مقاوم است از طریق تکنیک های معمولی قابل تبدیل است.</a:t>
            </a:r>
            <a:endParaRPr lang="en-GB" sz="2400" dirty="0" smtClean="0">
              <a:latin typeface="Arabic Typesetting" pitchFamily="66" charset="-78"/>
            </a:endParaRPr>
          </a:p>
          <a:p>
            <a:pPr algn="r" rtl="1">
              <a:buNone/>
            </a:pPr>
            <a:endParaRPr lang="en-GB" sz="2400" dirty="0">
              <a:latin typeface="Arabic Typesetting" pitchFamily="66" charset="-78"/>
            </a:endParaRPr>
          </a:p>
        </p:txBody>
      </p:sp>
      <p:pic>
        <p:nvPicPr>
          <p:cNvPr id="9218" name="Picture 2" descr="G:\New folder (2)\IONOMERS.jpg"/>
          <p:cNvPicPr>
            <a:picLocks noChangeAspect="1" noChangeArrowheads="1"/>
          </p:cNvPicPr>
          <p:nvPr/>
        </p:nvPicPr>
        <p:blipFill>
          <a:blip r:embed="rId2" cstate="print"/>
          <a:srcRect/>
          <a:stretch>
            <a:fillRect/>
          </a:stretch>
        </p:blipFill>
        <p:spPr bwMode="auto">
          <a:xfrm>
            <a:off x="467543" y="1628800"/>
            <a:ext cx="2962275" cy="933450"/>
          </a:xfrm>
          <a:prstGeom prst="rect">
            <a:avLst/>
          </a:prstGeom>
          <a:noFill/>
        </p:spPr>
      </p:pic>
    </p:spTree>
    <p:extLst>
      <p:ext uri="{BB962C8B-B14F-4D97-AF65-F5344CB8AC3E}">
        <p14:creationId xmlns:p14="http://schemas.microsoft.com/office/powerpoint/2010/main" xmlns="" val="4059701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19256" cy="5832648"/>
          </a:xfrm>
        </p:spPr>
        <p:txBody>
          <a:bodyPr>
            <a:noAutofit/>
          </a:bodyPr>
          <a:lstStyle/>
          <a:p>
            <a:pPr algn="just" rtl="1"/>
            <a:r>
              <a:rPr lang="fa-IR" sz="2400" dirty="0" smtClean="0">
                <a:latin typeface="Arabic Typesetting" pitchFamily="66" charset="-78"/>
              </a:rPr>
              <a:t>1) </a:t>
            </a:r>
            <a:r>
              <a:rPr lang="ar-SA" sz="2400" dirty="0">
                <a:latin typeface="Arabic Typesetting" pitchFamily="66" charset="-78"/>
              </a:rPr>
              <a:t>ساختن فیلم: بیشترین </a:t>
            </a:r>
            <a:r>
              <a:rPr lang="en-GB" sz="2400" dirty="0">
                <a:latin typeface="Arabic Typesetting" pitchFamily="66" charset="-78"/>
              </a:rPr>
              <a:t>LLDPE</a:t>
            </a:r>
            <a:r>
              <a:rPr lang="ar-SA" sz="2400" dirty="0">
                <a:latin typeface="Arabic Typesetting" pitchFamily="66" charset="-78"/>
              </a:rPr>
              <a:t> تولید شده در جهان به فیلم نازک تبدیل می شود که اعم از دمیدن مذاب (</a:t>
            </a:r>
            <a:r>
              <a:rPr lang="en-GB" sz="2400" dirty="0">
                <a:latin typeface="Arabic Typesetting" pitchFamily="66" charset="-78"/>
              </a:rPr>
              <a:t>melt blown</a:t>
            </a:r>
            <a:r>
              <a:rPr lang="ar-SA" sz="2400" dirty="0">
                <a:latin typeface="Arabic Typesetting" pitchFamily="66" charset="-78"/>
              </a:rPr>
              <a:t>) و ریخته گری مذاب است. </a:t>
            </a:r>
            <a:br>
              <a:rPr lang="ar-SA" sz="2400" dirty="0">
                <a:latin typeface="Arabic Typesetting" pitchFamily="66" charset="-78"/>
              </a:rPr>
            </a:br>
            <a:r>
              <a:rPr lang="fa-IR" sz="2400" dirty="0">
                <a:latin typeface="Arabic Typesetting" pitchFamily="66" charset="-78"/>
              </a:rPr>
              <a:t>۲) </a:t>
            </a:r>
            <a:r>
              <a:rPr lang="ar-SA" sz="2400" dirty="0">
                <a:latin typeface="Arabic Typesetting" pitchFamily="66" charset="-78"/>
              </a:rPr>
              <a:t>شکل دهی تزریقی (</a:t>
            </a:r>
            <a:r>
              <a:rPr lang="en-GB" sz="2400" dirty="0">
                <a:latin typeface="Arabic Typesetting" pitchFamily="66" charset="-78"/>
              </a:rPr>
              <a:t>Injection </a:t>
            </a:r>
            <a:r>
              <a:rPr lang="en-GB" sz="2400" dirty="0" err="1">
                <a:latin typeface="Arabic Typesetting" pitchFamily="66" charset="-78"/>
              </a:rPr>
              <a:t>molding</a:t>
            </a:r>
            <a:r>
              <a:rPr lang="ar-SA" sz="2400" dirty="0">
                <a:latin typeface="Arabic Typesetting" pitchFamily="66" charset="-78"/>
              </a:rPr>
              <a:t>): این روش برای تولید موادی با اشکال پیچیده استفاده می شود.ماشین شکل دهی شامل دو قسمت است: یک واحد تزریق (یک رآکتور) و یک واحد </a:t>
            </a:r>
            <a:r>
              <a:rPr lang="en-GB" sz="2400" dirty="0">
                <a:latin typeface="Arabic Typesetting" pitchFamily="66" charset="-78"/>
              </a:rPr>
              <a:t>clamp</a:t>
            </a:r>
            <a:r>
              <a:rPr lang="ar-SA" sz="2400" dirty="0">
                <a:latin typeface="Arabic Typesetting" pitchFamily="66" charset="-78"/>
              </a:rPr>
              <a:t> (یک قالب)</a:t>
            </a:r>
            <a:endParaRPr lang="en-GB" sz="2400" dirty="0">
              <a:latin typeface="Arabic Typesetting" pitchFamily="66" charset="-78"/>
            </a:endParaRPr>
          </a:p>
          <a:p>
            <a:pPr marL="36576" indent="0" algn="just" rtl="1">
              <a:buNone/>
            </a:pPr>
            <a:r>
              <a:rPr lang="ar-SA" sz="2400" dirty="0">
                <a:latin typeface="Arabic Typesetting" pitchFamily="66" charset="-78"/>
              </a:rPr>
              <a:t/>
            </a:r>
            <a:br>
              <a:rPr lang="ar-SA" sz="2400" dirty="0">
                <a:latin typeface="Arabic Typesetting" pitchFamily="66" charset="-78"/>
              </a:rPr>
            </a:br>
            <a:r>
              <a:rPr lang="fa-IR" sz="2400" dirty="0">
                <a:latin typeface="Arabic Typesetting" pitchFamily="66" charset="-78"/>
              </a:rPr>
              <a:t>۳) </a:t>
            </a:r>
            <a:r>
              <a:rPr lang="ar-SA" sz="2400" dirty="0">
                <a:latin typeface="Arabic Typesetting" pitchFamily="66" charset="-78"/>
              </a:rPr>
              <a:t>شکل دهی دمیدنی (</a:t>
            </a:r>
            <a:r>
              <a:rPr lang="en-GB" sz="2400" dirty="0">
                <a:latin typeface="Arabic Typesetting" pitchFamily="66" charset="-78"/>
              </a:rPr>
              <a:t>Blow </a:t>
            </a:r>
            <a:r>
              <a:rPr lang="en-GB" sz="2400" dirty="0" err="1">
                <a:latin typeface="Arabic Typesetting" pitchFamily="66" charset="-78"/>
              </a:rPr>
              <a:t>molding</a:t>
            </a:r>
            <a:r>
              <a:rPr lang="ar-SA" sz="2400" dirty="0">
                <a:latin typeface="Arabic Typesetting" pitchFamily="66" charset="-78"/>
              </a:rPr>
              <a:t>)،بطری ها و ظرف های ساده در مقادیر زیاد با تکنولوژی شکل دهی دمیدنی ساخته می شود. </a:t>
            </a:r>
            <a:br>
              <a:rPr lang="ar-SA" sz="2400" dirty="0">
                <a:latin typeface="Arabic Typesetting" pitchFamily="66" charset="-78"/>
              </a:rPr>
            </a:br>
            <a:r>
              <a:rPr lang="fa-IR" sz="2400" dirty="0">
                <a:latin typeface="Arabic Typesetting" pitchFamily="66" charset="-78"/>
              </a:rPr>
              <a:t>۴) </a:t>
            </a:r>
            <a:r>
              <a:rPr lang="ar-SA" sz="2400" dirty="0">
                <a:latin typeface="Arabic Typesetting" pitchFamily="66" charset="-78"/>
              </a:rPr>
              <a:t>شکل دهی چرخشی (</a:t>
            </a:r>
            <a:r>
              <a:rPr lang="en-GB" sz="2400" dirty="0">
                <a:latin typeface="Arabic Typesetting" pitchFamily="66" charset="-78"/>
              </a:rPr>
              <a:t>rotational </a:t>
            </a:r>
            <a:r>
              <a:rPr lang="en-GB" sz="2400" dirty="0" err="1">
                <a:latin typeface="Arabic Typesetting" pitchFamily="66" charset="-78"/>
              </a:rPr>
              <a:t>molding</a:t>
            </a:r>
            <a:r>
              <a:rPr lang="ar-SA" sz="2400" dirty="0">
                <a:latin typeface="Arabic Typesetting" pitchFamily="66" charset="-78"/>
              </a:rPr>
              <a:t>)،ظرف های بزرگ و بعضی اسباب بازی ها با این روش ساخته می شوند.</a:t>
            </a:r>
            <a:endParaRPr lang="en-GB" sz="2400" dirty="0">
              <a:latin typeface="Arabic Typesetting" pitchFamily="66" charset="-78"/>
            </a:endParaRPr>
          </a:p>
          <a:p>
            <a:pPr marL="36576" indent="0" algn="just" rtl="1">
              <a:buNone/>
            </a:pPr>
            <a:r>
              <a:rPr lang="ar-SA" sz="2400" dirty="0">
                <a:latin typeface="Arabic Typesetting" pitchFamily="66" charset="-78"/>
              </a:rPr>
              <a:t/>
            </a:r>
            <a:br>
              <a:rPr lang="ar-SA" sz="2400" dirty="0">
                <a:latin typeface="Arabic Typesetting" pitchFamily="66" charset="-78"/>
              </a:rPr>
            </a:br>
            <a:r>
              <a:rPr lang="fa-IR" sz="2400" dirty="0">
                <a:latin typeface="Arabic Typesetting" pitchFamily="66" charset="-78"/>
              </a:rPr>
              <a:t>۵) </a:t>
            </a:r>
            <a:r>
              <a:rPr lang="ar-SA" sz="2400" dirty="0">
                <a:latin typeface="Arabic Typesetting" pitchFamily="66" charset="-78"/>
              </a:rPr>
              <a:t>اکستروژن (</a:t>
            </a:r>
            <a:r>
              <a:rPr lang="en-GB" sz="2400" dirty="0">
                <a:latin typeface="Arabic Typesetting" pitchFamily="66" charset="-78"/>
              </a:rPr>
              <a:t>extrusion</a:t>
            </a:r>
            <a:r>
              <a:rPr lang="ar-SA" sz="2400" dirty="0">
                <a:latin typeface="Arabic Typesetting" pitchFamily="66" charset="-78"/>
              </a:rPr>
              <a:t>) کاربرد ها ی اکستروژن شامل </a:t>
            </a:r>
            <a:r>
              <a:rPr lang="en-GB" sz="2400" dirty="0" err="1">
                <a:latin typeface="Arabic Typesetting" pitchFamily="66" charset="-78"/>
              </a:rPr>
              <a:t>pelletization</a:t>
            </a:r>
            <a:r>
              <a:rPr lang="ar-SA" sz="2400" dirty="0">
                <a:latin typeface="Arabic Typesetting" pitchFamily="66" charset="-78"/>
              </a:rPr>
              <a:t> مواد </a:t>
            </a:r>
            <a:r>
              <a:rPr lang="en-GB" sz="2400" dirty="0">
                <a:latin typeface="Arabic Typesetting" pitchFamily="66" charset="-78"/>
              </a:rPr>
              <a:t>LLDPE</a:t>
            </a:r>
            <a:r>
              <a:rPr lang="ar-SA" sz="2400" dirty="0">
                <a:latin typeface="Arabic Typesetting" pitchFamily="66" charset="-78"/>
              </a:rPr>
              <a:t> پس از ساخت فیلم ضخیم، ورقه، لوله، </a:t>
            </a:r>
            <a:r>
              <a:rPr lang="en-GB" sz="2400" dirty="0">
                <a:latin typeface="Arabic Typesetting" pitchFamily="66" charset="-78"/>
              </a:rPr>
              <a:t>tubing</a:t>
            </a:r>
            <a:r>
              <a:rPr lang="ar-SA" sz="2400" dirty="0">
                <a:latin typeface="Arabic Typesetting" pitchFamily="66" charset="-78"/>
              </a:rPr>
              <a:t> و سیم های عایق است. همچنین اکسترود ها ی تکمیل یافته به منظور پوشاندن سیم ها و کابل ها با لایه </a:t>
            </a:r>
            <a:r>
              <a:rPr lang="en-GB" sz="2400" dirty="0">
                <a:latin typeface="Arabic Typesetting" pitchFamily="66" charset="-78"/>
              </a:rPr>
              <a:t>LLDPE</a:t>
            </a:r>
            <a:r>
              <a:rPr lang="ar-SA" sz="2400" dirty="0">
                <a:latin typeface="Arabic Typesetting" pitchFamily="66" charset="-78"/>
              </a:rPr>
              <a:t> مورد استفاده قرار می گیرند.</a:t>
            </a:r>
            <a:endParaRPr lang="en-US" sz="2400" dirty="0"/>
          </a:p>
        </p:txBody>
      </p:sp>
    </p:spTree>
    <p:extLst>
      <p:ext uri="{BB962C8B-B14F-4D97-AF65-F5344CB8AC3E}">
        <p14:creationId xmlns:p14="http://schemas.microsoft.com/office/powerpoint/2010/main" xmlns="" val="2837954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sp>
        <p:nvSpPr>
          <p:cNvPr id="3" name="Content Placeholder 2"/>
          <p:cNvSpPr>
            <a:spLocks noGrp="1"/>
          </p:cNvSpPr>
          <p:nvPr>
            <p:ph idx="1"/>
          </p:nvPr>
        </p:nvSpPr>
        <p:spPr>
          <a:xfrm>
            <a:off x="0" y="116632"/>
            <a:ext cx="9144000" cy="6858000"/>
          </a:xfrm>
        </p:spPr>
        <p:txBody>
          <a:bodyPr>
            <a:normAutofit fontScale="55000" lnSpcReduction="20000"/>
          </a:bodyPr>
          <a:lstStyle/>
          <a:p>
            <a:pPr algn="r" rtl="1"/>
            <a:r>
              <a:rPr lang="ar-SA" dirty="0" smtClean="0">
                <a:latin typeface="Arabic Typesetting" pitchFamily="66" charset="-78"/>
                <a:cs typeface="Arabic Typesetting" pitchFamily="66" charset="-78"/>
              </a:rPr>
              <a:t>بزرگترین بازار فیلم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بازار کیف است. چون فیلم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مقاومت کشش بالا دارد و در برابر پارگی مقاوم است قادر است با فیلم </a:t>
            </a:r>
            <a:r>
              <a:rPr lang="en-GB" dirty="0" smtClean="0">
                <a:latin typeface="Arabic Typesetting" pitchFamily="66" charset="-78"/>
                <a:cs typeface="Arabic Typesetting" pitchFamily="66" charset="-78"/>
              </a:rPr>
              <a:t>HDPE</a:t>
            </a:r>
            <a:r>
              <a:rPr lang="ar-SA" dirty="0" smtClean="0">
                <a:latin typeface="Arabic Typesetting" pitchFamily="66" charset="-78"/>
                <a:cs typeface="Arabic Typesetting" pitchFamily="66" charset="-78"/>
              </a:rPr>
              <a:t> در بسیاری از کاربرد ها رقابت کند. چون کیف های ساخته شده از فیلم های نازک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مقاومت کششی بسیار عالی، مقاومت در برابر سوراخ شدن و مقاومت مهر شدن ( </a:t>
            </a:r>
            <a:r>
              <a:rPr lang="en-GB" dirty="0" smtClean="0">
                <a:latin typeface="Arabic Typesetting" pitchFamily="66" charset="-78"/>
                <a:cs typeface="Arabic Typesetting" pitchFamily="66" charset="-78"/>
              </a:rPr>
              <a:t>seal</a:t>
            </a:r>
            <a:r>
              <a:rPr lang="ar-SA" dirty="0" smtClean="0">
                <a:latin typeface="Arabic Typesetting" pitchFamily="66" charset="-78"/>
                <a:cs typeface="Arabic Typesetting" pitchFamily="66" charset="-78"/>
              </a:rPr>
              <a:t>) در فشار های کم را دارد می توانند برای بسته بندی ویا به عنوان کیف جیبی کیف خشک شویی و لباس خشک شویی و کیف یخ مورد استفاده قرار گیرد. حجم مهمی از فیلم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برای تولید مواد بسته بندی در سایز بزرگ برای غذا ( مثل ساک بقالی) و منسوجات استفاده می شود. ضمنا در صنعت و کشاورزی نیز کاربرد دارد.</a:t>
            </a:r>
            <a:endParaRPr lang="en-GB" dirty="0" smtClean="0">
              <a:latin typeface="Arabic Typesetting" pitchFamily="66" charset="-78"/>
              <a:cs typeface="Arabic Typesetting" pitchFamily="66" charset="-78"/>
            </a:endParaRPr>
          </a:p>
          <a:p>
            <a:pPr algn="r" rtl="1"/>
            <a:r>
              <a:rPr lang="ar-SA" dirty="0" smtClean="0">
                <a:latin typeface="Arabic Typesetting" pitchFamily="66" charset="-78"/>
                <a:cs typeface="Arabic Typesetting" pitchFamily="66" charset="-78"/>
              </a:rPr>
              <a:t/>
            </a:r>
            <a:br>
              <a:rPr lang="ar-SA" dirty="0" smtClean="0">
                <a:latin typeface="Arabic Typesetting" pitchFamily="66" charset="-78"/>
                <a:cs typeface="Arabic Typesetting" pitchFamily="66" charset="-78"/>
              </a:rPr>
            </a:br>
            <a:r>
              <a:rPr lang="ar-SA" dirty="0" smtClean="0">
                <a:latin typeface="Arabic Typesetting" pitchFamily="66" charset="-78"/>
                <a:cs typeface="Arabic Typesetting" pitchFamily="66" charset="-78"/>
              </a:rPr>
              <a:t>قالب‌گیری تزریقی دومین بازار بزرگ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است. بیش ار نیمی از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مصرفی در کاربردهای قالب‌ریزی شده، برای سیم منازل استفاده می‌شود. </a:t>
            </a:r>
            <a:br>
              <a:rPr lang="ar-SA" dirty="0" smtClean="0">
                <a:latin typeface="Arabic Typesetting" pitchFamily="66" charset="-78"/>
                <a:cs typeface="Arabic Typesetting" pitchFamily="66" charset="-78"/>
              </a:rPr>
            </a:br>
            <a:r>
              <a:rPr lang="ar-SA" dirty="0" smtClean="0">
                <a:latin typeface="Arabic Typesetting" pitchFamily="66" charset="-78"/>
                <a:cs typeface="Arabic Typesetting" pitchFamily="66" charset="-78"/>
              </a:rPr>
              <a:t>سیم منازل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نسبت به </a:t>
            </a:r>
            <a:r>
              <a:rPr lang="en-GB" dirty="0" smtClean="0">
                <a:latin typeface="Arabic Typesetting" pitchFamily="66" charset="-78"/>
                <a:cs typeface="Arabic Typesetting" pitchFamily="66" charset="-78"/>
              </a:rPr>
              <a:t>LDPE</a:t>
            </a:r>
            <a:r>
              <a:rPr lang="ar-SA" dirty="0" smtClean="0">
                <a:latin typeface="Arabic Typesetting" pitchFamily="66" charset="-78"/>
                <a:cs typeface="Arabic Typesetting" pitchFamily="66" charset="-78"/>
              </a:rPr>
              <a:t> سفت‌تر، دارای مقاومت بیشتر در برابر ضربه و تغییر شکل در دماهای بالا است و قدرت </a:t>
            </a:r>
            <a:r>
              <a:rPr lang="en-GB" dirty="0" err="1" smtClean="0">
                <a:latin typeface="Arabic Typesetting" pitchFamily="66" charset="-78"/>
                <a:cs typeface="Arabic Typesetting" pitchFamily="66" charset="-78"/>
              </a:rPr>
              <a:t>inpact</a:t>
            </a:r>
            <a:r>
              <a:rPr lang="ar-SA" dirty="0" smtClean="0">
                <a:latin typeface="Arabic Typesetting" pitchFamily="66" charset="-78"/>
                <a:cs typeface="Arabic Typesetting" pitchFamily="66" charset="-78"/>
              </a:rPr>
              <a:t> انها در دمای پایین از پلی پرو پیلن برتر است. در نتیجه ظروف ساخته شده از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جلای خیلی عالی و </a:t>
            </a:r>
            <a:r>
              <a:rPr lang="en-GB" dirty="0" err="1" smtClean="0">
                <a:latin typeface="Arabic Typesetting" pitchFamily="66" charset="-78"/>
                <a:cs typeface="Arabic Typesetting" pitchFamily="66" charset="-78"/>
              </a:rPr>
              <a:t>warpage</a:t>
            </a:r>
            <a:r>
              <a:rPr lang="ar-SA" dirty="0" smtClean="0">
                <a:latin typeface="Arabic Typesetting" pitchFamily="66" charset="-78"/>
                <a:cs typeface="Arabic Typesetting" pitchFamily="66" charset="-78"/>
              </a:rPr>
              <a:t> پایین دارد. به همین ترتیب ظروف زباله و ظروف صنعتی ساخته شده از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استحکام استثنایی دارد و می تواند در برابر جابه جایی های خشن مقاومت کند. کاربردهای شکل‌دهی تزریقی برای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با ترکیب یکنواخت(پلاستومر) شامل پوششهای شفاف برای ظروف خانگی و ماسک صورت برای کار با اکسیژن است.</a:t>
            </a:r>
            <a:endParaRPr lang="en-GB" dirty="0" smtClean="0">
              <a:latin typeface="Arabic Typesetting" pitchFamily="66" charset="-78"/>
              <a:cs typeface="Arabic Typesetting" pitchFamily="66" charset="-78"/>
            </a:endParaRPr>
          </a:p>
          <a:p>
            <a:pPr algn="r" rtl="1"/>
            <a:r>
              <a:rPr lang="ar-SA" dirty="0" smtClean="0">
                <a:latin typeface="Arabic Typesetting" pitchFamily="66" charset="-78"/>
                <a:cs typeface="Arabic Typesetting" pitchFamily="66" charset="-78"/>
              </a:rPr>
              <a:t/>
            </a:r>
            <a:br>
              <a:rPr lang="ar-SA" dirty="0" smtClean="0">
                <a:latin typeface="Arabic Typesetting" pitchFamily="66" charset="-78"/>
                <a:cs typeface="Arabic Typesetting" pitchFamily="66" charset="-78"/>
              </a:rPr>
            </a:br>
            <a:r>
              <a:rPr lang="ar-SA" dirty="0" smtClean="0">
                <a:latin typeface="Arabic Typesetting" pitchFamily="66" charset="-78"/>
                <a:cs typeface="Arabic Typesetting" pitchFamily="66" charset="-78"/>
              </a:rPr>
              <a:t>کاربردهای </a:t>
            </a:r>
            <a:r>
              <a:rPr lang="en-GB" dirty="0" smtClean="0">
                <a:latin typeface="Arabic Typesetting" pitchFamily="66" charset="-78"/>
                <a:cs typeface="Arabic Typesetting" pitchFamily="66" charset="-78"/>
              </a:rPr>
              <a:t>Blow </a:t>
            </a:r>
            <a:r>
              <a:rPr lang="en-GB" dirty="0" err="1" smtClean="0">
                <a:latin typeface="Arabic Typesetting" pitchFamily="66" charset="-78"/>
                <a:cs typeface="Arabic Typesetting" pitchFamily="66" charset="-78"/>
              </a:rPr>
              <a:t>molded</a:t>
            </a:r>
            <a:r>
              <a:rPr lang="en-GB" dirty="0" smtClean="0">
                <a:latin typeface="Arabic Typesetting" pitchFamily="66" charset="-78"/>
                <a:cs typeface="Arabic Typesetting" pitchFamily="66" charset="-78"/>
              </a:rPr>
              <a:t> , </a:t>
            </a:r>
            <a:r>
              <a:rPr lang="en-GB" dirty="0" err="1" smtClean="0">
                <a:latin typeface="Arabic Typesetting" pitchFamily="66" charset="-78"/>
                <a:cs typeface="Arabic Typesetting" pitchFamily="66" charset="-78"/>
              </a:rPr>
              <a:t>Rotationaly</a:t>
            </a:r>
            <a:r>
              <a:rPr lang="en-GB" dirty="0" smtClean="0">
                <a:latin typeface="Arabic Typesetting" pitchFamily="66" charset="-78"/>
                <a:cs typeface="Arabic Typesetting" pitchFamily="66" charset="-78"/>
              </a:rPr>
              <a:t> </a:t>
            </a:r>
            <a:r>
              <a:rPr lang="en-GB" dirty="0" err="1" smtClean="0">
                <a:latin typeface="Arabic Typesetting" pitchFamily="66" charset="-78"/>
                <a:cs typeface="Arabic Typesetting" pitchFamily="66" charset="-78"/>
              </a:rPr>
              <a:t>molded</a:t>
            </a:r>
            <a:r>
              <a:rPr lang="en-GB" dirty="0" smtClean="0">
                <a:latin typeface="Arabic Typesetting" pitchFamily="66" charset="-78"/>
                <a:cs typeface="Arabic Typesetting" pitchFamily="66" charset="-78"/>
              </a:rPr>
              <a:t> </a:t>
            </a:r>
            <a:r>
              <a:rPr lang="ar-SA" dirty="0" smtClean="0">
                <a:latin typeface="Arabic Typesetting" pitchFamily="66" charset="-78"/>
                <a:cs typeface="Arabic Typesetting" pitchFamily="66" charset="-78"/>
              </a:rPr>
              <a:t>،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قادر است تا با محصولات گران‌تر از قبیل </a:t>
            </a:r>
            <a:r>
              <a:rPr lang="en-GB" dirty="0" smtClean="0">
                <a:latin typeface="Arabic Typesetting" pitchFamily="66" charset="-78"/>
                <a:cs typeface="Arabic Typesetting" pitchFamily="66" charset="-78"/>
              </a:rPr>
              <a:t>cross-linked</a:t>
            </a:r>
            <a:r>
              <a:rPr lang="ar-SA" dirty="0" smtClean="0">
                <a:latin typeface="Arabic Typesetting" pitchFamily="66" charset="-78"/>
                <a:cs typeface="Arabic Typesetting" pitchFamily="66" charset="-78"/>
              </a:rPr>
              <a:t>( شبکه‌ای شده) و </a:t>
            </a:r>
            <a:r>
              <a:rPr lang="en-GB" dirty="0" smtClean="0">
                <a:latin typeface="Arabic Typesetting" pitchFamily="66" charset="-78"/>
                <a:cs typeface="Arabic Typesetting" pitchFamily="66" charset="-78"/>
              </a:rPr>
              <a:t>rubber-modified PE</a:t>
            </a:r>
            <a:r>
              <a:rPr lang="ar-SA" dirty="0" smtClean="0">
                <a:latin typeface="Arabic Typesetting" pitchFamily="66" charset="-78"/>
                <a:cs typeface="Arabic Typesetting" pitchFamily="66" charset="-78"/>
              </a:rPr>
              <a:t> رقابت کنند. بنابر این انواع زیادی از کالا ها از ذرات ترکیب شده (</a:t>
            </a:r>
            <a:r>
              <a:rPr lang="en-GB" dirty="0" err="1" smtClean="0">
                <a:latin typeface="Arabic Typesetting" pitchFamily="66" charset="-78"/>
                <a:cs typeface="Arabic Typesetting" pitchFamily="66" charset="-78"/>
              </a:rPr>
              <a:t>molded</a:t>
            </a:r>
            <a:r>
              <a:rPr lang="ar-SA" dirty="0" smtClean="0">
                <a:latin typeface="Arabic Typesetting" pitchFamily="66" charset="-78"/>
                <a:cs typeface="Arabic Typesetting" pitchFamily="66" charset="-78"/>
              </a:rPr>
              <a:t>) با ساختار پیچیده از رزین های </a:t>
            </a:r>
            <a:r>
              <a:rPr lang="en-GB" dirty="0" smtClean="0">
                <a:latin typeface="Arabic Typesetting" pitchFamily="66" charset="-78"/>
                <a:cs typeface="Arabic Typesetting" pitchFamily="66" charset="-78"/>
              </a:rPr>
              <a:t>LLDPE</a:t>
            </a:r>
            <a:r>
              <a:rPr lang="ar-SA" dirty="0" smtClean="0">
                <a:latin typeface="Arabic Typesetting" pitchFamily="66" charset="-78"/>
                <a:cs typeface="Arabic Typesetting" pitchFamily="66" charset="-78"/>
              </a:rPr>
              <a:t> ساخته می شود که از جمله می توان اسباب بازی، ظروف بزرگ با لبه‌های گرد، تانک‌های کشاورزی و نگهداری آب را نام برد</a:t>
            </a:r>
            <a:r>
              <a:rPr lang="ar-SA" u="sng" dirty="0" smtClean="0">
                <a:latin typeface="Arabic Typesetting" pitchFamily="66" charset="-78"/>
                <a:cs typeface="Arabic Typesetting" pitchFamily="66" charset="-78"/>
                <a:hlinkClick r:id="rId2"/>
              </a:rPr>
              <a:t>.</a:t>
            </a:r>
            <a:endParaRPr lang="en-GB" dirty="0" smtClean="0">
              <a:latin typeface="Arabic Typesetting" pitchFamily="66" charset="-78"/>
              <a:cs typeface="Arabic Typesetting" pitchFamily="66" charset="-78"/>
            </a:endParaRPr>
          </a:p>
          <a:p>
            <a:pPr algn="r">
              <a:buNone/>
            </a:pPr>
            <a:endParaRPr lang="en-GB" dirty="0">
              <a:latin typeface="Arabic Typesetting" pitchFamily="66" charset="-78"/>
              <a:cs typeface="Arabic Typesetting" pitchFamily="66" charset="-78"/>
            </a:endParaRPr>
          </a:p>
        </p:txBody>
      </p:sp>
    </p:spTree>
    <p:extLst>
      <p:ext uri="{BB962C8B-B14F-4D97-AF65-F5344CB8AC3E}">
        <p14:creationId xmlns:p14="http://schemas.microsoft.com/office/powerpoint/2010/main" xmlns="" val="1808857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10242" name="Picture 2" descr="G:\New folder (2)\IONOMERS2.jpg"/>
          <p:cNvPicPr>
            <a:picLocks noGrp="1" noChangeAspect="1" noChangeArrowheads="1"/>
          </p:cNvPicPr>
          <p:nvPr>
            <p:ph idx="1"/>
          </p:nvPr>
        </p:nvPicPr>
        <p:blipFill>
          <a:blip r:embed="rId2" cstate="print"/>
          <a:srcRect/>
          <a:stretch>
            <a:fillRect/>
          </a:stretch>
        </p:blipFill>
        <p:spPr bwMode="auto">
          <a:xfrm>
            <a:off x="467544" y="692696"/>
            <a:ext cx="2328664" cy="2337246"/>
          </a:xfrm>
          <a:prstGeom prst="rect">
            <a:avLst/>
          </a:prstGeom>
          <a:noFill/>
        </p:spPr>
      </p:pic>
      <p:pic>
        <p:nvPicPr>
          <p:cNvPr id="10243" name="Picture 3" descr="G:\New folder (2)\VLDPE.jpg"/>
          <p:cNvPicPr>
            <a:picLocks noChangeAspect="1" noChangeArrowheads="1"/>
          </p:cNvPicPr>
          <p:nvPr/>
        </p:nvPicPr>
        <p:blipFill>
          <a:blip r:embed="rId3" cstate="print"/>
          <a:srcRect/>
          <a:stretch>
            <a:fillRect/>
          </a:stretch>
        </p:blipFill>
        <p:spPr bwMode="auto">
          <a:xfrm>
            <a:off x="3691139" y="872417"/>
            <a:ext cx="2143125" cy="2143125"/>
          </a:xfrm>
          <a:prstGeom prst="rect">
            <a:avLst/>
          </a:prstGeom>
          <a:noFill/>
        </p:spPr>
      </p:pic>
      <p:pic>
        <p:nvPicPr>
          <p:cNvPr id="10244" name="Picture 4" descr="G:\New folder (2)\VLDPE2.jpg"/>
          <p:cNvPicPr>
            <a:picLocks noChangeAspect="1" noChangeArrowheads="1"/>
          </p:cNvPicPr>
          <p:nvPr/>
        </p:nvPicPr>
        <p:blipFill>
          <a:blip r:embed="rId4" cstate="print"/>
          <a:srcRect/>
          <a:stretch>
            <a:fillRect/>
          </a:stretch>
        </p:blipFill>
        <p:spPr bwMode="auto">
          <a:xfrm>
            <a:off x="755576" y="4077072"/>
            <a:ext cx="2376264" cy="2392288"/>
          </a:xfrm>
          <a:prstGeom prst="rect">
            <a:avLst/>
          </a:prstGeom>
          <a:noFill/>
        </p:spPr>
      </p:pic>
      <p:pic>
        <p:nvPicPr>
          <p:cNvPr id="10245" name="Picture 5" descr="G:\New folder (2)\XLPE2.jpg"/>
          <p:cNvPicPr>
            <a:picLocks noChangeAspect="1" noChangeArrowheads="1"/>
          </p:cNvPicPr>
          <p:nvPr/>
        </p:nvPicPr>
        <p:blipFill>
          <a:blip r:embed="rId5" cstate="print"/>
          <a:srcRect/>
          <a:stretch>
            <a:fillRect/>
          </a:stretch>
        </p:blipFill>
        <p:spPr bwMode="auto">
          <a:xfrm>
            <a:off x="6300192" y="404664"/>
            <a:ext cx="2448272" cy="2791197"/>
          </a:xfrm>
          <a:prstGeom prst="rect">
            <a:avLst/>
          </a:prstGeom>
          <a:noFill/>
        </p:spPr>
      </p:pic>
      <p:pic>
        <p:nvPicPr>
          <p:cNvPr id="10246" name="Picture 6" descr="G:\New folder (2)\XLPE.jpg"/>
          <p:cNvPicPr>
            <a:picLocks noChangeAspect="1" noChangeArrowheads="1"/>
          </p:cNvPicPr>
          <p:nvPr/>
        </p:nvPicPr>
        <p:blipFill>
          <a:blip r:embed="rId6" cstate="print"/>
          <a:srcRect/>
          <a:stretch>
            <a:fillRect/>
          </a:stretch>
        </p:blipFill>
        <p:spPr bwMode="auto">
          <a:xfrm>
            <a:off x="4499992" y="4077072"/>
            <a:ext cx="3744416" cy="2478013"/>
          </a:xfrm>
          <a:prstGeom prst="rect">
            <a:avLst/>
          </a:prstGeom>
          <a:noFill/>
        </p:spPr>
      </p:pic>
    </p:spTree>
    <p:extLst>
      <p:ext uri="{BB962C8B-B14F-4D97-AF65-F5344CB8AC3E}">
        <p14:creationId xmlns:p14="http://schemas.microsoft.com/office/powerpoint/2010/main" xmlns="" val="89386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sp>
        <p:nvSpPr>
          <p:cNvPr id="3" name="Content Placeholder 2"/>
          <p:cNvSpPr>
            <a:spLocks noGrp="1"/>
          </p:cNvSpPr>
          <p:nvPr>
            <p:ph idx="1"/>
          </p:nvPr>
        </p:nvSpPr>
        <p:spPr>
          <a:xfrm>
            <a:off x="83127" y="332656"/>
            <a:ext cx="8892480" cy="6858000"/>
          </a:xfrm>
        </p:spPr>
        <p:txBody>
          <a:bodyPr>
            <a:normAutofit/>
          </a:bodyPr>
          <a:lstStyle/>
          <a:p>
            <a:pPr algn="r" rtl="1"/>
            <a:r>
              <a:rPr lang="ar-SA" sz="2400" dirty="0" smtClean="0">
                <a:latin typeface="Arabic Typesetting" pitchFamily="66" charset="-78"/>
              </a:rPr>
              <a:t>ویژگی‌های </a:t>
            </a:r>
            <a:r>
              <a:rPr lang="en-GB" sz="2400" dirty="0" smtClean="0">
                <a:latin typeface="Arabic Typesetting" pitchFamily="66" charset="-78"/>
              </a:rPr>
              <a:t>LLDPE</a:t>
            </a:r>
            <a:r>
              <a:rPr lang="ar-SA" sz="2400" dirty="0" smtClean="0">
                <a:latin typeface="Arabic Typesetting" pitchFamily="66" charset="-78"/>
              </a:rPr>
              <a:t> در ساخت لوله نیز نقش مهمی ایفا می‌کند. لوله های </a:t>
            </a:r>
            <a:r>
              <a:rPr lang="en-GB" sz="2400" dirty="0" smtClean="0">
                <a:latin typeface="Arabic Typesetting" pitchFamily="66" charset="-78"/>
              </a:rPr>
              <a:t>LLDPE</a:t>
            </a:r>
            <a:r>
              <a:rPr lang="ar-SA" sz="2400" dirty="0" smtClean="0">
                <a:latin typeface="Arabic Typesetting" pitchFamily="66" charset="-78"/>
              </a:rPr>
              <a:t> نه تنها انعطاف‌پذیری لازم، مقاومت بالا در برابر ترکبدگی و مقاومت در برابر شکست تنش محیطی بالایی دارد، بلکه تغییر شکل حرارتی ان بیشتر از </a:t>
            </a:r>
            <a:r>
              <a:rPr lang="en-GB" sz="2400" dirty="0" smtClean="0">
                <a:latin typeface="Arabic Typesetting" pitchFamily="66" charset="-78"/>
              </a:rPr>
              <a:t>LDPE</a:t>
            </a:r>
            <a:r>
              <a:rPr lang="ar-SA" sz="2400" dirty="0" smtClean="0">
                <a:latin typeface="Arabic Typesetting" pitchFamily="66" charset="-78"/>
              </a:rPr>
              <a:t> و بعضی درجه های </a:t>
            </a:r>
            <a:r>
              <a:rPr lang="en-GB" sz="2400" dirty="0" smtClean="0">
                <a:latin typeface="Arabic Typesetting" pitchFamily="66" charset="-78"/>
              </a:rPr>
              <a:t>HDPE</a:t>
            </a:r>
            <a:r>
              <a:rPr lang="ar-SA" sz="2400" dirty="0" smtClean="0">
                <a:latin typeface="Arabic Typesetting" pitchFamily="66" charset="-78"/>
              </a:rPr>
              <a:t> است. لوله ی </a:t>
            </a:r>
            <a:r>
              <a:rPr lang="en-GB" sz="2400" dirty="0" smtClean="0">
                <a:latin typeface="Arabic Typesetting" pitchFamily="66" charset="-78"/>
              </a:rPr>
              <a:t>LLDPE</a:t>
            </a:r>
            <a:r>
              <a:rPr lang="ar-SA" sz="2400" dirty="0" smtClean="0">
                <a:latin typeface="Arabic Typesetting" pitchFamily="66" charset="-78"/>
              </a:rPr>
              <a:t> برای لوله کشی قطره ای، لوله ی استخر های شنا، لوله های خرطومی منازل و غیره بکار می رود.بدلیل خلوص ،شفافیت و انعطاف پذیری </a:t>
            </a:r>
            <a:r>
              <a:rPr lang="en-GB" sz="2400" dirty="0" smtClean="0">
                <a:latin typeface="Arabic Typesetting" pitchFamily="66" charset="-78"/>
              </a:rPr>
              <a:t>LLDPE</a:t>
            </a:r>
            <a:r>
              <a:rPr lang="ar-SA" sz="2400" dirty="0" smtClean="0">
                <a:latin typeface="Arabic Typesetting" pitchFamily="66" charset="-78"/>
              </a:rPr>
              <a:t> (با ترکیب یکنواخت) و </a:t>
            </a:r>
            <a:r>
              <a:rPr lang="en-GB" sz="2400" dirty="0" smtClean="0">
                <a:latin typeface="Arabic Typesetting" pitchFamily="66" charset="-78"/>
              </a:rPr>
              <a:t>VLDPE</a:t>
            </a:r>
            <a:r>
              <a:rPr lang="ar-SA" sz="2400" dirty="0" smtClean="0">
                <a:latin typeface="Arabic Typesetting" pitchFamily="66" charset="-78"/>
              </a:rPr>
              <a:t> </a:t>
            </a:r>
            <a:r>
              <a:rPr lang="ar-SA" sz="2400" u="sng" dirty="0" smtClean="0">
                <a:latin typeface="Arabic Typesetting" pitchFamily="66" charset="-78"/>
                <a:hlinkClick r:id="rId2"/>
              </a:rPr>
              <a:t>،</a:t>
            </a:r>
            <a:r>
              <a:rPr lang="ar-SA" sz="2400" dirty="0" smtClean="0">
                <a:latin typeface="Arabic Typesetting" pitchFamily="66" charset="-78"/>
              </a:rPr>
              <a:t>این مواد جایگزین </a:t>
            </a:r>
            <a:r>
              <a:rPr lang="en-GB" sz="2400" dirty="0" smtClean="0">
                <a:latin typeface="Arabic Typesetting" pitchFamily="66" charset="-78"/>
              </a:rPr>
              <a:t>PVC</a:t>
            </a:r>
            <a:r>
              <a:rPr lang="ar-SA" sz="2400" dirty="0" smtClean="0">
                <a:latin typeface="Arabic Typesetting" pitchFamily="66" charset="-78"/>
              </a:rPr>
              <a:t> در بعضی کاربردها از جمله کاربردهای دارویی از تیوب شده است.</a:t>
            </a:r>
            <a:endParaRPr lang="en-GB" sz="2400" dirty="0" smtClean="0">
              <a:latin typeface="Arabic Typesetting" pitchFamily="66" charset="-78"/>
            </a:endParaRPr>
          </a:p>
          <a:p>
            <a:pPr algn="r" rtl="1"/>
            <a:r>
              <a:rPr lang="en-GB" sz="2400" dirty="0" smtClean="0">
                <a:latin typeface="Arabic Typesetting" pitchFamily="66" charset="-78"/>
              </a:rPr>
              <a:t>LLDPE</a:t>
            </a:r>
            <a:r>
              <a:rPr lang="ar-SA" sz="2400" dirty="0" smtClean="0">
                <a:latin typeface="Arabic Typesetting" pitchFamily="66" charset="-78"/>
              </a:rPr>
              <a:t> به طور گسترده برای سیم و پوشش کابل در صنعت برق و تلفن استفاده می شود. پوشش به ویژگی هایی از قبیل انعطاف پذیری ،کشش،دمای شکنندگی پایین،مقاومت بالا در برابر خراشیدگی،و خواص دی الکتریک بالا نیازکند است که بزای رزین های </a:t>
            </a:r>
            <a:r>
              <a:rPr lang="en-GB" sz="2400" dirty="0" smtClean="0">
                <a:latin typeface="Arabic Typesetting" pitchFamily="66" charset="-78"/>
              </a:rPr>
              <a:t>PE</a:t>
            </a:r>
            <a:r>
              <a:rPr lang="ar-SA" sz="2400" dirty="0" smtClean="0">
                <a:latin typeface="Arabic Typesetting" pitchFamily="66" charset="-78"/>
              </a:rPr>
              <a:t> معمولی است.سیم پوشیده شده با </a:t>
            </a:r>
            <a:r>
              <a:rPr lang="en-GB" sz="2400" dirty="0" smtClean="0">
                <a:latin typeface="Arabic Typesetting" pitchFamily="66" charset="-78"/>
              </a:rPr>
              <a:t>LLDPE</a:t>
            </a:r>
            <a:r>
              <a:rPr lang="ar-SA" sz="2400" dirty="0" smtClean="0">
                <a:latin typeface="Arabic Typesetting" pitchFamily="66" charset="-78"/>
              </a:rPr>
              <a:t> بطور گسترده در توزیع برق با ولتاژ پایین ،اتصال کابل های قدرت زیرزمینی،شبکه های ارتباطی و اطلاع رسانی، سیم کشی خودرو و لوازم خانگی به کار می رود.همچنین حجم مهمی از </a:t>
            </a:r>
            <a:r>
              <a:rPr lang="en-GB" sz="2400" dirty="0" smtClean="0">
                <a:latin typeface="Arabic Typesetting" pitchFamily="66" charset="-78"/>
              </a:rPr>
              <a:t>LLDPE</a:t>
            </a:r>
            <a:r>
              <a:rPr lang="ar-SA" sz="2400" dirty="0" smtClean="0">
                <a:latin typeface="Arabic Typesetting" pitchFamily="66" charset="-78"/>
              </a:rPr>
              <a:t> در بعضی کاربردهای الکتریکی مثل </a:t>
            </a:r>
            <a:r>
              <a:rPr lang="en-GB" sz="2400" dirty="0" err="1" smtClean="0">
                <a:latin typeface="Arabic Typesetting" pitchFamily="66" charset="-78"/>
              </a:rPr>
              <a:t>jacketing,molded</a:t>
            </a:r>
            <a:r>
              <a:rPr lang="en-GB" sz="2400" dirty="0" smtClean="0">
                <a:latin typeface="Arabic Typesetting" pitchFamily="66" charset="-78"/>
              </a:rPr>
              <a:t> accessory panels</a:t>
            </a:r>
            <a:r>
              <a:rPr lang="ar-SA" sz="2400" dirty="0" smtClean="0">
                <a:latin typeface="Arabic Typesetting" pitchFamily="66" charset="-78"/>
              </a:rPr>
              <a:t> و ورقه های نیمه هادی استفاده می شود.</a:t>
            </a:r>
            <a:endParaRPr lang="en-GB" sz="2400" dirty="0" smtClean="0">
              <a:latin typeface="Arabic Typesetting" pitchFamily="66" charset="-78"/>
            </a:endParaRPr>
          </a:p>
          <a:p>
            <a:pPr algn="r">
              <a:buNone/>
            </a:pPr>
            <a:endParaRPr lang="en-GB" sz="2400" dirty="0">
              <a:latin typeface="Arabic Typesetting" pitchFamily="66" charset="-78"/>
            </a:endParaRPr>
          </a:p>
        </p:txBody>
      </p:sp>
    </p:spTree>
    <p:extLst>
      <p:ext uri="{BB962C8B-B14F-4D97-AF65-F5344CB8AC3E}">
        <p14:creationId xmlns:p14="http://schemas.microsoft.com/office/powerpoint/2010/main" xmlns="" val="140620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052736"/>
          </a:xfrm>
        </p:spPr>
        <p:txBody>
          <a:bodyPr>
            <a:normAutofit/>
          </a:bodyPr>
          <a:lstStyle/>
          <a:p>
            <a:pPr algn="ctr" rtl="1"/>
            <a:r>
              <a:rPr lang="ar-SA" sz="3200" dirty="0" smtClean="0"/>
              <a:t>نمايي از فرآيند توليد پلي اتيلن</a:t>
            </a:r>
            <a:endParaRPr lang="en-GB" sz="3200" dirty="0"/>
          </a:p>
        </p:txBody>
      </p:sp>
      <p:pic>
        <p:nvPicPr>
          <p:cNvPr id="4" name="Content Placeholder 3" descr="فرایند تولید پلی اتیلن"/>
          <p:cNvPicPr>
            <a:picLocks noGrp="1"/>
          </p:cNvPicPr>
          <p:nvPr>
            <p:ph idx="1"/>
          </p:nvPr>
        </p:nvPicPr>
        <p:blipFill>
          <a:blip r:embed="rId2" cstate="print"/>
          <a:stretch>
            <a:fillRect/>
          </a:stretch>
        </p:blipFill>
        <p:spPr bwMode="auto">
          <a:xfrm>
            <a:off x="704800" y="1916832"/>
            <a:ext cx="7755632" cy="3888432"/>
          </a:xfrm>
          <a:prstGeom prst="rect">
            <a:avLst/>
          </a:prstGeom>
          <a:noFill/>
          <a:ln w="9525">
            <a:noFill/>
            <a:miter lim="800000"/>
            <a:headEnd/>
            <a:tailEnd/>
          </a:ln>
        </p:spPr>
      </p:pic>
    </p:spTree>
    <p:extLst>
      <p:ext uri="{BB962C8B-B14F-4D97-AF65-F5344CB8AC3E}">
        <p14:creationId xmlns:p14="http://schemas.microsoft.com/office/powerpoint/2010/main" xmlns="" val="2420479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25352"/>
          </a:xfrm>
        </p:spPr>
        <p:txBody>
          <a:bodyPr>
            <a:noAutofit/>
          </a:bodyPr>
          <a:lstStyle/>
          <a:p>
            <a:pPr algn="ctr" rtl="1"/>
            <a:r>
              <a:rPr lang="ar-SA" sz="3200" dirty="0" smtClean="0"/>
              <a:t>کاربردهاي پلي اتيلن</a:t>
            </a:r>
            <a:r>
              <a:rPr lang="en-GB" sz="3200" dirty="0" smtClean="0"/>
              <a:t/>
            </a:r>
            <a:br>
              <a:rPr lang="en-GB" sz="3200" dirty="0" smtClean="0"/>
            </a:br>
            <a:endParaRPr lang="en-GB" sz="3200" dirty="0"/>
          </a:p>
        </p:txBody>
      </p:sp>
      <p:pic>
        <p:nvPicPr>
          <p:cNvPr id="4" name="Content Placeholder 3" descr="کاربرد پلی اتیلن"/>
          <p:cNvPicPr>
            <a:picLocks noGrp="1"/>
          </p:cNvPicPr>
          <p:nvPr>
            <p:ph idx="1"/>
          </p:nvPr>
        </p:nvPicPr>
        <p:blipFill>
          <a:blip r:embed="rId2" cstate="print"/>
          <a:srcRect/>
          <a:stretch>
            <a:fillRect/>
          </a:stretch>
        </p:blipFill>
        <p:spPr bwMode="auto">
          <a:xfrm>
            <a:off x="1" y="764705"/>
            <a:ext cx="9144000" cy="6093295"/>
          </a:xfrm>
          <a:prstGeom prst="rect">
            <a:avLst/>
          </a:prstGeom>
          <a:noFill/>
          <a:ln w="9525">
            <a:noFill/>
            <a:miter lim="800000"/>
            <a:headEnd/>
            <a:tailEnd/>
          </a:ln>
        </p:spPr>
      </p:pic>
    </p:spTree>
    <p:extLst>
      <p:ext uri="{BB962C8B-B14F-4D97-AF65-F5344CB8AC3E}">
        <p14:creationId xmlns:p14="http://schemas.microsoft.com/office/powerpoint/2010/main" xmlns="" val="361760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fontScale="90000"/>
          </a:bodyPr>
          <a:lstStyle/>
          <a:p>
            <a:pPr algn="ctr" rtl="1"/>
            <a:r>
              <a:rPr lang="ar-SA" sz="3200" dirty="0" smtClean="0"/>
              <a:t>پلی اتیلن در یک نگاه</a:t>
            </a:r>
            <a:r>
              <a:rPr lang="en-GB" sz="3200" b="1" dirty="0" smtClean="0"/>
              <a:t/>
            </a:r>
            <a:br>
              <a:rPr lang="en-GB" sz="3200" b="1" dirty="0" smtClean="0"/>
            </a:br>
            <a:endParaRPr lang="en-GB" sz="3200" dirty="0"/>
          </a:p>
        </p:txBody>
      </p:sp>
      <p:sp>
        <p:nvSpPr>
          <p:cNvPr id="3" name="Content Placeholder 2"/>
          <p:cNvSpPr>
            <a:spLocks noGrp="1"/>
          </p:cNvSpPr>
          <p:nvPr>
            <p:ph idx="1"/>
          </p:nvPr>
        </p:nvSpPr>
        <p:spPr>
          <a:xfrm>
            <a:off x="251520" y="692696"/>
            <a:ext cx="8640960" cy="5976664"/>
          </a:xfrm>
        </p:spPr>
        <p:txBody>
          <a:bodyPr>
            <a:noAutofit/>
          </a:bodyPr>
          <a:lstStyle/>
          <a:p>
            <a:pPr algn="just" rtl="1" fontAlgn="base">
              <a:buNone/>
            </a:pPr>
            <a:r>
              <a:rPr lang="ar-SA" sz="2400" dirty="0" smtClean="0">
                <a:latin typeface="Arabic Typesetting" pitchFamily="66" charset="-78"/>
              </a:rPr>
              <a:t>پلی اتیلن در نگاه کلی یا پلی اتن یکی از ساده‌ترین و ارزانترین پلیمرها است. پلی اتیلن جامدی مومی و غیر فعال است. این ماده از پلیمریزاسیون اتیلن بدست می‌آید و بطور خلاصه بصورت </a:t>
            </a:r>
            <a:r>
              <a:rPr lang="en-GB" sz="2400" dirty="0" smtClean="0">
                <a:latin typeface="Arabic Typesetting" pitchFamily="66" charset="-78"/>
              </a:rPr>
              <a:t>PE</a:t>
            </a:r>
            <a:r>
              <a:rPr lang="ar-SA" sz="2400" dirty="0" smtClean="0">
                <a:latin typeface="Arabic Typesetting" pitchFamily="66" charset="-78"/>
              </a:rPr>
              <a:t> نشان داده می‌شود. مولکول اتیلن دارای یک بند دو گانه است. در فرایند پلیمریزاسیون بند دو گانه هر یک از مونومرها شکسته شده و بجای آن پیوند ساده‌ای بین اتم‌های کربن مونومرها ایجاد می‌شود و محصول ایجاد شده یک درشت‌مولکول است. واکنش تهیه پلی اتیلن تاریخچه تولید پلی اتیلن اولین بار بطور اتفاقی توسط شیمیدان آلمانی "</a:t>
            </a:r>
            <a:r>
              <a:rPr lang="en-GB" sz="2400" dirty="0" smtClean="0">
                <a:latin typeface="Arabic Typesetting" pitchFamily="66" charset="-78"/>
              </a:rPr>
              <a:t>Hans Von </a:t>
            </a:r>
            <a:r>
              <a:rPr lang="en-GB" sz="2400" dirty="0" err="1" smtClean="0">
                <a:latin typeface="Arabic Typesetting" pitchFamily="66" charset="-78"/>
              </a:rPr>
              <a:t>Pechmanv</a:t>
            </a:r>
            <a:r>
              <a:rPr lang="ar-SA" sz="2400" dirty="0" smtClean="0">
                <a:latin typeface="Arabic Typesetting" pitchFamily="66" charset="-78"/>
              </a:rPr>
              <a:t>" سنتز شد. او در سال 1898 هنگام حرارت دادن دی آزومتان ، ترکیب مومی شکل سفیدی را سنتز کرد که بعدها پلی اتیلن نام گرفت.</a:t>
            </a:r>
            <a:endParaRPr lang="en-GB" sz="2400" dirty="0" smtClean="0">
              <a:latin typeface="Arabic Typesetting" pitchFamily="66" charset="-78"/>
            </a:endParaRPr>
          </a:p>
          <a:p>
            <a:pPr algn="just" rtl="1" fontAlgn="base">
              <a:buNone/>
            </a:pPr>
            <a:r>
              <a:rPr lang="ar-SA" sz="2400" dirty="0" smtClean="0">
                <a:latin typeface="Arabic Typesetting" pitchFamily="66" charset="-78"/>
              </a:rPr>
              <a:t>اولین روش سنتز صنعتی پلی اتیلن بطور تصادفی توسط "ازیک ناوست" و "رینولرگیسون" در 1933 کشف شد. این دو دانشمند با حرارت دادن مخلوط اتیلن و بنزالدئید در فشار بالا ، ماده‌ای موم‌مانند بدست آوردند. علت این واکنش وجود ناخالصی‌های اکسیژن‌دار در دستگاه‌های مورد استفاده بود که بعنوان ماده آغازگر پلیمریزاسیون عمل کرده بود. در سال 1935 "مایکل پرین" یکی دیگر از دانشمندهای </a:t>
            </a:r>
            <a:r>
              <a:rPr lang="en-GB" sz="2400" dirty="0" smtClean="0">
                <a:latin typeface="Arabic Typesetting" pitchFamily="66" charset="-78"/>
              </a:rPr>
              <a:t>ICI</a:t>
            </a:r>
            <a:r>
              <a:rPr lang="ar-SA" sz="2400" dirty="0" smtClean="0">
                <a:latin typeface="Arabic Typesetting" pitchFamily="66" charset="-78"/>
              </a:rPr>
              <a:t> این روش را توسعه داد و تحت فشار بالا پلی‌اتیلن را سنتز کرد که این روش اساسی برای تولید صنعتی </a:t>
            </a:r>
            <a:r>
              <a:rPr lang="en-GB" sz="2400" dirty="0" smtClean="0">
                <a:latin typeface="Arabic Typesetting" pitchFamily="66" charset="-78"/>
              </a:rPr>
              <a:t>LDPE</a:t>
            </a:r>
            <a:r>
              <a:rPr lang="ar-SA" sz="2400" dirty="0" smtClean="0">
                <a:latin typeface="Arabic Typesetting" pitchFamily="66" charset="-78"/>
              </a:rPr>
              <a:t> در سال 1939 شد.</a:t>
            </a:r>
            <a:endParaRPr lang="en-GB" sz="2400" dirty="0" smtClean="0">
              <a:latin typeface="Arabic Typesetting" pitchFamily="66" charset="-78"/>
            </a:endParaRPr>
          </a:p>
          <a:p>
            <a:pPr algn="just">
              <a:buNone/>
            </a:pPr>
            <a:endParaRPr lang="en-GB" sz="2400" dirty="0">
              <a:latin typeface="Arabic Typesetting" pitchFamily="66" charset="-78"/>
            </a:endParaRPr>
          </a:p>
        </p:txBody>
      </p:sp>
    </p:spTree>
    <p:extLst>
      <p:ext uri="{BB962C8B-B14F-4D97-AF65-F5344CB8AC3E}">
        <p14:creationId xmlns:p14="http://schemas.microsoft.com/office/powerpoint/2010/main" xmlns="" val="37841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sp>
        <p:nvSpPr>
          <p:cNvPr id="3" name="Content Placeholder 2"/>
          <p:cNvSpPr>
            <a:spLocks noGrp="1"/>
          </p:cNvSpPr>
          <p:nvPr>
            <p:ph idx="1"/>
          </p:nvPr>
        </p:nvSpPr>
        <p:spPr>
          <a:xfrm>
            <a:off x="0" y="0"/>
            <a:ext cx="9144000" cy="6858000"/>
          </a:xfrm>
        </p:spPr>
        <p:txBody>
          <a:bodyPr>
            <a:normAutofit/>
          </a:bodyPr>
          <a:lstStyle/>
          <a:p>
            <a:pPr algn="r" rtl="1">
              <a:buNone/>
            </a:pPr>
            <a:r>
              <a:rPr lang="ar-SA" sz="2400" dirty="0" smtClean="0">
                <a:latin typeface="Arabic Typesetting" pitchFamily="66" charset="-78"/>
              </a:rPr>
              <a:t>- ساخت لوله و اتصالات پلی اتیلنی جهت انتقال آب و فاضلاب ، نفت ، گاز</a:t>
            </a:r>
            <a:endParaRPr lang="fa-IR" sz="2400" dirty="0" smtClean="0">
              <a:latin typeface="Arabic Typesetting" pitchFamily="66" charset="-78"/>
            </a:endParaRPr>
          </a:p>
          <a:p>
            <a:pPr algn="r">
              <a:buNone/>
            </a:pPr>
            <a:r>
              <a:rPr lang="fa-IR" sz="2400" dirty="0" smtClean="0">
                <a:latin typeface="Arabic Typesetting" pitchFamily="66" charset="-78"/>
              </a:rPr>
              <a:t>  </a:t>
            </a:r>
          </a:p>
          <a:p>
            <a:pPr algn="r">
              <a:buNone/>
            </a:pPr>
            <a:endParaRPr lang="fa-IR" sz="2400" dirty="0" smtClean="0">
              <a:latin typeface="Arabic Typesetting" pitchFamily="66" charset="-78"/>
            </a:endParaRPr>
          </a:p>
          <a:p>
            <a:pPr algn="r">
              <a:buNone/>
            </a:pPr>
            <a:endParaRPr lang="fa-IR" sz="2400" dirty="0" smtClean="0">
              <a:latin typeface="Arabic Typesetting" pitchFamily="66" charset="-78"/>
            </a:endParaRPr>
          </a:p>
          <a:p>
            <a:pPr algn="r">
              <a:buNone/>
            </a:pPr>
            <a:endParaRPr lang="fa-IR" sz="2400" dirty="0" smtClean="0">
              <a:latin typeface="Arabic Typesetting" pitchFamily="66" charset="-78"/>
            </a:endParaRPr>
          </a:p>
          <a:p>
            <a:pPr algn="r">
              <a:buNone/>
            </a:pPr>
            <a:endParaRPr lang="fa-IR" sz="2400" dirty="0" smtClean="0">
              <a:latin typeface="Arabic Typesetting" pitchFamily="66" charset="-78"/>
            </a:endParaRPr>
          </a:p>
          <a:p>
            <a:pPr algn="r">
              <a:buNone/>
            </a:pPr>
            <a:endParaRPr lang="fa-IR" sz="2400" dirty="0" smtClean="0">
              <a:latin typeface="Arabic Typesetting" pitchFamily="66" charset="-78"/>
            </a:endParaRPr>
          </a:p>
          <a:p>
            <a:pPr algn="r">
              <a:buNone/>
            </a:pPr>
            <a:endParaRPr lang="fa-IR" sz="2400" dirty="0" smtClean="0">
              <a:latin typeface="Arabic Typesetting" pitchFamily="66" charset="-78"/>
            </a:endParaRPr>
          </a:p>
          <a:p>
            <a:pPr algn="r">
              <a:buNone/>
            </a:pPr>
            <a:endParaRPr lang="fa-IR" sz="2400" dirty="0" smtClean="0">
              <a:latin typeface="Arabic Typesetting" pitchFamily="66" charset="-78"/>
            </a:endParaRPr>
          </a:p>
          <a:p>
            <a:pPr algn="r">
              <a:buNone/>
            </a:pPr>
            <a:endParaRPr lang="fa-IR" sz="2400" dirty="0">
              <a:latin typeface="Arabic Typesetting" pitchFamily="66" charset="-78"/>
            </a:endParaRPr>
          </a:p>
          <a:p>
            <a:pPr algn="r">
              <a:buNone/>
            </a:pPr>
            <a:r>
              <a:rPr lang="ar-SA" sz="2400" dirty="0" smtClean="0">
                <a:latin typeface="Arabic Typesetting" pitchFamily="66" charset="-78"/>
              </a:rPr>
              <a:t>ساخت لوله پلی اتیلنی جهت محافطت سیم های برق و تلفن و ...</a:t>
            </a:r>
            <a:endParaRPr lang="en-GB" sz="2400" dirty="0" smtClean="0">
              <a:latin typeface="Arabic Typesetting" pitchFamily="66" charset="-78"/>
            </a:endParaRPr>
          </a:p>
          <a:p>
            <a:pPr>
              <a:buNone/>
            </a:pPr>
            <a:endParaRPr lang="en-GB" sz="2400" dirty="0">
              <a:latin typeface="Arabic Typesetting" pitchFamily="66" charset="-78"/>
            </a:endParaRPr>
          </a:p>
        </p:txBody>
      </p:sp>
      <p:pic>
        <p:nvPicPr>
          <p:cNvPr id="4" name="Picture 3" descr="لوله پلی اتیلن"/>
          <p:cNvPicPr/>
          <p:nvPr/>
        </p:nvPicPr>
        <p:blipFill>
          <a:blip r:embed="rId2" cstate="print"/>
          <a:srcRect/>
          <a:stretch>
            <a:fillRect/>
          </a:stretch>
        </p:blipFill>
        <p:spPr bwMode="auto">
          <a:xfrm>
            <a:off x="1043608" y="692696"/>
            <a:ext cx="7622540" cy="3240360"/>
          </a:xfrm>
          <a:prstGeom prst="rect">
            <a:avLst/>
          </a:prstGeom>
          <a:noFill/>
          <a:ln w="9525">
            <a:noFill/>
            <a:miter lim="800000"/>
            <a:headEnd/>
            <a:tailEnd/>
          </a:ln>
        </p:spPr>
      </p:pic>
      <p:pic>
        <p:nvPicPr>
          <p:cNvPr id="10" name="Picture 9" descr="لوله پلی اتیلن جهت پوشاندن کابل برق"/>
          <p:cNvPicPr/>
          <p:nvPr/>
        </p:nvPicPr>
        <p:blipFill>
          <a:blip r:embed="rId3" cstate="print"/>
          <a:srcRect/>
          <a:stretch>
            <a:fillRect/>
          </a:stretch>
        </p:blipFill>
        <p:spPr bwMode="auto">
          <a:xfrm>
            <a:off x="107504" y="5013176"/>
            <a:ext cx="4367009" cy="1700808"/>
          </a:xfrm>
          <a:prstGeom prst="rect">
            <a:avLst/>
          </a:prstGeom>
          <a:noFill/>
          <a:ln w="9525">
            <a:noFill/>
            <a:miter lim="800000"/>
            <a:headEnd/>
            <a:tailEnd/>
          </a:ln>
        </p:spPr>
      </p:pic>
    </p:spTree>
    <p:extLst>
      <p:ext uri="{BB962C8B-B14F-4D97-AF65-F5344CB8AC3E}">
        <p14:creationId xmlns:p14="http://schemas.microsoft.com/office/powerpoint/2010/main" xmlns="" val="2642991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atin typeface="Arabic Typesetting" pitchFamily="66" charset="-78"/>
                <a:cs typeface="Arabic Typesetting" pitchFamily="66" charset="-78"/>
              </a:rPr>
              <a:t> </a:t>
            </a:r>
            <a:endParaRPr lang="en-GB" dirty="0">
              <a:latin typeface="Arabic Typesetting" pitchFamily="66" charset="-78"/>
              <a:cs typeface="Arabic Typesetting" pitchFamily="66" charset="-78"/>
            </a:endParaRPr>
          </a:p>
        </p:txBody>
      </p:sp>
      <p:sp>
        <p:nvSpPr>
          <p:cNvPr id="3" name="Content Placeholder 2"/>
          <p:cNvSpPr>
            <a:spLocks noGrp="1"/>
          </p:cNvSpPr>
          <p:nvPr>
            <p:ph idx="1"/>
          </p:nvPr>
        </p:nvSpPr>
        <p:spPr>
          <a:xfrm>
            <a:off x="0" y="0"/>
            <a:ext cx="9144000" cy="6858000"/>
          </a:xfrm>
        </p:spPr>
        <p:txBody>
          <a:bodyPr>
            <a:normAutofit/>
          </a:bodyPr>
          <a:lstStyle/>
          <a:p>
            <a:pPr algn="r" rtl="1" fontAlgn="base">
              <a:buFontTx/>
              <a:buChar char="-"/>
            </a:pPr>
            <a:endParaRPr lang="fa-IR" sz="2400" dirty="0" smtClean="0">
              <a:latin typeface="Arabic Typesetting" pitchFamily="66" charset="-78"/>
            </a:endParaRPr>
          </a:p>
          <a:p>
            <a:pPr algn="r" rtl="1" fontAlgn="base">
              <a:buFontTx/>
              <a:buChar char="-"/>
            </a:pPr>
            <a:r>
              <a:rPr lang="ar-SA" sz="2400" dirty="0" smtClean="0">
                <a:latin typeface="Arabic Typesetting" pitchFamily="66" charset="-78"/>
              </a:rPr>
              <a:t>ساخت اعضای مصنوعی بدن از جمله دست و پای مصنوعی.</a:t>
            </a:r>
            <a:endParaRPr lang="fa-IR" sz="2400" dirty="0" smtClean="0">
              <a:latin typeface="Arabic Typesetting" pitchFamily="66" charset="-78"/>
            </a:endParaRPr>
          </a:p>
          <a:p>
            <a:pPr algn="r" rtl="1" fontAlgn="base">
              <a:buFontTx/>
              <a:buChar char="-"/>
            </a:pPr>
            <a:r>
              <a:rPr lang="ar-SA" sz="2400" dirty="0" smtClean="0">
                <a:latin typeface="Arabic Typesetting" pitchFamily="66" charset="-78"/>
              </a:rPr>
              <a:t>- ساخت مخازن آبی</a:t>
            </a:r>
            <a:endParaRPr lang="en-GB" sz="2400" dirty="0" smtClean="0">
              <a:latin typeface="Arabic Typesetting" pitchFamily="66" charset="-78"/>
            </a:endParaRPr>
          </a:p>
          <a:p>
            <a:pPr algn="r">
              <a:buNone/>
            </a:pPr>
            <a:endParaRPr lang="en-GB" sz="2400" dirty="0" smtClean="0">
              <a:latin typeface="Arabic Typesetting" pitchFamily="66" charset="-78"/>
            </a:endParaRPr>
          </a:p>
          <a:p>
            <a:pPr>
              <a:buNone/>
            </a:pPr>
            <a:endParaRPr lang="en-GB" sz="2400" dirty="0">
              <a:latin typeface="Arabic Typesetting" pitchFamily="66" charset="-78"/>
            </a:endParaRPr>
          </a:p>
        </p:txBody>
      </p:sp>
      <p:pic>
        <p:nvPicPr>
          <p:cNvPr id="4" name="Picture 3" descr="مخزن پلی اتیلنی"/>
          <p:cNvPicPr/>
          <p:nvPr/>
        </p:nvPicPr>
        <p:blipFill>
          <a:blip r:embed="rId2" cstate="print"/>
          <a:srcRect/>
          <a:stretch>
            <a:fillRect/>
          </a:stretch>
        </p:blipFill>
        <p:spPr bwMode="auto">
          <a:xfrm>
            <a:off x="467544" y="1124744"/>
            <a:ext cx="2860040" cy="2092325"/>
          </a:xfrm>
          <a:prstGeom prst="rect">
            <a:avLst/>
          </a:prstGeom>
          <a:noFill/>
          <a:ln w="9525">
            <a:noFill/>
            <a:miter lim="800000"/>
            <a:headEnd/>
            <a:tailEnd/>
          </a:ln>
        </p:spPr>
      </p:pic>
      <p:sp>
        <p:nvSpPr>
          <p:cNvPr id="5" name="Rectangle 4"/>
          <p:cNvSpPr/>
          <p:nvPr/>
        </p:nvSpPr>
        <p:spPr>
          <a:xfrm>
            <a:off x="2875862" y="3244334"/>
            <a:ext cx="6268138" cy="461665"/>
          </a:xfrm>
          <a:prstGeom prst="rect">
            <a:avLst/>
          </a:prstGeom>
        </p:spPr>
        <p:txBody>
          <a:bodyPr wrap="square">
            <a:spAutoFit/>
          </a:bodyPr>
          <a:lstStyle/>
          <a:p>
            <a:pPr algn="r" rtl="1"/>
            <a:r>
              <a:rPr lang="ar-SA" sz="2400" dirty="0">
                <a:latin typeface="Arabic Typesetting" pitchFamily="66" charset="-78"/>
              </a:rPr>
              <a:t>ساخت اسباب بازی و لوازم بازی پارک </a:t>
            </a:r>
            <a:r>
              <a:rPr lang="ar-SA" sz="2400" dirty="0" smtClean="0">
                <a:latin typeface="Arabic Typesetting" pitchFamily="66" charset="-78"/>
              </a:rPr>
              <a:t>ها</a:t>
            </a:r>
            <a:endParaRPr lang="en-GB" sz="2400" dirty="0">
              <a:latin typeface="Arabic Typesetting" pitchFamily="66" charset="-78"/>
            </a:endParaRPr>
          </a:p>
        </p:txBody>
      </p:sp>
      <p:pic>
        <p:nvPicPr>
          <p:cNvPr id="6" name="Picture 5" descr="اسباب بازی پلی اتیلنی"/>
          <p:cNvPicPr/>
          <p:nvPr/>
        </p:nvPicPr>
        <p:blipFill>
          <a:blip r:embed="rId3" cstate="print"/>
          <a:srcRect/>
          <a:stretch>
            <a:fillRect/>
          </a:stretch>
        </p:blipFill>
        <p:spPr bwMode="auto">
          <a:xfrm>
            <a:off x="683568" y="3861048"/>
            <a:ext cx="2377440" cy="2377440"/>
          </a:xfrm>
          <a:prstGeom prst="rect">
            <a:avLst/>
          </a:prstGeom>
          <a:noFill/>
          <a:ln w="9525">
            <a:noFill/>
            <a:miter lim="800000"/>
            <a:headEnd/>
            <a:tailEnd/>
          </a:ln>
        </p:spPr>
      </p:pic>
      <p:pic>
        <p:nvPicPr>
          <p:cNvPr id="7" name="Picture 6" descr="وسایل بازی پلی اتیلن"/>
          <p:cNvPicPr/>
          <p:nvPr/>
        </p:nvPicPr>
        <p:blipFill>
          <a:blip r:embed="rId4" cstate="print"/>
          <a:srcRect/>
          <a:stretch>
            <a:fillRect/>
          </a:stretch>
        </p:blipFill>
        <p:spPr bwMode="auto">
          <a:xfrm>
            <a:off x="3563888" y="3933056"/>
            <a:ext cx="2377440" cy="2377440"/>
          </a:xfrm>
          <a:prstGeom prst="rect">
            <a:avLst/>
          </a:prstGeom>
          <a:noFill/>
          <a:ln w="9525">
            <a:noFill/>
            <a:miter lim="800000"/>
            <a:headEnd/>
            <a:tailEnd/>
          </a:ln>
        </p:spPr>
      </p:pic>
    </p:spTree>
    <p:extLst>
      <p:ext uri="{BB962C8B-B14F-4D97-AF65-F5344CB8AC3E}">
        <p14:creationId xmlns:p14="http://schemas.microsoft.com/office/powerpoint/2010/main" xmlns="" val="1420390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0"/>
            <a:ext cx="4999856" cy="4625752"/>
          </a:xfrm>
        </p:spPr>
        <p:txBody>
          <a:bodyPr>
            <a:noAutofit/>
          </a:bodyPr>
          <a:lstStyle/>
          <a:p>
            <a:pPr algn="r" rtl="1">
              <a:buNone/>
            </a:pPr>
            <a:r>
              <a:rPr lang="fa-IR" sz="2400" dirty="0" smtClean="0">
                <a:latin typeface="Arabic Typesetting" pitchFamily="66" charset="-78"/>
              </a:rPr>
              <a:t>پلی اتیلن در پزشکی:</a:t>
            </a:r>
          </a:p>
          <a:p>
            <a:pPr algn="r" rtl="1">
              <a:buNone/>
            </a:pPr>
            <a:r>
              <a:rPr lang="ar-SA" sz="2400" dirty="0" smtClean="0">
                <a:latin typeface="Arabic Typesetting" pitchFamily="66" charset="-78"/>
              </a:rPr>
              <a:t>پلیمر و پلی اتیلن در شاخه پزشکی نیز به طور گسترده ای در حال استفاده می باشند به طوری که دانشمندتن بسیار زیادی در این زمینه فعالیت دارند. پلی اتیلن نظر پزشکان و دانشمندان را به دلیل جنس و بافت مخصوص اش به خود جلب کرده به طوری که از این محصول جهت تولید اعضای مصنوعی بدن انسان استفاده می شود. همچنین لازم به ذکر است که پلی اتیلن از خانواده پلیمرها نیز بوده که در این بخش به برخی از کاربردهای این محصول نیز در امر پزشکی پرداخته ایم.</a:t>
            </a:r>
            <a:endParaRPr lang="en-GB" sz="2400" dirty="0" smtClean="0">
              <a:latin typeface="Arabic Typesetting" pitchFamily="66" charset="-78"/>
            </a:endParaRPr>
          </a:p>
        </p:txBody>
      </p:sp>
      <p:sp>
        <p:nvSpPr>
          <p:cNvPr id="8" name="Content Placeholder 7"/>
          <p:cNvSpPr>
            <a:spLocks noGrp="1"/>
          </p:cNvSpPr>
          <p:nvPr>
            <p:ph sz="half" idx="2"/>
          </p:nvPr>
        </p:nvSpPr>
        <p:spPr>
          <a:xfrm>
            <a:off x="4648200" y="188640"/>
            <a:ext cx="4316288" cy="6669360"/>
          </a:xfrm>
        </p:spPr>
        <p:txBody>
          <a:bodyPr>
            <a:normAutofit fontScale="92500" lnSpcReduction="10000"/>
          </a:bodyPr>
          <a:lstStyle/>
          <a:p>
            <a:pPr algn="r" rtl="1">
              <a:buNone/>
            </a:pPr>
            <a:r>
              <a:rPr lang="fa-IR" dirty="0" smtClean="0"/>
              <a:t>ساخت کیسه:</a:t>
            </a:r>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r>
              <a:rPr lang="fa-IR" dirty="0" smtClean="0"/>
              <a:t>ساخت لوازم ایمنی:</a:t>
            </a:r>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r>
              <a:rPr lang="fa-IR" dirty="0" smtClean="0"/>
              <a:t>ساخت لوازم ایمنی:</a:t>
            </a:r>
          </a:p>
          <a:p>
            <a:pPr algn="r" rtl="1">
              <a:buNone/>
            </a:pPr>
            <a:endParaRPr lang="fa-IR" dirty="0" smtClean="0"/>
          </a:p>
          <a:p>
            <a:pPr algn="r" rtl="1">
              <a:buNone/>
            </a:pPr>
            <a:endParaRPr lang="en-GB" dirty="0"/>
          </a:p>
        </p:txBody>
      </p:sp>
      <p:pic>
        <p:nvPicPr>
          <p:cNvPr id="4" name="Picture 3" descr="کیسه پلی اتیلنی"/>
          <p:cNvPicPr/>
          <p:nvPr/>
        </p:nvPicPr>
        <p:blipFill>
          <a:blip r:embed="rId2" cstate="print"/>
          <a:srcRect/>
          <a:stretch>
            <a:fillRect/>
          </a:stretch>
        </p:blipFill>
        <p:spPr bwMode="auto">
          <a:xfrm>
            <a:off x="5220072" y="692696"/>
            <a:ext cx="3456384" cy="2592288"/>
          </a:xfrm>
          <a:prstGeom prst="rect">
            <a:avLst/>
          </a:prstGeom>
          <a:noFill/>
          <a:ln w="9525">
            <a:noFill/>
            <a:miter lim="800000"/>
            <a:headEnd/>
            <a:tailEnd/>
          </a:ln>
        </p:spPr>
      </p:pic>
      <p:pic>
        <p:nvPicPr>
          <p:cNvPr id="5" name="Picture 4" descr="لباس ضد گلوله پلی اتیلنی"/>
          <p:cNvPicPr/>
          <p:nvPr/>
        </p:nvPicPr>
        <p:blipFill>
          <a:blip r:embed="rId3" cstate="print"/>
          <a:srcRect/>
          <a:stretch>
            <a:fillRect/>
          </a:stretch>
        </p:blipFill>
        <p:spPr bwMode="auto">
          <a:xfrm>
            <a:off x="4572000" y="4697760"/>
            <a:ext cx="2160240" cy="2160240"/>
          </a:xfrm>
          <a:prstGeom prst="rect">
            <a:avLst/>
          </a:prstGeom>
          <a:noFill/>
          <a:ln w="9525">
            <a:noFill/>
            <a:miter lim="800000"/>
            <a:headEnd/>
            <a:tailEnd/>
          </a:ln>
        </p:spPr>
      </p:pic>
      <p:pic>
        <p:nvPicPr>
          <p:cNvPr id="6" name="Picture 5" descr="کلاه ایمنی پلی اتیلنی"/>
          <p:cNvPicPr/>
          <p:nvPr/>
        </p:nvPicPr>
        <p:blipFill>
          <a:blip r:embed="rId4" cstate="print"/>
          <a:srcRect/>
          <a:stretch>
            <a:fillRect/>
          </a:stretch>
        </p:blipFill>
        <p:spPr bwMode="auto">
          <a:xfrm>
            <a:off x="6660232" y="4697760"/>
            <a:ext cx="2267744" cy="2160240"/>
          </a:xfrm>
          <a:prstGeom prst="rect">
            <a:avLst/>
          </a:prstGeom>
          <a:noFill/>
          <a:ln w="9525">
            <a:noFill/>
            <a:miter lim="800000"/>
            <a:headEnd/>
            <a:tailEnd/>
          </a:ln>
        </p:spPr>
      </p:pic>
      <p:pic>
        <p:nvPicPr>
          <p:cNvPr id="48130" name="Picture 2" descr="C:\Users\majid\Desktop\polymax_wglove.jpg"/>
          <p:cNvPicPr>
            <a:picLocks noChangeAspect="1" noChangeArrowheads="1"/>
          </p:cNvPicPr>
          <p:nvPr/>
        </p:nvPicPr>
        <p:blipFill>
          <a:blip r:embed="rId5" cstate="print"/>
          <a:srcRect/>
          <a:stretch>
            <a:fillRect/>
          </a:stretch>
        </p:blipFill>
        <p:spPr bwMode="auto">
          <a:xfrm>
            <a:off x="467544" y="4625752"/>
            <a:ext cx="3024336" cy="2232248"/>
          </a:xfrm>
          <a:prstGeom prst="rect">
            <a:avLst/>
          </a:prstGeom>
          <a:noFill/>
        </p:spPr>
      </p:pic>
    </p:spTree>
    <p:extLst>
      <p:ext uri="{BB962C8B-B14F-4D97-AF65-F5344CB8AC3E}">
        <p14:creationId xmlns:p14="http://schemas.microsoft.com/office/powerpoint/2010/main" xmlns="" val="274032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764704"/>
          </a:xfrm>
        </p:spPr>
        <p:txBody>
          <a:bodyPr>
            <a:noAutofit/>
          </a:bodyPr>
          <a:lstStyle/>
          <a:p>
            <a:pPr algn="ctr" rtl="1"/>
            <a:r>
              <a:rPr lang="ar-SA" sz="3200" b="0" dirty="0" smtClean="0"/>
              <a:t>بازیافت</a:t>
            </a:r>
            <a:r>
              <a:rPr lang="en-GB" sz="3200" dirty="0" smtClean="0"/>
              <a:t/>
            </a:r>
            <a:br>
              <a:rPr lang="en-GB" sz="3200" dirty="0" smtClean="0"/>
            </a:br>
            <a:endParaRPr lang="en-GB" sz="3200" dirty="0"/>
          </a:p>
        </p:txBody>
      </p:sp>
      <p:sp>
        <p:nvSpPr>
          <p:cNvPr id="3" name="Content Placeholder 2"/>
          <p:cNvSpPr>
            <a:spLocks noGrp="1"/>
          </p:cNvSpPr>
          <p:nvPr>
            <p:ph idx="1"/>
          </p:nvPr>
        </p:nvSpPr>
        <p:spPr>
          <a:xfrm>
            <a:off x="0" y="620688"/>
            <a:ext cx="9144000" cy="6237312"/>
          </a:xfrm>
        </p:spPr>
        <p:txBody>
          <a:bodyPr>
            <a:normAutofit fontScale="85000" lnSpcReduction="10000"/>
          </a:bodyPr>
          <a:lstStyle/>
          <a:p>
            <a:pPr marL="36576" indent="0" algn="just" rtl="1" fontAlgn="base">
              <a:buNone/>
            </a:pPr>
            <a:r>
              <a:rPr lang="ar-SA" dirty="0" smtClean="0">
                <a:latin typeface="Arabic Typesetting" pitchFamily="66" charset="-78"/>
              </a:rPr>
              <a:t> امروزه با افزايش مصرف پلیمرها شاهد افزايش ضايعات اين مواد نيز هستيم که به تبع آن مساله بازيافت ضايعات و مشکلات زيست محيطي اهميت بيشتري مي يابد. بازيافت موثر و توسعه کاربردهاي جديد براي محصولات تهيه شده از پلیمرهای بازيافتي مي تواند مشکل تجمع ضايعات و آلودگي محيط زيست را کمتر کند. "پلي اتيلن " ( </a:t>
            </a:r>
            <a:r>
              <a:rPr lang="en-GB" dirty="0" smtClean="0">
                <a:latin typeface="Arabic Typesetting" pitchFamily="66" charset="-78"/>
              </a:rPr>
              <a:t>PE</a:t>
            </a:r>
            <a:r>
              <a:rPr lang="ar-SA" dirty="0" smtClean="0">
                <a:latin typeface="Arabic Typesetting" pitchFamily="66" charset="-78"/>
              </a:rPr>
              <a:t> ) پلاستيک صنعتي بسيار مفيد و کاربردي است که در دهه گذشته شاهد افزايش سريع مصرف اين ماده پليمري در صنعت و محیط زیستمان بوده ايم.</a:t>
            </a:r>
            <a:endParaRPr lang="en-GB" dirty="0" smtClean="0">
              <a:latin typeface="Arabic Typesetting" pitchFamily="66" charset="-78"/>
            </a:endParaRPr>
          </a:p>
          <a:p>
            <a:pPr marL="36576" indent="0" algn="just" rtl="1">
              <a:buNone/>
            </a:pPr>
            <a:r>
              <a:rPr lang="ar-SA" dirty="0" smtClean="0">
                <a:latin typeface="Arabic Typesetting" pitchFamily="66" charset="-78"/>
              </a:rPr>
              <a:t>پلي اتيلن ، ماده اي است که اگر بازيافت آن به خوبي صورت پذيرد و ناخالصي هاي مواد بازيافتي آن حذف شود، علاوه بر صرفه جويي اقتصادي قابل ملاحظه خواص فيزيکي و مکانيکي ضايعات مي تواند به خوبي خواص پلي اتيلن نو باشد و قيمت مواد بازيافتي کمتر از يک پنجم بهاي مواد نو است. علاوه بر اين، استفاده از ضايعات به پاکسازي محيط زيست و جلوگيري از انباشت ضايعات پلاستيکي در طبيعت کمک کند.</a:t>
            </a:r>
            <a:br>
              <a:rPr lang="ar-SA" dirty="0" smtClean="0">
                <a:latin typeface="Arabic Typesetting" pitchFamily="66" charset="-78"/>
              </a:rPr>
            </a:br>
            <a:r>
              <a:rPr lang="ar-SA" dirty="0" smtClean="0">
                <a:latin typeface="Arabic Typesetting" pitchFamily="66" charset="-78"/>
              </a:rPr>
              <a:t>تحقيقات نشان داده است ايجاد پيوند بين گروه هاي عاملي سازگار کننده و </a:t>
            </a:r>
            <a:r>
              <a:rPr lang="en-GB" dirty="0" smtClean="0">
                <a:latin typeface="Arabic Typesetting" pitchFamily="66" charset="-78"/>
              </a:rPr>
              <a:t>PE</a:t>
            </a:r>
            <a:r>
              <a:rPr lang="ar-SA" dirty="0" smtClean="0">
                <a:latin typeface="Arabic Typesetting" pitchFamily="66" charset="-78"/>
              </a:rPr>
              <a:t> بازيافتي ضمن ايجاد سازگاري در آلياژ نهايي موجب بهبود خواص مکانيکي از جمله استحکام کششي و مقاومت ضربه اي مي شود. از نتيجه اين کار مي توان در کاربردهايي که به مقاومت ضربه اي و کششي بالايي نياز دارد مانند تسمه هاي بسته بندي محموله هاي حجيم در بنادر به عنوان جايگزين تسمه هاي فلزي استفاده</a:t>
            </a:r>
            <a:r>
              <a:rPr lang="fa-IR" dirty="0" smtClean="0">
                <a:latin typeface="Arabic Typesetting" pitchFamily="66" charset="-78"/>
              </a:rPr>
              <a:t> می شود.</a:t>
            </a:r>
            <a:endParaRPr lang="en-GB" dirty="0">
              <a:latin typeface="Arabic Typesetting" pitchFamily="66" charset="-78"/>
            </a:endParaRPr>
          </a:p>
        </p:txBody>
      </p:sp>
    </p:spTree>
    <p:extLst>
      <p:ext uri="{BB962C8B-B14F-4D97-AF65-F5344CB8AC3E}">
        <p14:creationId xmlns:p14="http://schemas.microsoft.com/office/powerpoint/2010/main" xmlns="" val="709450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sp>
        <p:nvSpPr>
          <p:cNvPr id="3" name="Content Placeholder 2"/>
          <p:cNvSpPr>
            <a:spLocks noGrp="1"/>
          </p:cNvSpPr>
          <p:nvPr>
            <p:ph idx="1"/>
          </p:nvPr>
        </p:nvSpPr>
        <p:spPr>
          <a:xfrm>
            <a:off x="251520" y="692696"/>
            <a:ext cx="8712968" cy="5517232"/>
          </a:xfrm>
        </p:spPr>
        <p:txBody>
          <a:bodyPr>
            <a:normAutofit lnSpcReduction="10000"/>
          </a:bodyPr>
          <a:lstStyle/>
          <a:p>
            <a:pPr algn="just" rtl="1">
              <a:buNone/>
            </a:pPr>
            <a:r>
              <a:rPr lang="ar-SA" sz="2400" dirty="0" smtClean="0">
                <a:latin typeface="Arabic Typesetting" pitchFamily="66" charset="-78"/>
              </a:rPr>
              <a:t>از </a:t>
            </a:r>
            <a:r>
              <a:rPr lang="ar-SA" sz="2400" dirty="0">
                <a:latin typeface="Arabic Typesetting" pitchFamily="66" charset="-78"/>
              </a:rPr>
              <a:t>ديگر کاربردهاي </a:t>
            </a:r>
            <a:r>
              <a:rPr lang="en-GB" sz="2400" dirty="0">
                <a:latin typeface="Arabic Typesetting" pitchFamily="66" charset="-78"/>
              </a:rPr>
              <a:t>PE</a:t>
            </a:r>
            <a:r>
              <a:rPr lang="ar-SA" sz="2400" dirty="0">
                <a:latin typeface="Arabic Typesetting" pitchFamily="66" charset="-78"/>
              </a:rPr>
              <a:t> بازيافتي مي توان به استفاده از آن به </a:t>
            </a:r>
            <a:r>
              <a:rPr lang="ar-SA" sz="2400" dirty="0" smtClean="0">
                <a:latin typeface="Arabic Typesetting" pitchFamily="66" charset="-78"/>
              </a:rPr>
              <a:t>عنوان الياف در صنايع نساجي , لوازم خانگي و ورزشي، صنايع خودرو سازي و توليد پانل هاي اسفنجي عايق دار براي مصارف ساختماني اشاره کرد. پلی اتیلن در زمینه های مختلف چون الیاف، فیلمها، غشاها، بطری های نوشیدنی، فیلم برای قالبگیری فشاری و صنایع بسته بندی فیلمهای رادیوگرافی , نوارهای ویدیویی و لوله ‌های ساختمانی مورد استفاده قرار می گیرد</a:t>
            </a:r>
            <a:br>
              <a:rPr lang="ar-SA" sz="2400" dirty="0" smtClean="0">
                <a:latin typeface="Arabic Typesetting" pitchFamily="66" charset="-78"/>
              </a:rPr>
            </a:br>
            <a:r>
              <a:rPr lang="ar-SA" sz="2400" dirty="0" smtClean="0">
                <a:latin typeface="Arabic Typesetting" pitchFamily="66" charset="-78"/>
              </a:rPr>
              <a:t>در فرایند بازیافت مواد پلاستیكی, نوع پلیمری كه باید بازیافت شود مد نظر قرار می‌گیرد. بدین ترتیب كه هر نوع پلیمر جدا از انواع دیگر بازیافت می شود، در غیر این صورت فرایند بازیافت با اشكال روبه رو خواهد شد. به عنوان مثال: پلی اتیلن ها با هم، پلی پروپیلن ها با هم و پلی آمیدها با هم بازیافت می شوند، چرا كه هنگام فرایند بازیافت مواد پلاستیكی را خرد سپس ذوب كرده و مجدداً مورد استفاده قرار می دهند بنابراین اگر تركیبی از مواد پلاستیكی مختلف نظیر ظروف یك بار مصرف با انواع مختلف خرد و سپس ذوب شوند، با توجه به متفاوت بودن نقطه ذوب تركیب ناهمگونی ایجاد می شود.</a:t>
            </a:r>
            <a:br>
              <a:rPr lang="ar-SA" sz="2400" dirty="0" smtClean="0">
                <a:latin typeface="Arabic Typesetting" pitchFamily="66" charset="-78"/>
              </a:rPr>
            </a:br>
            <a:r>
              <a:rPr lang="ar-SA" sz="2400" dirty="0" smtClean="0">
                <a:latin typeface="Arabic Typesetting" pitchFamily="66" charset="-78"/>
              </a:rPr>
              <a:t>شایان ذكر است كه بازیافت </a:t>
            </a:r>
            <a:r>
              <a:rPr lang="en-GB" sz="2400" dirty="0" smtClean="0">
                <a:latin typeface="Arabic Typesetting" pitchFamily="66" charset="-78"/>
              </a:rPr>
              <a:t>PE</a:t>
            </a:r>
            <a:r>
              <a:rPr lang="ar-SA" sz="2400" dirty="0" smtClean="0">
                <a:latin typeface="Arabic Typesetting" pitchFamily="66" charset="-78"/>
              </a:rPr>
              <a:t> یكی از موفق ترین نمونه های بازیافت پلیمرها بوده و انواع بازیافتهای مكانیكی، فیزیكی و شیمیایی برای این پلیمر مورد استفاده قرار می گیرند.</a:t>
            </a:r>
            <a:endParaRPr lang="en-GB" sz="2400" dirty="0" smtClean="0">
              <a:latin typeface="Arabic Typesetting" pitchFamily="66" charset="-78"/>
            </a:endParaRPr>
          </a:p>
          <a:p>
            <a:pPr algn="just">
              <a:buNone/>
            </a:pPr>
            <a:endParaRPr lang="en-GB" sz="2400" dirty="0">
              <a:latin typeface="Arabic Typesetting" pitchFamily="66" charset="-78"/>
            </a:endParaRPr>
          </a:p>
        </p:txBody>
      </p:sp>
    </p:spTree>
    <p:extLst>
      <p:ext uri="{BB962C8B-B14F-4D97-AF65-F5344CB8AC3E}">
        <p14:creationId xmlns:p14="http://schemas.microsoft.com/office/powerpoint/2010/main" xmlns="" val="513638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sp>
        <p:nvSpPr>
          <p:cNvPr id="3" name="Content Placeholder 2"/>
          <p:cNvSpPr>
            <a:spLocks noGrp="1"/>
          </p:cNvSpPr>
          <p:nvPr>
            <p:ph idx="1"/>
          </p:nvPr>
        </p:nvSpPr>
        <p:spPr>
          <a:xfrm>
            <a:off x="0" y="0"/>
            <a:ext cx="9144000" cy="4221088"/>
          </a:xfrm>
        </p:spPr>
        <p:txBody>
          <a:bodyPr>
            <a:normAutofit fontScale="92500" lnSpcReduction="10000"/>
          </a:bodyPr>
          <a:lstStyle/>
          <a:p>
            <a:pPr algn="just" rtl="1" fontAlgn="base"/>
            <a:r>
              <a:rPr lang="ar-SA" sz="2400" b="1" dirty="0" smtClean="0">
                <a:latin typeface="Arabic Typesetting" pitchFamily="66" charset="-78"/>
              </a:rPr>
              <a:t>برای بهره برداری از این پلیمرها در صنعت دو موضوع باید مورد توجه قرار گیرد :</a:t>
            </a:r>
            <a:endParaRPr lang="en-GB" sz="2400" b="1" dirty="0" smtClean="0">
              <a:latin typeface="Arabic Typesetting" pitchFamily="66" charset="-78"/>
            </a:endParaRPr>
          </a:p>
          <a:p>
            <a:pPr algn="just" rtl="1" fontAlgn="base"/>
            <a:r>
              <a:rPr lang="ar-SA" sz="2400" b="1" dirty="0" smtClean="0">
                <a:latin typeface="Arabic Typesetting" pitchFamily="66" charset="-78"/>
              </a:rPr>
              <a:t>الف) دید محیط زیستی :</a:t>
            </a:r>
            <a:r>
              <a:rPr lang="ar-SA" sz="2400" dirty="0" smtClean="0">
                <a:latin typeface="Arabic Typesetting" pitchFamily="66" charset="-78"/>
              </a:rPr>
              <a:t> این مواد باید سریعاً در محیط مورد تجزیه قرار گیرند، بافت خاک را بر هم نزنند و به راحتی با برنامه های مدیریت زباله و بازیافت مواد از محیط خارج شوند . </a:t>
            </a:r>
            <a:br>
              <a:rPr lang="ar-SA" sz="2400" dirty="0" smtClean="0">
                <a:latin typeface="Arabic Typesetting" pitchFamily="66" charset="-78"/>
              </a:rPr>
            </a:br>
            <a:r>
              <a:rPr lang="ar-SA" sz="2400" b="1" dirty="0" smtClean="0">
                <a:latin typeface="Arabic Typesetting" pitchFamily="66" charset="-78"/>
              </a:rPr>
              <a:t>ب) دید صنعتی :</a:t>
            </a:r>
            <a:r>
              <a:rPr lang="ar-SA" sz="2400" dirty="0" smtClean="0">
                <a:latin typeface="Arabic Typesetting" pitchFamily="66" charset="-78"/>
              </a:rPr>
              <a:t> این مواد باید خصوصیات مورد انتظار صنعت را از جمله دوام و کارایی را داشته باشند و از همه مهمتر، پس از برابری یا بهبود کیفیت نسبت به مواد معمول، قیمت تمام شده مناسبی داشته باشند .</a:t>
            </a:r>
            <a:br>
              <a:rPr lang="ar-SA" sz="2400" dirty="0" smtClean="0">
                <a:latin typeface="Arabic Typesetting" pitchFamily="66" charset="-78"/>
              </a:rPr>
            </a:br>
            <a:r>
              <a:rPr lang="ar-SA" sz="2400" dirty="0" smtClean="0">
                <a:latin typeface="Arabic Typesetting" pitchFamily="66" charset="-78"/>
              </a:rPr>
              <a:t>نکته ای که نباید از نظر دور داشت این است که علی رغم قیمت بالاتر تولید پلاستیک های زیست تخریب پذیر، چه بسا قیمت واقعی آنها بسیار کمتر از پلاستیک های سنتی باشد؛ چرا که بهای تخریب محیط زیست و هزینه بازیافت پس از تولید هیچ گاه مورد محاسبه قرار نمی گیرد .</a:t>
            </a:r>
            <a:br>
              <a:rPr lang="ar-SA" sz="2400" dirty="0" smtClean="0">
                <a:latin typeface="Arabic Typesetting" pitchFamily="66" charset="-78"/>
              </a:rPr>
            </a:br>
            <a:r>
              <a:rPr lang="ar-SA" sz="2400" dirty="0" smtClean="0">
                <a:latin typeface="Arabic Typesetting" pitchFamily="66" charset="-78"/>
              </a:rPr>
              <a:t>تقریباً تمامی پلاستیک‌های معمول در بازار از محصولات پتروشیمی که غیر قابل برگشت به محیط می‌باشند، به دست می‌آیند. راه‌حل جایگزین برای این منظور، بهره‌برداری از باکتری های خاکزی است . باید منتظر بود تا سرانجام شاهد تولید اقتصادی این محصولات دوستدار محیط زیست در آینده‌ای نزدیک بود .</a:t>
            </a:r>
            <a:endParaRPr lang="en-GB" sz="2400" dirty="0" smtClean="0">
              <a:latin typeface="Arabic Typesetting" pitchFamily="66" charset="-78"/>
            </a:endParaRPr>
          </a:p>
          <a:p>
            <a:pPr algn="just"/>
            <a:endParaRPr lang="en-GB" sz="2400" dirty="0">
              <a:latin typeface="Arabic Typesetting" pitchFamily="66" charset="-78"/>
            </a:endParaRPr>
          </a:p>
        </p:txBody>
      </p:sp>
      <p:pic>
        <p:nvPicPr>
          <p:cNvPr id="4" name="Picture 3" descr="چرخه بازیافت"/>
          <p:cNvPicPr/>
          <p:nvPr/>
        </p:nvPicPr>
        <p:blipFill>
          <a:blip r:embed="rId2" cstate="print"/>
          <a:srcRect/>
          <a:stretch>
            <a:fillRect/>
          </a:stretch>
        </p:blipFill>
        <p:spPr bwMode="auto">
          <a:xfrm>
            <a:off x="374727" y="4221088"/>
            <a:ext cx="2143125" cy="2143125"/>
          </a:xfrm>
          <a:prstGeom prst="rect">
            <a:avLst/>
          </a:prstGeom>
          <a:noFill/>
          <a:ln w="9525">
            <a:noFill/>
            <a:miter lim="800000"/>
            <a:headEnd/>
            <a:tailEnd/>
          </a:ln>
        </p:spPr>
      </p:pic>
      <p:pic>
        <p:nvPicPr>
          <p:cNvPr id="5" name="Picture 4" descr="پلی اتیلن بازیافت شده"/>
          <p:cNvPicPr/>
          <p:nvPr/>
        </p:nvPicPr>
        <p:blipFill>
          <a:blip r:embed="rId3" cstate="print"/>
          <a:srcRect/>
          <a:stretch>
            <a:fillRect/>
          </a:stretch>
        </p:blipFill>
        <p:spPr bwMode="auto">
          <a:xfrm>
            <a:off x="6948264" y="4653136"/>
            <a:ext cx="1901825" cy="1390015"/>
          </a:xfrm>
          <a:prstGeom prst="rect">
            <a:avLst/>
          </a:prstGeom>
          <a:noFill/>
          <a:ln w="9525">
            <a:noFill/>
            <a:miter lim="800000"/>
            <a:headEnd/>
            <a:tailEnd/>
          </a:ln>
        </p:spPr>
      </p:pic>
      <p:pic>
        <p:nvPicPr>
          <p:cNvPr id="6" name="Picture 5" descr="arrow"/>
          <p:cNvPicPr/>
          <p:nvPr/>
        </p:nvPicPr>
        <p:blipFill>
          <a:blip r:embed="rId4" cstate="print"/>
          <a:srcRect/>
          <a:stretch>
            <a:fillRect/>
          </a:stretch>
        </p:blipFill>
        <p:spPr bwMode="auto">
          <a:xfrm>
            <a:off x="5724128" y="4653136"/>
            <a:ext cx="951230" cy="1390015"/>
          </a:xfrm>
          <a:prstGeom prst="rect">
            <a:avLst/>
          </a:prstGeom>
          <a:noFill/>
          <a:ln w="9525">
            <a:noFill/>
            <a:miter lim="800000"/>
            <a:headEnd/>
            <a:tailEnd/>
          </a:ln>
        </p:spPr>
      </p:pic>
      <p:pic>
        <p:nvPicPr>
          <p:cNvPr id="7" name="Picture 6" descr="مواد پلی اتیلنی در حال بازیافت"/>
          <p:cNvPicPr/>
          <p:nvPr/>
        </p:nvPicPr>
        <p:blipFill>
          <a:blip r:embed="rId5" cstate="print"/>
          <a:srcRect/>
          <a:stretch>
            <a:fillRect/>
          </a:stretch>
        </p:blipFill>
        <p:spPr bwMode="auto">
          <a:xfrm>
            <a:off x="3245412" y="4647875"/>
            <a:ext cx="1901825" cy="1390015"/>
          </a:xfrm>
          <a:prstGeom prst="rect">
            <a:avLst/>
          </a:prstGeom>
          <a:noFill/>
          <a:ln w="9525">
            <a:noFill/>
            <a:miter lim="800000"/>
            <a:headEnd/>
            <a:tailEnd/>
          </a:ln>
        </p:spPr>
      </p:pic>
    </p:spTree>
    <p:extLst>
      <p:ext uri="{BB962C8B-B14F-4D97-AF65-F5344CB8AC3E}">
        <p14:creationId xmlns:p14="http://schemas.microsoft.com/office/powerpoint/2010/main" xmlns="" val="2551006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GB" dirty="0"/>
          </a:p>
        </p:txBody>
      </p:sp>
      <p:sp>
        <p:nvSpPr>
          <p:cNvPr id="3" name="Content Placeholder 2"/>
          <p:cNvSpPr>
            <a:spLocks noGrp="1"/>
          </p:cNvSpPr>
          <p:nvPr>
            <p:ph idx="1"/>
          </p:nvPr>
        </p:nvSpPr>
        <p:spPr>
          <a:xfrm>
            <a:off x="0" y="0"/>
            <a:ext cx="9144000" cy="6858000"/>
          </a:xfrm>
        </p:spPr>
        <p:txBody>
          <a:bodyPr>
            <a:normAutofit/>
          </a:bodyPr>
          <a:lstStyle/>
          <a:p>
            <a:pPr algn="r" rtl="1"/>
            <a:r>
              <a:rPr lang="ar-SA" sz="2400" b="1" dirty="0" smtClean="0">
                <a:latin typeface="Arabic Typesetting" pitchFamily="66" charset="-78"/>
              </a:rPr>
              <a:t>پلی اتیلن سنگین پر مصرف ترین نوع پلی اتیلن در جهان می باشد . از کل 1/70 میلیون تن پلی اتیلن مصرفی در جهان در سال 2007 ، میزان 9/44 درصد به پلی اتیلن سنگین اختصاص داشته است</a:t>
            </a:r>
            <a:r>
              <a:rPr lang="en-GB" sz="2400" b="1" dirty="0" smtClean="0">
                <a:latin typeface="Arabic Typesetting" pitchFamily="66" charset="-78"/>
              </a:rPr>
              <a:t> . </a:t>
            </a:r>
            <a:r>
              <a:rPr lang="en-GB" sz="2400" dirty="0" smtClean="0">
                <a:latin typeface="Arabic Typesetting" pitchFamily="66" charset="-78"/>
              </a:rPr>
              <a:t/>
            </a:r>
            <a:br>
              <a:rPr lang="en-GB" sz="2400" dirty="0" smtClean="0">
                <a:latin typeface="Arabic Typesetting" pitchFamily="66" charset="-78"/>
              </a:rPr>
            </a:br>
            <a:r>
              <a:rPr lang="en-GB" sz="2400" dirty="0" smtClean="0">
                <a:latin typeface="Arabic Typesetting" pitchFamily="66" charset="-78"/>
              </a:rPr>
              <a:t> </a:t>
            </a:r>
          </a:p>
          <a:p>
            <a:pPr algn="r" rtl="1"/>
            <a:r>
              <a:rPr lang="ar-SA" sz="2400" b="1" dirty="0" smtClean="0">
                <a:latin typeface="Arabic Typesetting" pitchFamily="66" charset="-78"/>
              </a:rPr>
              <a:t>سهم تقاضا برای انواع پلی اتیلن در جهان ( سال 2007 </a:t>
            </a:r>
            <a:r>
              <a:rPr lang="fa-IR" sz="2400" b="1" dirty="0" smtClean="0">
                <a:latin typeface="Arabic Typesetting" pitchFamily="66" charset="-78"/>
              </a:rPr>
              <a:t>)</a:t>
            </a:r>
          </a:p>
          <a:p>
            <a:pPr algn="r" rtl="1"/>
            <a:endParaRPr lang="fa-IR" sz="2400" b="1" dirty="0" smtClean="0">
              <a:latin typeface="Arabic Typesetting" pitchFamily="66" charset="-78"/>
            </a:endParaRPr>
          </a:p>
          <a:p>
            <a:pPr algn="r" rtl="1"/>
            <a:endParaRPr lang="fa-IR" sz="2400" b="1" dirty="0" smtClean="0">
              <a:latin typeface="Arabic Typesetting" pitchFamily="66" charset="-78"/>
            </a:endParaRPr>
          </a:p>
          <a:p>
            <a:pPr algn="r" rtl="1"/>
            <a:endParaRPr lang="fa-IR" sz="2400" b="1" dirty="0" smtClean="0">
              <a:latin typeface="Arabic Typesetting" pitchFamily="66" charset="-78"/>
            </a:endParaRPr>
          </a:p>
          <a:p>
            <a:pPr algn="r" rtl="1">
              <a:buNone/>
            </a:pPr>
            <a:endParaRPr lang="fa-IR" sz="2400" b="1" dirty="0" smtClean="0">
              <a:latin typeface="Arabic Typesetting" pitchFamily="66" charset="-78"/>
            </a:endParaRPr>
          </a:p>
          <a:p>
            <a:pPr algn="r" rtl="1"/>
            <a:endParaRPr lang="fa-IR" sz="2400" dirty="0" smtClean="0">
              <a:latin typeface="Arabic Typesetting" pitchFamily="66" charset="-78"/>
            </a:endParaRPr>
          </a:p>
          <a:p>
            <a:pPr algn="r" rtl="1"/>
            <a:r>
              <a:rPr lang="fa-IR" sz="2400" dirty="0" smtClean="0">
                <a:latin typeface="Arabic Typesetting" pitchFamily="66" charset="-78"/>
              </a:rPr>
              <a:t>تقاضای جهانی پلی اتیلن سنگین برای کاربردهای مختلف در سال2007</a:t>
            </a:r>
          </a:p>
          <a:p>
            <a:pPr marL="36576" indent="0" algn="r" rtl="1">
              <a:buNone/>
            </a:pPr>
            <a:endParaRPr lang="fa-IR" sz="2400" b="1" dirty="0" smtClean="0">
              <a:latin typeface="Arabic Typesetting" pitchFamily="66" charset="-78"/>
            </a:endParaRPr>
          </a:p>
        </p:txBody>
      </p:sp>
      <p:pic>
        <p:nvPicPr>
          <p:cNvPr id="4" name="Picture 3" descr="http://kazerunpetro.ir/images/chart1.JPG"/>
          <p:cNvPicPr/>
          <p:nvPr/>
        </p:nvPicPr>
        <p:blipFill>
          <a:blip r:embed="rId2" cstate="print"/>
          <a:srcRect/>
          <a:stretch>
            <a:fillRect/>
          </a:stretch>
        </p:blipFill>
        <p:spPr bwMode="auto">
          <a:xfrm>
            <a:off x="2339752" y="2060848"/>
            <a:ext cx="4032447" cy="1756465"/>
          </a:xfrm>
          <a:prstGeom prst="rect">
            <a:avLst/>
          </a:prstGeom>
          <a:noFill/>
          <a:ln w="9525">
            <a:noFill/>
            <a:miter lim="800000"/>
            <a:headEnd/>
            <a:tailEnd/>
          </a:ln>
        </p:spPr>
      </p:pic>
      <p:pic>
        <p:nvPicPr>
          <p:cNvPr id="6" name="Picture 5" descr="http://kazerunpetro.ir/images/chart2.JPG"/>
          <p:cNvPicPr/>
          <p:nvPr/>
        </p:nvPicPr>
        <p:blipFill>
          <a:blip r:embed="rId3" cstate="print"/>
          <a:srcRect/>
          <a:stretch>
            <a:fillRect/>
          </a:stretch>
        </p:blipFill>
        <p:spPr bwMode="auto">
          <a:xfrm>
            <a:off x="2339752" y="4725144"/>
            <a:ext cx="4140200" cy="1988840"/>
          </a:xfrm>
          <a:prstGeom prst="rect">
            <a:avLst/>
          </a:prstGeom>
          <a:noFill/>
          <a:ln w="9525">
            <a:noFill/>
            <a:miter lim="800000"/>
            <a:headEnd/>
            <a:tailEnd/>
          </a:ln>
        </p:spPr>
      </p:pic>
    </p:spTree>
    <p:extLst>
      <p:ext uri="{BB962C8B-B14F-4D97-AF65-F5344CB8AC3E}">
        <p14:creationId xmlns:p14="http://schemas.microsoft.com/office/powerpoint/2010/main" xmlns="" val="2995484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atin typeface="Arabic Typesetting" pitchFamily="66" charset="-78"/>
                <a:cs typeface="Arabic Typesetting" pitchFamily="66" charset="-78"/>
              </a:rPr>
              <a:t> </a:t>
            </a:r>
            <a:endParaRPr lang="en-GB" dirty="0">
              <a:latin typeface="Arabic Typesetting" pitchFamily="66" charset="-78"/>
              <a:cs typeface="Arabic Typesetting" pitchFamily="66" charset="-78"/>
            </a:endParaRPr>
          </a:p>
        </p:txBody>
      </p:sp>
      <p:sp>
        <p:nvSpPr>
          <p:cNvPr id="3" name="Content Placeholder 2"/>
          <p:cNvSpPr>
            <a:spLocks noGrp="1"/>
          </p:cNvSpPr>
          <p:nvPr>
            <p:ph idx="1"/>
          </p:nvPr>
        </p:nvSpPr>
        <p:spPr>
          <a:xfrm>
            <a:off x="0" y="0"/>
            <a:ext cx="9144000" cy="6858000"/>
          </a:xfrm>
        </p:spPr>
        <p:txBody>
          <a:bodyPr>
            <a:normAutofit/>
          </a:bodyPr>
          <a:lstStyle/>
          <a:p>
            <a:pPr algn="r">
              <a:buNone/>
            </a:pPr>
            <a:r>
              <a:rPr lang="fa-IR" sz="2400" b="1" dirty="0" smtClean="0">
                <a:latin typeface="Arabic Typesetting" pitchFamily="66" charset="-78"/>
              </a:rPr>
              <a:t>پیش بینی تقاضای جهانی پلی اتیلن سنگین برای کاربرد های مختلف در سال 2015</a:t>
            </a:r>
          </a:p>
          <a:p>
            <a:pPr algn="r">
              <a:buNone/>
            </a:pPr>
            <a:endParaRPr lang="fa-IR" sz="2400" b="1" dirty="0" smtClean="0">
              <a:latin typeface="Arabic Typesetting" pitchFamily="66" charset="-78"/>
            </a:endParaRPr>
          </a:p>
          <a:p>
            <a:pPr algn="r">
              <a:buNone/>
            </a:pPr>
            <a:endParaRPr lang="fa-IR" sz="2400" b="1" dirty="0" smtClean="0">
              <a:latin typeface="Arabic Typesetting" pitchFamily="66" charset="-78"/>
            </a:endParaRPr>
          </a:p>
          <a:p>
            <a:pPr algn="r">
              <a:buNone/>
            </a:pPr>
            <a:endParaRPr lang="fa-IR" sz="2400" b="1" dirty="0" smtClean="0">
              <a:latin typeface="Arabic Typesetting" pitchFamily="66" charset="-78"/>
            </a:endParaRPr>
          </a:p>
          <a:p>
            <a:pPr algn="r">
              <a:buNone/>
            </a:pPr>
            <a:endParaRPr lang="fa-IR" sz="2400" b="1" dirty="0" smtClean="0">
              <a:latin typeface="Arabic Typesetting" pitchFamily="66" charset="-78"/>
            </a:endParaRPr>
          </a:p>
          <a:p>
            <a:pPr algn="r">
              <a:buNone/>
            </a:pPr>
            <a:endParaRPr lang="fa-IR" sz="2400" b="1" dirty="0" smtClean="0">
              <a:latin typeface="Arabic Typesetting" pitchFamily="66" charset="-78"/>
            </a:endParaRPr>
          </a:p>
          <a:p>
            <a:pPr algn="r">
              <a:buNone/>
            </a:pPr>
            <a:endParaRPr lang="fa-IR" sz="2400" b="1" dirty="0" smtClean="0">
              <a:latin typeface="Arabic Typesetting" pitchFamily="66" charset="-78"/>
            </a:endParaRPr>
          </a:p>
          <a:p>
            <a:pPr algn="r">
              <a:buNone/>
            </a:pPr>
            <a:endParaRPr lang="fa-IR" sz="2400" b="1" dirty="0">
              <a:latin typeface="Arabic Typesetting" pitchFamily="66" charset="-78"/>
            </a:endParaRPr>
          </a:p>
          <a:p>
            <a:pPr algn="r">
              <a:buNone/>
            </a:pPr>
            <a:r>
              <a:rPr lang="fa-IR" sz="2400" b="1" dirty="0" smtClean="0">
                <a:latin typeface="Arabic Typesetting" pitchFamily="66" charset="-78"/>
              </a:rPr>
              <a:t>پیش بینی سهم تقاضا برای انواع پلی اتیلن در جهان در سال 2020</a:t>
            </a:r>
          </a:p>
          <a:p>
            <a:pPr algn="r">
              <a:buNone/>
            </a:pPr>
            <a:endParaRPr lang="en-GB" sz="2400" dirty="0" smtClean="0">
              <a:latin typeface="Arabic Typesetting" pitchFamily="66" charset="-78"/>
            </a:endParaRPr>
          </a:p>
          <a:p>
            <a:pPr algn="r">
              <a:buNone/>
            </a:pPr>
            <a:endParaRPr lang="en-GB" sz="2400" dirty="0">
              <a:latin typeface="Arabic Typesetting" pitchFamily="66" charset="-78"/>
            </a:endParaRPr>
          </a:p>
        </p:txBody>
      </p:sp>
      <p:pic>
        <p:nvPicPr>
          <p:cNvPr id="7" name="Picture 6" descr="http://kazerunpetro.ir/images/chart3.JPG"/>
          <p:cNvPicPr/>
          <p:nvPr/>
        </p:nvPicPr>
        <p:blipFill>
          <a:blip r:embed="rId2" cstate="print"/>
          <a:srcRect/>
          <a:stretch>
            <a:fillRect/>
          </a:stretch>
        </p:blipFill>
        <p:spPr bwMode="auto">
          <a:xfrm>
            <a:off x="2737073" y="548680"/>
            <a:ext cx="4067175" cy="2808312"/>
          </a:xfrm>
          <a:prstGeom prst="rect">
            <a:avLst/>
          </a:prstGeom>
          <a:noFill/>
          <a:ln w="9525">
            <a:noFill/>
            <a:miter lim="800000"/>
            <a:headEnd/>
            <a:tailEnd/>
          </a:ln>
        </p:spPr>
      </p:pic>
      <p:pic>
        <p:nvPicPr>
          <p:cNvPr id="9" name="Picture 8" descr="http://kazerunpetro.ir/images/chart5.JPG"/>
          <p:cNvPicPr/>
          <p:nvPr/>
        </p:nvPicPr>
        <p:blipFill>
          <a:blip r:embed="rId3" cstate="print"/>
          <a:srcRect/>
          <a:stretch>
            <a:fillRect/>
          </a:stretch>
        </p:blipFill>
        <p:spPr bwMode="auto">
          <a:xfrm>
            <a:off x="2771800" y="3968958"/>
            <a:ext cx="4067175" cy="2772410"/>
          </a:xfrm>
          <a:prstGeom prst="rect">
            <a:avLst/>
          </a:prstGeom>
          <a:noFill/>
          <a:ln w="9525">
            <a:noFill/>
            <a:miter lim="800000"/>
            <a:headEnd/>
            <a:tailEnd/>
          </a:ln>
        </p:spPr>
      </p:pic>
    </p:spTree>
    <p:extLst>
      <p:ext uri="{BB962C8B-B14F-4D97-AF65-F5344CB8AC3E}">
        <p14:creationId xmlns:p14="http://schemas.microsoft.com/office/powerpoint/2010/main" xmlns="" val="17822957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pPr algn="r" rtl="1"/>
            <a:r>
              <a:rPr lang="fa-IR" sz="3200" dirty="0" smtClean="0"/>
              <a:t>جنس مواد پلیمری:</a:t>
            </a:r>
            <a:endParaRPr lang="en-GB" sz="3200" dirty="0"/>
          </a:p>
        </p:txBody>
      </p:sp>
      <p:sp>
        <p:nvSpPr>
          <p:cNvPr id="3" name="Content Placeholder 2"/>
          <p:cNvSpPr>
            <a:spLocks noGrp="1"/>
          </p:cNvSpPr>
          <p:nvPr>
            <p:ph idx="1"/>
          </p:nvPr>
        </p:nvSpPr>
        <p:spPr>
          <a:xfrm>
            <a:off x="179512" y="908720"/>
            <a:ext cx="8856984" cy="5472608"/>
          </a:xfrm>
        </p:spPr>
        <p:txBody>
          <a:bodyPr>
            <a:normAutofit lnSpcReduction="10000"/>
          </a:bodyPr>
          <a:lstStyle/>
          <a:p>
            <a:pPr algn="r" rtl="1"/>
            <a:r>
              <a:rPr lang="ar-SA" sz="2400" dirty="0" smtClean="0">
                <a:latin typeface="Arabic Typesetting" pitchFamily="66" charset="-78"/>
              </a:rPr>
              <a:t>بطری¬هاي نوشابه، بطری¬های دهان¬شویه، ظروف کره بادام-زمینی و چاشني و ادويه سالاد </a:t>
            </a:r>
            <a:br>
              <a:rPr lang="ar-SA" sz="2400" dirty="0" smtClean="0">
                <a:latin typeface="Arabic Typesetting" pitchFamily="66" charset="-78"/>
              </a:rPr>
            </a:br>
            <a:r>
              <a:rPr lang="ar-SA" sz="2400" dirty="0" smtClean="0">
                <a:latin typeface="Arabic Typesetting" pitchFamily="66" charset="-78"/>
              </a:rPr>
              <a:t>پلي¬اتيلن¬ترفتالات </a:t>
            </a:r>
            <a:endParaRPr lang="fa-IR" sz="2400" dirty="0" smtClean="0">
              <a:latin typeface="Arabic Typesetting" pitchFamily="66" charset="-78"/>
            </a:endParaRPr>
          </a:p>
          <a:p>
            <a:pPr algn="r" rtl="1"/>
            <a:r>
              <a:rPr lang="ar-SA" sz="2400" dirty="0" smtClean="0">
                <a:latin typeface="Arabic Typesetting" pitchFamily="66" charset="-78"/>
              </a:rPr>
              <a:t>ظروف شیر، آب و آب¬ميوه، اسباب¬بازی¬ها، کیسه¬هاي مواد غذایی، بطری¬های مواد شوینده مایع </a:t>
            </a:r>
            <a:br>
              <a:rPr lang="ar-SA" sz="2400" dirty="0" smtClean="0">
                <a:latin typeface="Arabic Typesetting" pitchFamily="66" charset="-78"/>
              </a:rPr>
            </a:br>
            <a:r>
              <a:rPr lang="ar-SA" sz="2400" dirty="0" smtClean="0">
                <a:latin typeface="Arabic Typesetting" pitchFamily="66" charset="-78"/>
              </a:rPr>
              <a:t>پلي¬اتيلن پرچگالي </a:t>
            </a:r>
            <a:endParaRPr lang="fa-IR" sz="2400" dirty="0" smtClean="0">
              <a:latin typeface="Arabic Typesetting" pitchFamily="66" charset="-78"/>
            </a:endParaRPr>
          </a:p>
          <a:p>
            <a:pPr algn="r" rtl="1"/>
            <a:r>
              <a:rPr lang="ar-SA" sz="2400" dirty="0" smtClean="0">
                <a:latin typeface="Arabic Typesetting" pitchFamily="66" charset="-78"/>
              </a:rPr>
              <a:t>بسته¬بندی¬هاي شفاف مواد غذایی، بطری¬های شامپو </a:t>
            </a:r>
            <a:br>
              <a:rPr lang="ar-SA" sz="2400" dirty="0" smtClean="0">
                <a:latin typeface="Arabic Typesetting" pitchFamily="66" charset="-78"/>
              </a:rPr>
            </a:br>
            <a:r>
              <a:rPr lang="ar-SA" sz="2400" dirty="0" smtClean="0">
                <a:latin typeface="Arabic Typesetting" pitchFamily="66" charset="-78"/>
              </a:rPr>
              <a:t>پلي¬وينيل¬كلريد </a:t>
            </a:r>
            <a:endParaRPr lang="fa-IR" sz="2400" dirty="0" smtClean="0">
              <a:latin typeface="Arabic Typesetting" pitchFamily="66" charset="-78"/>
            </a:endParaRPr>
          </a:p>
          <a:p>
            <a:pPr algn="r" rtl="1"/>
            <a:r>
              <a:rPr lang="ar-SA" sz="2400" dirty="0" smtClean="0">
                <a:latin typeface="Arabic Typesetting" pitchFamily="66" charset="-78"/>
              </a:rPr>
              <a:t>کیسه¬های نان، کیسه¬های موادغذایی منجمد، کیسه¬هاي موادغذایی پلي¬اتيلن كم‌چگالي </a:t>
            </a:r>
            <a:endParaRPr lang="fa-IR" sz="2400" dirty="0" smtClean="0">
              <a:latin typeface="Arabic Typesetting" pitchFamily="66" charset="-78"/>
            </a:endParaRPr>
          </a:p>
          <a:p>
            <a:pPr algn="r" rtl="1"/>
            <a:r>
              <a:rPr lang="ar-SA" sz="2400" dirty="0" smtClean="0">
                <a:latin typeface="Arabic Typesetting" pitchFamily="66" charset="-78"/>
              </a:rPr>
              <a:t>بطری¬هاي سس، ظروف ماست، ظروف مارگارین (كره نباتي)، و بطری¬هاي دارو </a:t>
            </a:r>
            <a:br>
              <a:rPr lang="ar-SA" sz="2400" dirty="0" smtClean="0">
                <a:latin typeface="Arabic Typesetting" pitchFamily="66" charset="-78"/>
              </a:rPr>
            </a:br>
            <a:r>
              <a:rPr lang="ar-SA" sz="2400" dirty="0" smtClean="0">
                <a:latin typeface="Arabic Typesetting" pitchFamily="66" charset="-78"/>
              </a:rPr>
              <a:t>پلي¬پروپيلن </a:t>
            </a:r>
            <a:endParaRPr lang="fa-IR" sz="2400" dirty="0" smtClean="0">
              <a:latin typeface="Arabic Typesetting" pitchFamily="66" charset="-78"/>
            </a:endParaRPr>
          </a:p>
          <a:p>
            <a:pPr algn="r" rtl="1"/>
            <a:r>
              <a:rPr lang="ar-SA" sz="2400" dirty="0" smtClean="0">
                <a:latin typeface="Arabic Typesetting" pitchFamily="66" charset="-78"/>
              </a:rPr>
              <a:t>پوشش لوح فشرده، فنجان¬های قهوه، لوازم سفره (چاقو، قاشق و چنگال)، سینی¬های کافه¬تریا، كيسه¬هاي مواد غذایی، سینی گوشت، و ظروف ساندویچ و مواد غذایی آماده </a:t>
            </a:r>
            <a:br>
              <a:rPr lang="ar-SA" sz="2400" dirty="0" smtClean="0">
                <a:latin typeface="Arabic Typesetting" pitchFamily="66" charset="-78"/>
              </a:rPr>
            </a:br>
            <a:r>
              <a:rPr lang="ar-SA" sz="2400" dirty="0" smtClean="0">
                <a:latin typeface="Arabic Typesetting" pitchFamily="66" charset="-78"/>
              </a:rPr>
              <a:t>پلي¬استايرن</a:t>
            </a:r>
            <a:endParaRPr lang="en-GB" sz="2400" dirty="0">
              <a:latin typeface="Arabic Typesetting" pitchFamily="66" charset="-78"/>
            </a:endParaRPr>
          </a:p>
        </p:txBody>
      </p:sp>
    </p:spTree>
    <p:extLst>
      <p:ext uri="{BB962C8B-B14F-4D97-AF65-F5344CB8AC3E}">
        <p14:creationId xmlns:p14="http://schemas.microsoft.com/office/powerpoint/2010/main" xmlns="" val="1492446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2630"/>
            <a:ext cx="8229600" cy="778098"/>
          </a:xfrm>
        </p:spPr>
        <p:txBody>
          <a:bodyPr>
            <a:noAutofit/>
          </a:bodyPr>
          <a:lstStyle/>
          <a:p>
            <a:pPr algn="ctr" rtl="1"/>
            <a:r>
              <a:rPr lang="ar-SA" sz="3200" dirty="0" smtClean="0"/>
              <a:t>جدول رفتار پلاستیکها در شعله</a:t>
            </a:r>
            <a:r>
              <a:rPr lang="en-GB" sz="3200" dirty="0" smtClean="0"/>
              <a:t/>
            </a:r>
            <a:br>
              <a:rPr lang="en-GB" sz="3200" dirty="0" smtClean="0"/>
            </a:br>
            <a:endParaRPr lang="en-GB" sz="3200" dirty="0"/>
          </a:p>
        </p:txBody>
      </p:sp>
      <p:sp>
        <p:nvSpPr>
          <p:cNvPr id="3" name="Content Placeholder 2"/>
          <p:cNvSpPr>
            <a:spLocks noGrp="1"/>
          </p:cNvSpPr>
          <p:nvPr>
            <p:ph idx="1"/>
          </p:nvPr>
        </p:nvSpPr>
        <p:spPr>
          <a:xfrm>
            <a:off x="0" y="792088"/>
            <a:ext cx="9144000" cy="6165304"/>
          </a:xfrm>
        </p:spPr>
        <p:txBody>
          <a:bodyPr>
            <a:normAutofit/>
          </a:bodyPr>
          <a:lstStyle/>
          <a:p>
            <a:pPr algn="r" rtl="1"/>
            <a:r>
              <a:rPr lang="ar-SA" sz="2400" dirty="0" smtClean="0">
                <a:latin typeface="Arabic Typesetting" pitchFamily="66" charset="-78"/>
              </a:rPr>
              <a:t>یکی از ساده ترین روشهایی که میتوان در لحظه برخورد با یک پلاستیک اعمال نمود وآنرا تقریبا شناسایی کرد سوزاندن آن پلاستیک و نحوه سوختن آن میباشد. مانند بوی آزاد شده بر اثر سوختن، رنگ شعله، آزاد کردن دوده، شعله ور شدن یا نشدن آن و...</a:t>
            </a:r>
            <a:br>
              <a:rPr lang="ar-SA" sz="2400" dirty="0" smtClean="0">
                <a:latin typeface="Arabic Typesetting" pitchFamily="66" charset="-78"/>
              </a:rPr>
            </a:br>
            <a:r>
              <a:rPr lang="ar-SA" sz="2400" dirty="0" smtClean="0">
                <a:latin typeface="Arabic Typesetting" pitchFamily="66" charset="-78"/>
              </a:rPr>
              <a:t>در جدول زیر نحوه سوختن مهمترین پلاستیکها مورد بررسی قرار گرفته است.</a:t>
            </a:r>
            <a:endParaRPr lang="en-GB" sz="2400" dirty="0" smtClean="0">
              <a:latin typeface="Arabic Typesetting" pitchFamily="66" charset="-78"/>
            </a:endParaRPr>
          </a:p>
          <a:p>
            <a:endParaRPr lang="en-GB" sz="2400" dirty="0">
              <a:latin typeface="Arabic Typesetting" pitchFamily="66" charset="-78"/>
            </a:endParaRPr>
          </a:p>
        </p:txBody>
      </p:sp>
      <p:pic>
        <p:nvPicPr>
          <p:cNvPr id="4" name="Picture 3" descr="http://www.hamyarandish.com/images/Upload/untitled-1.jpg"/>
          <p:cNvPicPr/>
          <p:nvPr/>
        </p:nvPicPr>
        <p:blipFill>
          <a:blip r:embed="rId2" cstate="print"/>
          <a:srcRect/>
          <a:stretch>
            <a:fillRect/>
          </a:stretch>
        </p:blipFill>
        <p:spPr bwMode="auto">
          <a:xfrm>
            <a:off x="1547664" y="2492896"/>
            <a:ext cx="6408712" cy="4293096"/>
          </a:xfrm>
          <a:prstGeom prst="rect">
            <a:avLst/>
          </a:prstGeom>
          <a:noFill/>
          <a:ln w="9525">
            <a:noFill/>
            <a:miter lim="800000"/>
            <a:headEnd/>
            <a:tailEnd/>
          </a:ln>
        </p:spPr>
      </p:pic>
    </p:spTree>
    <p:extLst>
      <p:ext uri="{BB962C8B-B14F-4D97-AF65-F5344CB8AC3E}">
        <p14:creationId xmlns:p14="http://schemas.microsoft.com/office/powerpoint/2010/main" xmlns="" val="3767389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4011216" cy="966738"/>
          </a:xfrm>
        </p:spPr>
        <p:txBody>
          <a:bodyPr>
            <a:normAutofit/>
          </a:bodyPr>
          <a:lstStyle/>
          <a:p>
            <a:pPr algn="ctr" rtl="1"/>
            <a:r>
              <a:rPr lang="ar-SA" sz="3200" dirty="0" smtClean="0"/>
              <a:t>پلی اتیلن در یک نگاه</a:t>
            </a:r>
            <a:endParaRPr lang="en-GB" sz="3200" dirty="0"/>
          </a:p>
        </p:txBody>
      </p:sp>
      <p:sp>
        <p:nvSpPr>
          <p:cNvPr id="3" name="Content Placeholder 2"/>
          <p:cNvSpPr>
            <a:spLocks noGrp="1"/>
          </p:cNvSpPr>
          <p:nvPr>
            <p:ph idx="1"/>
          </p:nvPr>
        </p:nvSpPr>
        <p:spPr>
          <a:xfrm>
            <a:off x="179512" y="1340768"/>
            <a:ext cx="8964488" cy="4104456"/>
          </a:xfrm>
        </p:spPr>
        <p:txBody>
          <a:bodyPr>
            <a:noAutofit/>
          </a:bodyPr>
          <a:lstStyle/>
          <a:p>
            <a:pPr algn="just" rtl="1" fontAlgn="base">
              <a:buNone/>
            </a:pPr>
            <a:r>
              <a:rPr lang="ar-SA" sz="2400" dirty="0" smtClean="0">
                <a:latin typeface="Arabic Typesetting" pitchFamily="66" charset="-78"/>
              </a:rPr>
              <a:t>استفاده از انواع کاتالیزورها در سنتز پلی‌اتیلن اتفاق مهم در سنتز پلی اتیلن ، کشف چندین کاتالیزور جدید بود که پلیمریزاسیون اتیلن را در دما و فشار ملایم‌تری نسبت به روش‌های دیگر امکان‌پذیر می‌کرد. اولین کاتالیزور کشف شده در این زمینه تری اکسید کروم بود که در 1951 ، "روبرت بانکس" و "جان هوسن" در شرکت فیلیپس تپرولیوم آنرا کشف کردند. در 1953 ، "کارل زیگلر" شیمیدان آلمانی سیستم‌های کاتالیزور شامل هالیدهای تیتان و ترکیبات آلی آلومینیوم‌دار را توسعه داد. این کاتالیزورها در شرایط ملایم‌تری نسبت به کاتالیزورهای فیلیپس قابل استفاده بودند و همچنین پلی اتیلن یک آرایش (با ساختار منظم) تولید می‌کردند. سومین نوع سیستم کاتالیزوری استفاده از ترکیبات متالوسن بود که در سال 1976 در آلمان توسط "والتر کامینیکی" و "هانس ژوژسین" تولید شد.</a:t>
            </a:r>
            <a:endParaRPr lang="en-GB" sz="2400" dirty="0" smtClean="0">
              <a:latin typeface="Arabic Typesetting" pitchFamily="66" charset="-78"/>
            </a:endParaRPr>
          </a:p>
        </p:txBody>
      </p:sp>
    </p:spTree>
    <p:extLst>
      <p:ext uri="{BB962C8B-B14F-4D97-AF65-F5344CB8AC3E}">
        <p14:creationId xmlns:p14="http://schemas.microsoft.com/office/powerpoint/2010/main" xmlns="" val="34078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88" y="692696"/>
            <a:ext cx="8363272" cy="3168352"/>
          </a:xfrm>
        </p:spPr>
        <p:txBody>
          <a:bodyPr>
            <a:normAutofit/>
          </a:bodyPr>
          <a:lstStyle/>
          <a:p>
            <a:pPr algn="just" rtl="1"/>
            <a:r>
              <a:rPr lang="ar-SA" sz="2400" dirty="0">
                <a:latin typeface="Arabic Typesetting" pitchFamily="66" charset="-78"/>
              </a:rPr>
              <a:t>کاتالیزورهای زیگلر و متالوسن از لحاظ کارکرد بسیار انعطاف‌پذیر هستند و در فرایند کوپلیمریزاسیون اتیلن با سایر اولفین‌ها که اساس تولید پلیمرهای مهمی مثل </a:t>
            </a:r>
            <a:r>
              <a:rPr lang="en-GB" sz="2400" dirty="0">
                <a:latin typeface="Arabic Typesetting" pitchFamily="66" charset="-78"/>
              </a:rPr>
              <a:t>VLDPE</a:t>
            </a:r>
            <a:r>
              <a:rPr lang="ar-SA" sz="2400" dirty="0">
                <a:latin typeface="Arabic Typesetting" pitchFamily="66" charset="-78"/>
              </a:rPr>
              <a:t> و </a:t>
            </a:r>
            <a:r>
              <a:rPr lang="en-GB" sz="2400" dirty="0">
                <a:latin typeface="Arabic Typesetting" pitchFamily="66" charset="-78"/>
              </a:rPr>
              <a:t>LLDPE</a:t>
            </a:r>
            <a:r>
              <a:rPr lang="ar-SA" sz="2400" dirty="0">
                <a:latin typeface="Arabic Typesetting" pitchFamily="66" charset="-78"/>
              </a:rPr>
              <a:t> و </a:t>
            </a:r>
            <a:r>
              <a:rPr lang="en-GB" sz="2400" dirty="0">
                <a:latin typeface="Arabic Typesetting" pitchFamily="66" charset="-78"/>
              </a:rPr>
              <a:t>MDPE</a:t>
            </a:r>
            <a:r>
              <a:rPr lang="ar-SA" sz="2400" dirty="0">
                <a:latin typeface="Arabic Typesetting" pitchFamily="66" charset="-78"/>
              </a:rPr>
              <a:t> هستند، مورد استفاده قرار می‌گیرند. اخیرا کاتالیزوری از خانواده متالوین‌ها با قابلیت استفاده بالا برای پلیمریزاسیون پلی اتیلن به نام زیرکونوسن دی کلرید ساخته شده است که امکان تولید پلیمر با ساختار بلوری (تک آرایش) بالا را می‌دهد. همچنین نوع دیگری از کاتالیزورها به نام کمپلکس ایمینوفتالات با فلزات گروه ششم مورد توجه قرار گرفته است که کارکرد بالاتری نسبت به متالوسن‌ها نشان می‌دهند.</a:t>
            </a:r>
            <a:endParaRPr lang="en-GB" sz="2400" dirty="0">
              <a:latin typeface="Arabic Typesetting" pitchFamily="66" charset="-78"/>
            </a:endParaRPr>
          </a:p>
          <a:p>
            <a:pPr algn="just" rtl="1"/>
            <a:endParaRPr lang="en-US" sz="2400" dirty="0"/>
          </a:p>
        </p:txBody>
      </p:sp>
      <p:pic>
        <p:nvPicPr>
          <p:cNvPr id="4" name="Picture 3" descr="گرانول پلی اتیلن black"/>
          <p:cNvPicPr/>
          <p:nvPr/>
        </p:nvPicPr>
        <p:blipFill>
          <a:blip r:embed="rId2" cstate="print"/>
          <a:srcRect/>
          <a:stretch>
            <a:fillRect/>
          </a:stretch>
        </p:blipFill>
        <p:spPr bwMode="auto">
          <a:xfrm>
            <a:off x="467544" y="4293096"/>
            <a:ext cx="8244408" cy="2232248"/>
          </a:xfrm>
          <a:prstGeom prst="rect">
            <a:avLst/>
          </a:prstGeom>
          <a:noFill/>
          <a:ln w="9525">
            <a:noFill/>
            <a:miter lim="800000"/>
            <a:headEnd/>
            <a:tailEnd/>
          </a:ln>
        </p:spPr>
      </p:pic>
    </p:spTree>
    <p:extLst>
      <p:ext uri="{BB962C8B-B14F-4D97-AF65-F5344CB8AC3E}">
        <p14:creationId xmlns:p14="http://schemas.microsoft.com/office/powerpoint/2010/main" xmlns="" val="347567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922114"/>
          </a:xfrm>
        </p:spPr>
        <p:txBody>
          <a:bodyPr>
            <a:normAutofit/>
          </a:bodyPr>
          <a:lstStyle/>
          <a:p>
            <a:pPr algn="r" rtl="1"/>
            <a:r>
              <a:rPr lang="ar-SA" sz="3200" dirty="0" smtClean="0"/>
              <a:t>ساختار:</a:t>
            </a:r>
            <a:endParaRPr lang="en-GB" sz="3200" dirty="0"/>
          </a:p>
        </p:txBody>
      </p:sp>
      <p:sp>
        <p:nvSpPr>
          <p:cNvPr id="3" name="Content Placeholder 2"/>
          <p:cNvSpPr>
            <a:spLocks noGrp="1"/>
          </p:cNvSpPr>
          <p:nvPr>
            <p:ph idx="1"/>
          </p:nvPr>
        </p:nvSpPr>
        <p:spPr>
          <a:xfrm>
            <a:off x="3707904" y="1052736"/>
            <a:ext cx="5184576" cy="5805264"/>
          </a:xfrm>
        </p:spPr>
        <p:txBody>
          <a:bodyPr>
            <a:normAutofit/>
          </a:bodyPr>
          <a:lstStyle/>
          <a:p>
            <a:pPr algn="r" rtl="1">
              <a:buNone/>
            </a:pPr>
            <a:r>
              <a:rPr lang="ar-SA" sz="2400" b="1" dirty="0" smtClean="0">
                <a:latin typeface="Arabic Typesetting" pitchFamily="66" charset="-78"/>
              </a:rPr>
              <a:t>نام های دیگر:</a:t>
            </a:r>
            <a:r>
              <a:rPr lang="ar-SA" sz="2400" dirty="0" smtClean="0">
                <a:latin typeface="Arabic Typesetting" pitchFamily="66" charset="-78"/>
              </a:rPr>
              <a:t> پلی اتن، لوپولن، هولستان (</a:t>
            </a:r>
            <a:r>
              <a:rPr lang="en-GB" sz="2400" dirty="0" err="1" smtClean="0">
                <a:latin typeface="Arabic Typesetting" pitchFamily="66" charset="-78"/>
              </a:rPr>
              <a:t>Hostalen</a:t>
            </a:r>
            <a:r>
              <a:rPr lang="ar-SA" sz="2400" dirty="0" smtClean="0">
                <a:latin typeface="Arabic Typesetting" pitchFamily="66" charset="-78"/>
              </a:rPr>
              <a:t>)، مارلکس (</a:t>
            </a:r>
            <a:r>
              <a:rPr lang="en-GB" sz="2400" dirty="0" err="1" smtClean="0">
                <a:latin typeface="Arabic Typesetting" pitchFamily="66" charset="-78"/>
              </a:rPr>
              <a:t>Marlex</a:t>
            </a:r>
            <a:r>
              <a:rPr lang="ar-SA" sz="2400" dirty="0" smtClean="0">
                <a:latin typeface="Arabic Typesetting" pitchFamily="66" charset="-78"/>
              </a:rPr>
              <a:t>)، ملتی لن (</a:t>
            </a:r>
            <a:r>
              <a:rPr lang="en-GB" sz="2400" dirty="0" err="1" smtClean="0">
                <a:latin typeface="Arabic Typesetting" pitchFamily="66" charset="-78"/>
              </a:rPr>
              <a:t>Multilene</a:t>
            </a:r>
            <a:r>
              <a:rPr lang="ar-SA" sz="2400" dirty="0" smtClean="0">
                <a:latin typeface="Arabic Typesetting" pitchFamily="66" charset="-78"/>
              </a:rPr>
              <a:t>)، آرلتون (</a:t>
            </a:r>
            <a:r>
              <a:rPr lang="en-GB" sz="2400" dirty="0" err="1" smtClean="0">
                <a:latin typeface="Arabic Typesetting" pitchFamily="66" charset="-78"/>
              </a:rPr>
              <a:t>Alaton</a:t>
            </a:r>
            <a:r>
              <a:rPr lang="ar-SA" sz="2400" dirty="0" smtClean="0">
                <a:latin typeface="Arabic Typesetting" pitchFamily="66" charset="-78"/>
              </a:rPr>
              <a:t>)، نوواکس (</a:t>
            </a:r>
            <a:r>
              <a:rPr lang="en-GB" sz="2400" dirty="0" err="1" smtClean="0">
                <a:latin typeface="Arabic Typesetting" pitchFamily="66" charset="-78"/>
              </a:rPr>
              <a:t>Novex</a:t>
            </a:r>
            <a:r>
              <a:rPr lang="ar-SA" sz="2400" dirty="0" smtClean="0">
                <a:latin typeface="Arabic Typesetting" pitchFamily="66" charset="-78"/>
              </a:rPr>
              <a:t>).</a:t>
            </a:r>
            <a:endParaRPr lang="en-GB" sz="2400" dirty="0" smtClean="0">
              <a:latin typeface="Arabic Typesetting" pitchFamily="66" charset="-78"/>
            </a:endParaRPr>
          </a:p>
          <a:p>
            <a:pPr algn="r" rtl="1">
              <a:buNone/>
            </a:pPr>
            <a:endParaRPr lang="en-GB" sz="2400" b="1" dirty="0" smtClean="0">
              <a:latin typeface="Arabic Typesetting" pitchFamily="66" charset="-78"/>
            </a:endParaRPr>
          </a:p>
          <a:p>
            <a:pPr algn="r" rtl="1">
              <a:buNone/>
            </a:pPr>
            <a:r>
              <a:rPr lang="ar-SA" sz="2400" b="1" dirty="0" smtClean="0">
                <a:latin typeface="Arabic Typesetting" pitchFamily="66" charset="-78"/>
              </a:rPr>
              <a:t>مونومر:</a:t>
            </a:r>
            <a:r>
              <a:rPr lang="ar-SA" sz="2400" dirty="0" smtClean="0">
                <a:latin typeface="Arabic Typesetting" pitchFamily="66" charset="-78"/>
              </a:rPr>
              <a:t> اتیلن</a:t>
            </a:r>
            <a:br>
              <a:rPr lang="ar-SA" sz="2400" dirty="0" smtClean="0">
                <a:latin typeface="Arabic Typesetting" pitchFamily="66" charset="-78"/>
              </a:rPr>
            </a:br>
            <a:endParaRPr lang="en-GB" sz="2400" dirty="0" smtClean="0">
              <a:latin typeface="Arabic Typesetting" pitchFamily="66" charset="-78"/>
            </a:endParaRPr>
          </a:p>
          <a:p>
            <a:pPr algn="r" rtl="1">
              <a:buNone/>
            </a:pPr>
            <a:r>
              <a:rPr lang="ar-SA" sz="2400" b="1" dirty="0" smtClean="0">
                <a:latin typeface="Arabic Typesetting" pitchFamily="66" charset="-78"/>
              </a:rPr>
              <a:t>حلال:</a:t>
            </a:r>
            <a:r>
              <a:rPr lang="ar-SA" sz="2400" dirty="0" smtClean="0">
                <a:latin typeface="Arabic Typesetting" pitchFamily="66" charset="-78"/>
              </a:rPr>
              <a:t> تولوئن (</a:t>
            </a:r>
            <a:r>
              <a:rPr lang="en-GB" sz="2400" dirty="0" smtClean="0">
                <a:latin typeface="Arabic Typesetting" pitchFamily="66" charset="-78"/>
              </a:rPr>
              <a:t>Toluene</a:t>
            </a:r>
            <a:r>
              <a:rPr lang="ar-SA" sz="2400" dirty="0" smtClean="0">
                <a:latin typeface="Arabic Typesetting" pitchFamily="66" charset="-78"/>
              </a:rPr>
              <a:t>)، زایلن (</a:t>
            </a:r>
            <a:r>
              <a:rPr lang="en-GB" sz="2400" dirty="0" err="1" smtClean="0">
                <a:latin typeface="Arabic Typesetting" pitchFamily="66" charset="-78"/>
              </a:rPr>
              <a:t>Xylene</a:t>
            </a:r>
            <a:r>
              <a:rPr lang="ar-SA" sz="2400" dirty="0" smtClean="0">
                <a:latin typeface="Arabic Typesetting" pitchFamily="66" charset="-78"/>
              </a:rPr>
              <a:t>)، سیکلو هگزان (</a:t>
            </a:r>
            <a:r>
              <a:rPr lang="en-GB" sz="2400" dirty="0" err="1" smtClean="0">
                <a:latin typeface="Arabic Typesetting" pitchFamily="66" charset="-78"/>
              </a:rPr>
              <a:t>Cyclohexene</a:t>
            </a:r>
            <a:r>
              <a:rPr lang="ar-SA" sz="2400" dirty="0" smtClean="0">
                <a:latin typeface="Arabic Typesetting" pitchFamily="66" charset="-78"/>
              </a:rPr>
              <a:t>)</a:t>
            </a:r>
            <a:br>
              <a:rPr lang="ar-SA" sz="2400" dirty="0" smtClean="0">
                <a:latin typeface="Arabic Typesetting" pitchFamily="66" charset="-78"/>
              </a:rPr>
            </a:br>
            <a:endParaRPr lang="en-GB" sz="2400" dirty="0" smtClean="0">
              <a:latin typeface="Arabic Typesetting" pitchFamily="66" charset="-78"/>
            </a:endParaRPr>
          </a:p>
          <a:p>
            <a:pPr algn="r" rtl="1">
              <a:buNone/>
            </a:pPr>
            <a:r>
              <a:rPr lang="ar-SA" sz="2400" b="1" dirty="0" smtClean="0">
                <a:latin typeface="Arabic Typesetting" pitchFamily="66" charset="-78"/>
              </a:rPr>
              <a:t>دانسیته: </a:t>
            </a:r>
            <a:r>
              <a:rPr lang="ar-SA" sz="2400" dirty="0" smtClean="0">
                <a:latin typeface="Arabic Typesetting" pitchFamily="66" charset="-78"/>
              </a:rPr>
              <a:t>0.910 تا 0.965 </a:t>
            </a:r>
            <a:r>
              <a:rPr lang="en-GB" sz="2400" dirty="0" smtClean="0">
                <a:latin typeface="Arabic Typesetting" pitchFamily="66" charset="-78"/>
              </a:rPr>
              <a:t>g/cm</a:t>
            </a:r>
            <a:r>
              <a:rPr lang="ar-SA" sz="2400" baseline="30000" dirty="0" smtClean="0">
                <a:latin typeface="Arabic Typesetting" pitchFamily="66" charset="-78"/>
              </a:rPr>
              <a:t>3</a:t>
            </a:r>
            <a:endParaRPr lang="en-GB" sz="2400" baseline="30000" dirty="0" smtClean="0">
              <a:latin typeface="Arabic Typesetting" pitchFamily="66" charset="-78"/>
            </a:endParaRPr>
          </a:p>
          <a:p>
            <a:pPr algn="r" rtl="1">
              <a:buNone/>
            </a:pPr>
            <a:endParaRPr lang="en-GB" sz="2400" baseline="30000" dirty="0" smtClean="0">
              <a:latin typeface="Arabic Typesetting" pitchFamily="66" charset="-78"/>
            </a:endParaRPr>
          </a:p>
          <a:p>
            <a:pPr algn="r" rtl="1">
              <a:buNone/>
            </a:pPr>
            <a:r>
              <a:rPr lang="ar-SA" sz="2400" b="1" dirty="0" smtClean="0">
                <a:latin typeface="Arabic Typesetting" pitchFamily="66" charset="-78"/>
              </a:rPr>
              <a:t>کد بازیافت (</a:t>
            </a:r>
            <a:r>
              <a:rPr lang="en-GB" sz="2400" b="1" dirty="0" smtClean="0">
                <a:latin typeface="Arabic Typesetting" pitchFamily="66" charset="-78"/>
              </a:rPr>
              <a:t>Recycle Code</a:t>
            </a:r>
            <a:r>
              <a:rPr lang="ar-SA" sz="2400" b="1" dirty="0" smtClean="0">
                <a:latin typeface="Arabic Typesetting" pitchFamily="66" charset="-78"/>
              </a:rPr>
              <a:t>): </a:t>
            </a:r>
            <a:endParaRPr lang="en-GB" sz="2400" dirty="0">
              <a:latin typeface="Arabic Typesetting" pitchFamily="66" charset="-78"/>
            </a:endParaRPr>
          </a:p>
        </p:txBody>
      </p:sp>
      <p:pic>
        <p:nvPicPr>
          <p:cNvPr id="4" name="Picture 3" descr="http://www.polypedia.ir/Portals/0/پلاستیک/مواد%20اولیه/پلی%20اتیلن/PE.png"/>
          <p:cNvPicPr/>
          <p:nvPr/>
        </p:nvPicPr>
        <p:blipFill>
          <a:blip r:embed="rId2" cstate="print"/>
          <a:srcRect/>
          <a:stretch>
            <a:fillRect/>
          </a:stretch>
        </p:blipFill>
        <p:spPr bwMode="auto">
          <a:xfrm>
            <a:off x="179512" y="0"/>
            <a:ext cx="3275856" cy="2708920"/>
          </a:xfrm>
          <a:prstGeom prst="rect">
            <a:avLst/>
          </a:prstGeom>
          <a:noFill/>
          <a:ln w="9525">
            <a:noFill/>
            <a:miter lim="800000"/>
            <a:headEnd/>
            <a:tailEnd/>
          </a:ln>
        </p:spPr>
      </p:pic>
      <p:pic>
        <p:nvPicPr>
          <p:cNvPr id="5" name="Picture 4" descr="http://www.polypedia.ir/Portals/0/پلاستیک/مواد%20اولیه/پلی%20اتیلن/HDPE-R.jpg"/>
          <p:cNvPicPr/>
          <p:nvPr/>
        </p:nvPicPr>
        <p:blipFill>
          <a:blip r:embed="rId3" cstate="print"/>
          <a:srcRect/>
          <a:stretch>
            <a:fillRect/>
          </a:stretch>
        </p:blipFill>
        <p:spPr bwMode="auto">
          <a:xfrm>
            <a:off x="539552" y="2920663"/>
            <a:ext cx="1872208" cy="1800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555268" y="4725144"/>
            <a:ext cx="1800200" cy="1800200"/>
          </a:xfrm>
          <a:prstGeom prst="rect">
            <a:avLst/>
          </a:prstGeom>
          <a:noFill/>
          <a:ln w="9525">
            <a:noFill/>
            <a:miter lim="800000"/>
            <a:headEnd/>
            <a:tailEnd/>
          </a:ln>
          <a:effectLst/>
        </p:spPr>
      </p:pic>
    </p:spTree>
    <p:extLst>
      <p:ext uri="{BB962C8B-B14F-4D97-AF65-F5344CB8AC3E}">
        <p14:creationId xmlns:p14="http://schemas.microsoft.com/office/powerpoint/2010/main" xmlns="" val="286518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706090"/>
          </a:xfrm>
        </p:spPr>
        <p:txBody>
          <a:bodyPr>
            <a:normAutofit/>
          </a:bodyPr>
          <a:lstStyle/>
          <a:p>
            <a:pPr algn="ctr" rtl="1"/>
            <a:r>
              <a:rPr lang="ar-SA" sz="3200" b="1" dirty="0" smtClean="0"/>
              <a:t>جدول اطلاعات دمایی و دانسیته پلی اتیلن</a:t>
            </a:r>
            <a:endParaRPr lang="en-GB" sz="3200" dirty="0"/>
          </a:p>
        </p:txBody>
      </p:sp>
      <p:pic>
        <p:nvPicPr>
          <p:cNvPr id="30721" name="Picture 1" descr="C:\Users\majid\Desktop\JADVALE ETELAAT DAMAEE.png"/>
          <p:cNvPicPr>
            <a:picLocks noChangeAspect="1" noChangeArrowheads="1"/>
          </p:cNvPicPr>
          <p:nvPr/>
        </p:nvPicPr>
        <p:blipFill>
          <a:blip r:embed="rId2" cstate="print"/>
          <a:srcRect/>
          <a:stretch>
            <a:fillRect/>
          </a:stretch>
        </p:blipFill>
        <p:spPr bwMode="auto">
          <a:xfrm>
            <a:off x="971600" y="980728"/>
            <a:ext cx="7092280" cy="5749309"/>
          </a:xfrm>
          <a:prstGeom prst="rect">
            <a:avLst/>
          </a:prstGeom>
          <a:noFill/>
        </p:spPr>
      </p:pic>
    </p:spTree>
    <p:extLst>
      <p:ext uri="{BB962C8B-B14F-4D97-AF65-F5344CB8AC3E}">
        <p14:creationId xmlns:p14="http://schemas.microsoft.com/office/powerpoint/2010/main" xmlns="" val="1949140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67600" cy="850106"/>
          </a:xfrm>
        </p:spPr>
        <p:txBody>
          <a:bodyPr>
            <a:noAutofit/>
          </a:bodyPr>
          <a:lstStyle/>
          <a:p>
            <a:pPr algn="r" rtl="1"/>
            <a:r>
              <a:rPr lang="ar-SA" sz="3200" b="1" dirty="0" smtClean="0"/>
              <a:t>ویژگی های اشتعال (روش شناسایی آسان): </a:t>
            </a:r>
            <a:r>
              <a:rPr lang="en-GB" sz="3200" dirty="0" smtClean="0"/>
              <a:t/>
            </a:r>
            <a:br>
              <a:rPr lang="en-GB" sz="3200" dirty="0" smtClean="0"/>
            </a:br>
            <a:endParaRPr lang="en-GB" sz="3200" dirty="0"/>
          </a:p>
        </p:txBody>
      </p:sp>
      <p:sp>
        <p:nvSpPr>
          <p:cNvPr id="3" name="Content Placeholder 2"/>
          <p:cNvSpPr>
            <a:spLocks noGrp="1"/>
          </p:cNvSpPr>
          <p:nvPr>
            <p:ph idx="1"/>
          </p:nvPr>
        </p:nvSpPr>
        <p:spPr>
          <a:xfrm>
            <a:off x="611560" y="1844824"/>
            <a:ext cx="7467600" cy="2908920"/>
          </a:xfrm>
        </p:spPr>
        <p:txBody>
          <a:bodyPr>
            <a:normAutofit/>
          </a:bodyPr>
          <a:lstStyle/>
          <a:p>
            <a:pPr lvl="0" algn="r" rtl="1"/>
            <a:r>
              <a:rPr lang="ar-SA" sz="2400" dirty="0" smtClean="0">
                <a:latin typeface="Arabic Typesetting" pitchFamily="66" charset="-78"/>
              </a:rPr>
              <a:t>در شعله می سوزد و بعد از حذف شعله همچنان به سوختن ادامه می دهد.</a:t>
            </a:r>
            <a:endParaRPr lang="en-GB" sz="2400" dirty="0" smtClean="0">
              <a:latin typeface="Arabic Typesetting" pitchFamily="66" charset="-78"/>
            </a:endParaRPr>
          </a:p>
          <a:p>
            <a:pPr lvl="0" algn="r" rtl="1"/>
            <a:r>
              <a:rPr lang="ar-SA" sz="2400" dirty="0" smtClean="0">
                <a:latin typeface="Arabic Typesetting" pitchFamily="66" charset="-78"/>
              </a:rPr>
              <a:t>شعله زرد متمایل به نارنجی با پایه آبی دارد.</a:t>
            </a:r>
            <a:endParaRPr lang="en-GB" sz="2400" dirty="0" smtClean="0">
              <a:latin typeface="Arabic Typesetting" pitchFamily="66" charset="-78"/>
            </a:endParaRPr>
          </a:p>
          <a:p>
            <a:pPr lvl="0" algn="r" rtl="1"/>
            <a:r>
              <a:rPr lang="ar-SA" sz="2400" dirty="0" smtClean="0">
                <a:latin typeface="Arabic Typesetting" pitchFamily="66" charset="-78"/>
              </a:rPr>
              <a:t>تقریبأ بدون دود می سوزد.</a:t>
            </a:r>
            <a:endParaRPr lang="en-GB" sz="2400" dirty="0" smtClean="0">
              <a:latin typeface="Arabic Typesetting" pitchFamily="66" charset="-78"/>
            </a:endParaRPr>
          </a:p>
          <a:p>
            <a:pPr lvl="0" algn="r" rtl="1"/>
            <a:r>
              <a:rPr lang="ar-SA" sz="2400" dirty="0" smtClean="0">
                <a:latin typeface="Arabic Typesetting" pitchFamily="66" charset="-78"/>
              </a:rPr>
              <a:t>به راحتی در شعله چکه می کند.</a:t>
            </a:r>
            <a:endParaRPr lang="en-GB" sz="2400" dirty="0" smtClean="0">
              <a:latin typeface="Arabic Typesetting" pitchFamily="66" charset="-78"/>
            </a:endParaRPr>
          </a:p>
          <a:p>
            <a:pPr lvl="0" algn="r" rtl="1"/>
            <a:r>
              <a:rPr lang="ar-SA" sz="2400" dirty="0" smtClean="0">
                <a:latin typeface="Arabic Typesetting" pitchFamily="66" charset="-78"/>
              </a:rPr>
              <a:t>بوی سوختن آن شبیه شمع در حال سوختن (پارافین) است.</a:t>
            </a:r>
            <a:endParaRPr lang="en-GB" sz="2400" dirty="0" smtClean="0">
              <a:latin typeface="Arabic Typesetting" pitchFamily="66" charset="-78"/>
            </a:endParaRPr>
          </a:p>
          <a:p>
            <a:pPr algn="r" rtl="1">
              <a:buNone/>
            </a:pPr>
            <a:endParaRPr lang="en-GB" sz="2400" dirty="0">
              <a:latin typeface="Arabic Typesetting" pitchFamily="66" charset="-78"/>
            </a:endParaRPr>
          </a:p>
        </p:txBody>
      </p:sp>
    </p:spTree>
    <p:extLst>
      <p:ext uri="{BB962C8B-B14F-4D97-AF65-F5344CB8AC3E}">
        <p14:creationId xmlns:p14="http://schemas.microsoft.com/office/powerpoint/2010/main" xmlns="" val="306715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eed">
      <a:majorFont>
        <a:latin typeface="Calibri"/>
        <a:ea typeface=""/>
        <a:cs typeface="B Titr"/>
      </a:majorFont>
      <a:minorFont>
        <a:latin typeface="Arial"/>
        <a:ea typeface=""/>
        <a:cs typeface="B Lotus"/>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980</TotalTime>
  <Words>2202</Words>
  <Application>Microsoft Office PowerPoint</Application>
  <PresentationFormat>On-screen Show (4:3)</PresentationFormat>
  <Paragraphs>164</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1_Technic</vt:lpstr>
      <vt:lpstr>پلی اتیلن</vt:lpstr>
      <vt:lpstr>تاریخچه پلی اتیلن </vt:lpstr>
      <vt:lpstr> </vt:lpstr>
      <vt:lpstr>پلی اتیلن در یک نگاه </vt:lpstr>
      <vt:lpstr>پلی اتیلن در یک نگاه</vt:lpstr>
      <vt:lpstr>Slide 6</vt:lpstr>
      <vt:lpstr>ساختار:</vt:lpstr>
      <vt:lpstr>جدول اطلاعات دمایی و دانسیته پلی اتیلن</vt:lpstr>
      <vt:lpstr>ویژگی های اشتعال (روش شناسایی آسان):  </vt:lpstr>
      <vt:lpstr>چگونگی تولید </vt:lpstr>
      <vt:lpstr>مهم‌ترین ویژگی‌های ذاتی پلی اتیلن‌های تجاری برای کاربردهای اصلی عبارت‌اند از:</vt:lpstr>
      <vt:lpstr>Slide 12</vt:lpstr>
      <vt:lpstr>انواع پلی اتیلن </vt:lpstr>
      <vt:lpstr>HDPE (High Density Polyethylene)  پلی اتیلن باتراکم بالا (پلی اتیلن سنگین یا پلی اتیلن نرم): </vt:lpstr>
      <vt:lpstr>Slide 15</vt:lpstr>
      <vt:lpstr> </vt:lpstr>
      <vt:lpstr> </vt:lpstr>
      <vt:lpstr> </vt:lpstr>
      <vt:lpstr> </vt:lpstr>
      <vt:lpstr>LDPE (Low Density Polyethylene) پلی اتیلن با تراکم پایین (پلی اتیلن یا پلی اتیلن سخت):  </vt:lpstr>
      <vt:lpstr> </vt:lpstr>
      <vt:lpstr> </vt:lpstr>
      <vt:lpstr> </vt:lpstr>
      <vt:lpstr>LLDPE (Linear Low Density Polyethylene) پلی اتیلن نیمه متراکم (پلی اتیلن سبک خطی): </vt:lpstr>
      <vt:lpstr>Slide 25</vt:lpstr>
      <vt:lpstr>Slide 26</vt:lpstr>
      <vt:lpstr>تفاوت LDPE و LLDPE: </vt:lpstr>
      <vt:lpstr>Slide 28</vt:lpstr>
      <vt:lpstr>HMWPE (Ultra High Molecular Weight Polyethylene) پلی اتیلن با وزن مولکولی بسیار بالا: </vt:lpstr>
      <vt:lpstr> </vt:lpstr>
      <vt:lpstr> </vt:lpstr>
      <vt:lpstr>مقایسهLDPE,HDPEوLLDPE:  </vt:lpstr>
      <vt:lpstr>تقسیم بندی اساسی پلی اتیلن عبارت است از: </vt:lpstr>
      <vt:lpstr>Slide 34</vt:lpstr>
      <vt:lpstr> </vt:lpstr>
      <vt:lpstr> </vt:lpstr>
      <vt:lpstr> </vt:lpstr>
      <vt:lpstr>نمايي از فرآيند توليد پلي اتيلن</vt:lpstr>
      <vt:lpstr>کاربردهاي پلي اتيلن </vt:lpstr>
      <vt:lpstr> </vt:lpstr>
      <vt:lpstr> </vt:lpstr>
      <vt:lpstr>Slide 42</vt:lpstr>
      <vt:lpstr>بازیافت </vt:lpstr>
      <vt:lpstr> </vt:lpstr>
      <vt:lpstr> </vt:lpstr>
      <vt:lpstr> </vt:lpstr>
      <vt:lpstr> </vt:lpstr>
      <vt:lpstr>جنس مواد پلیمری:</vt:lpstr>
      <vt:lpstr>جدول رفتار پلاستیکها در شعله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تفلون</dc:title>
  <dc:creator>dark angel</dc:creator>
  <cp:lastModifiedBy>ashkan</cp:lastModifiedBy>
  <cp:revision>283</cp:revision>
  <dcterms:created xsi:type="dcterms:W3CDTF">2005-07-31T03:54:29Z</dcterms:created>
  <dcterms:modified xsi:type="dcterms:W3CDTF">2014-04-21T09:30:45Z</dcterms:modified>
</cp:coreProperties>
</file>