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0" r:id="rId1"/>
  </p:sldMasterIdLst>
  <p:notesMasterIdLst>
    <p:notesMasterId r:id="rId34"/>
  </p:notesMasterIdLst>
  <p:sldIdLst>
    <p:sldId id="469" r:id="rId2"/>
    <p:sldId id="470" r:id="rId3"/>
    <p:sldId id="471" r:id="rId4"/>
    <p:sldId id="472" r:id="rId5"/>
    <p:sldId id="473" r:id="rId6"/>
    <p:sldId id="474" r:id="rId7"/>
    <p:sldId id="475" r:id="rId8"/>
    <p:sldId id="476" r:id="rId9"/>
    <p:sldId id="477" r:id="rId10"/>
    <p:sldId id="478" r:id="rId11"/>
    <p:sldId id="479" r:id="rId12"/>
    <p:sldId id="480" r:id="rId13"/>
    <p:sldId id="481" r:id="rId14"/>
    <p:sldId id="482" r:id="rId15"/>
    <p:sldId id="483" r:id="rId16"/>
    <p:sldId id="484" r:id="rId17"/>
    <p:sldId id="485" r:id="rId18"/>
    <p:sldId id="486" r:id="rId19"/>
    <p:sldId id="487" r:id="rId20"/>
    <p:sldId id="488" r:id="rId21"/>
    <p:sldId id="489" r:id="rId22"/>
    <p:sldId id="490" r:id="rId23"/>
    <p:sldId id="491" r:id="rId24"/>
    <p:sldId id="492" r:id="rId25"/>
    <p:sldId id="493" r:id="rId26"/>
    <p:sldId id="494" r:id="rId27"/>
    <p:sldId id="759" r:id="rId28"/>
    <p:sldId id="495" r:id="rId29"/>
    <p:sldId id="496" r:id="rId30"/>
    <p:sldId id="497" r:id="rId31"/>
    <p:sldId id="498" r:id="rId32"/>
    <p:sldId id="499" r:id="rId3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k angel" initials="d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79" autoAdjust="0"/>
    <p:restoredTop sz="94610"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4693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255828D-D90A-4D92-A409-5F861BB3F92F}" type="datetimeFigureOut">
              <a:rPr lang="fa-IR" smtClean="0"/>
              <a:pPr/>
              <a:t>1435/06/21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E58B2F7-F62D-4A45-A7A9-416A021EB59D}" type="slidenum">
              <a:rPr lang="fa-IR" smtClean="0"/>
              <a:pPr/>
              <a:t>‹#›</a:t>
            </a:fld>
            <a:endParaRPr lang="fa-IR"/>
          </a:p>
        </p:txBody>
      </p:sp>
    </p:spTree>
    <p:extLst>
      <p:ext uri="{BB962C8B-B14F-4D97-AF65-F5344CB8AC3E}">
        <p14:creationId xmlns="" xmlns:p14="http://schemas.microsoft.com/office/powerpoint/2010/main" val="1786660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8BE90483-C7DB-49E4-8BDF-C89634FE3E77}"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19" name="Footer Placeholder 18"/>
          <p:cNvSpPr>
            <a:spLocks noGrp="1"/>
          </p:cNvSpPr>
          <p:nvPr>
            <p:ph type="ftr" sz="quarter" idx="11"/>
          </p:nvPr>
        </p:nvSpPr>
        <p:spPr/>
        <p:txBody>
          <a:bodyPr/>
          <a:lstStyle/>
          <a:p>
            <a:pPr>
              <a:defRPr/>
            </a:pPr>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p>
            <a:pPr>
              <a:defRPr/>
            </a:pPr>
            <a:fld id="{11C878CF-EEC0-4C93-8C93-0346B5F61C7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3615258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68BF60F-7150-4041-81DE-3D94A6F48443}"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4BE1B4C-AC8B-465E-B3C9-7D7C7011DD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35981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7144BC0-68C2-41A7-B551-FCF1D3260410}"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33FE678-AC02-481C-804E-C722CDEC578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10545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0776465-8289-44BF-8168-02F1D75ED28C}"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E6D65FC-110A-432E-BC31-5C04D60F94E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94658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7D0D56C-359E-4A48-8426-9497FA37752C}"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0E12144-856A-41FA-A0D7-C8DA1259FE6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2950847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8AEB024-ED26-412C-9FA4-AFAD88BB6B09}"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0CA8949-DB80-43D6-B61A-1C7F0345087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435721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96A31821-309D-4442-BE2B-68614639191F}"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0AADD6E0-9606-4E33-9B22-968DA26C41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79199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518EE25C-664D-4299-BC7F-ED8977E54CA9}"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pPr>
              <a:defRPr/>
            </a:pPr>
            <a:fld id="{D628B39F-45FC-41E1-87F8-2530B92837FD}" type="slidenum">
              <a:rPr lang="en-US" smtClean="0">
                <a:solidFill>
                  <a:prstClr val="black">
                    <a:tint val="75000"/>
                  </a:prstClr>
                </a:solidFill>
              </a:rPr>
              <a:pPr>
                <a:defRPr/>
              </a:pPr>
              <a:t>‹#›</a:t>
            </a:fld>
            <a:endParaRPr lang="en-US">
              <a:solidFill>
                <a:prstClr val="black">
                  <a:tint val="75000"/>
                </a:prstClr>
              </a:solidFill>
            </a:endParaRPr>
          </a:p>
        </p:txBody>
      </p:sp>
      <p:sp>
        <p:nvSpPr>
          <p:cNvPr id="9" name="Footer Placeholder 8"/>
          <p:cNvSpPr>
            <a:spLocks noGrp="1"/>
          </p:cNvSpPr>
          <p:nvPr>
            <p:ph type="ftr" sz="quarter" idx="12"/>
          </p:nvPr>
        </p:nvSpPr>
        <p:spPr/>
        <p:txBody>
          <a:bodyPr/>
          <a:lstStyle/>
          <a:p>
            <a:pPr>
              <a:defRPr/>
            </a:pPr>
            <a:endParaRPr lang="en-US">
              <a:solidFill>
                <a:prstClr val="black">
                  <a:tint val="75000"/>
                </a:prstClr>
              </a:solidFill>
            </a:endParaRPr>
          </a:p>
        </p:txBody>
      </p:sp>
    </p:spTree>
    <p:extLst>
      <p:ext uri="{BB962C8B-B14F-4D97-AF65-F5344CB8AC3E}">
        <p14:creationId xmlns="" xmlns:p14="http://schemas.microsoft.com/office/powerpoint/2010/main" val="298387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C1AF4EA-9B61-46CC-840C-5CEFC08596EC}"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9B7E51FD-B2BA-4ABD-8E07-8A667DD39C8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73510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E3EE113-588B-40D1-B405-DFA4100ACF2C}"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pPr>
              <a:defRPr/>
            </a:pPr>
            <a:fld id="{492B6B7C-24D1-4EFE-A061-14629330986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44790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fld id="{4EBD5BC3-4E85-4421-9952-754454D64655}" type="datetimeFigureOut">
              <a:rPr lang="en-US" smtClean="0">
                <a:solidFill>
                  <a:prstClr val="black">
                    <a:tint val="75000"/>
                  </a:prstClr>
                </a:solidFill>
              </a:rPr>
              <a:pPr>
                <a:defRPr/>
              </a:pPr>
              <a:t>4/21/2014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CFF31A4-19A6-4299-A90B-E93C8270E50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69655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7FC8D08-7C2E-400D-8FF1-0DFCDC7E6DB4}" type="datetimeFigureOut">
              <a:rPr lang="fa-IR" smtClean="0">
                <a:solidFill>
                  <a:srgbClr val="E7DEC9">
                    <a:shade val="50000"/>
                  </a:srgbClr>
                </a:solidFill>
              </a:rPr>
              <a:pPr/>
              <a:t>1435/06/21</a:t>
            </a:fld>
            <a:endParaRPr lang="fa-IR">
              <a:solidFill>
                <a:srgbClr val="E7DEC9">
                  <a:shade val="50000"/>
                </a:srgb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a-IR">
              <a:solidFill>
                <a:srgbClr val="E7DEC9">
                  <a:shade val="50000"/>
                </a:srgb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7AAADD6-91A1-4A35-9258-613A2E6CD296}" type="slidenum">
              <a:rPr lang="fa-IR" smtClean="0">
                <a:solidFill>
                  <a:srgbClr val="E7DEC9">
                    <a:shade val="50000"/>
                  </a:srgbClr>
                </a:solidFill>
              </a:rPr>
              <a:pPr/>
              <a:t>‹#›</a:t>
            </a:fld>
            <a:endParaRPr lang="fa-IR">
              <a:solidFill>
                <a:srgbClr val="E7DEC9">
                  <a:shade val="50000"/>
                </a:srgbClr>
              </a:solidFill>
            </a:endParaRPr>
          </a:p>
        </p:txBody>
      </p:sp>
    </p:spTree>
    <p:extLst>
      <p:ext uri="{BB962C8B-B14F-4D97-AF65-F5344CB8AC3E}">
        <p14:creationId xmlns="" xmlns:p14="http://schemas.microsoft.com/office/powerpoint/2010/main" val="1318361713"/>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Farnaz" pitchFamily="2" charset="-78"/>
              </a:rPr>
              <a:t>انواع لاستیک</a:t>
            </a:r>
            <a:endParaRPr lang="fa-I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Farnaz" pitchFamily="2" charset="-78"/>
            </a:endParaRPr>
          </a:p>
        </p:txBody>
      </p:sp>
      <p:pic>
        <p:nvPicPr>
          <p:cNvPr id="4" name="Picture 2" descr="C:\Users\re\Desktop\لاستیک طبیعی\نبئیلفقل_files\IR%20product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95736" y="2772477"/>
            <a:ext cx="4896544" cy="37492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5978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re\Desktop\لاستیک طبیعی\نبئیلفقل_files\Natural-Rubber-packag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990600"/>
            <a:ext cx="3200400" cy="4572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44" name="Picture 4" descr="C:\Users\re\Desktop\لاستیک طبیعی\نبئیلفقل_files\natural_rubber_package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686175" y="990600"/>
            <a:ext cx="5457825" cy="45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076156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fade">
                                      <p:cBhvr>
                                        <p:cTn id="13" dur="1000"/>
                                        <p:tgtEl>
                                          <p:spTgt spid="10244"/>
                                        </p:tgtEl>
                                      </p:cBhvr>
                                    </p:animEffect>
                                    <p:anim calcmode="lin" valueType="num">
                                      <p:cBhvr>
                                        <p:cTn id="14" dur="1000" fill="hold"/>
                                        <p:tgtEl>
                                          <p:spTgt spid="10244"/>
                                        </p:tgtEl>
                                        <p:attrNameLst>
                                          <p:attrName>ppt_x</p:attrName>
                                        </p:attrNameLst>
                                      </p:cBhvr>
                                      <p:tavLst>
                                        <p:tav tm="0">
                                          <p:val>
                                            <p:strVal val="#ppt_x"/>
                                          </p:val>
                                        </p:tav>
                                        <p:tav tm="100000">
                                          <p:val>
                                            <p:strVal val="#ppt_x"/>
                                          </p:val>
                                        </p:tav>
                                      </p:tavLst>
                                    </p:anim>
                                    <p:anim calcmode="lin" valueType="num">
                                      <p:cBhvr>
                                        <p:cTn id="15"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208912" cy="3046988"/>
          </a:xfrm>
          <a:prstGeom prst="rect">
            <a:avLst/>
          </a:prstGeom>
        </p:spPr>
        <p:txBody>
          <a:bodyPr wrap="square">
            <a:spAutoFit/>
          </a:bodyPr>
          <a:lstStyle/>
          <a:p>
            <a:pPr algn="just" rtl="1"/>
            <a:r>
              <a:rPr lang="ar-SA" sz="2400" dirty="0"/>
              <a:t> </a:t>
            </a:r>
            <a:endParaRPr lang="en-US" sz="2400" dirty="0"/>
          </a:p>
          <a:p>
            <a:pPr algn="just" rtl="1"/>
            <a:r>
              <a:rPr lang="ar-SA" sz="2400" dirty="0"/>
              <a:t>از لحاظ نوع ساختار لاستیک طبیعی به دو دسته تقسیم می </a:t>
            </a:r>
            <a:r>
              <a:rPr lang="ar-SA" sz="2400" dirty="0" smtClean="0"/>
              <a:t>شوند</a:t>
            </a:r>
            <a:r>
              <a:rPr lang="fa-IR" sz="2400" dirty="0" smtClean="0"/>
              <a:t>:</a:t>
            </a:r>
            <a:endParaRPr lang="en-US" sz="2400" dirty="0"/>
          </a:p>
          <a:p>
            <a:pPr algn="just" rtl="1">
              <a:lnSpc>
                <a:spcPct val="200000"/>
              </a:lnSpc>
            </a:pPr>
            <a:r>
              <a:rPr lang="ar-SA" sz="2400" dirty="0"/>
              <a:t> </a:t>
            </a:r>
            <a:endParaRPr lang="en-US" sz="2400" dirty="0"/>
          </a:p>
          <a:p>
            <a:pPr lvl="0" algn="just" rtl="1">
              <a:lnSpc>
                <a:spcPct val="200000"/>
              </a:lnSpc>
            </a:pPr>
            <a:r>
              <a:rPr lang="ar-SA" sz="2400" dirty="0"/>
              <a:t>ترانس 1و4 ـ ایزوپرن (</a:t>
            </a:r>
            <a:r>
              <a:rPr lang="en-US" sz="2400" dirty="0"/>
              <a:t>Trans-1,4-Polyisoprene</a:t>
            </a:r>
            <a:r>
              <a:rPr lang="ar-SA" sz="2400" dirty="0"/>
              <a:t>):</a:t>
            </a:r>
            <a:endParaRPr lang="en-US" sz="2400" dirty="0"/>
          </a:p>
          <a:p>
            <a:pPr lvl="0" algn="just" rtl="1">
              <a:lnSpc>
                <a:spcPct val="200000"/>
              </a:lnSpc>
            </a:pPr>
            <a:r>
              <a:rPr lang="ar-SA" sz="2400" dirty="0"/>
              <a:t>سیس 1و4 ـ ایزوپرن (</a:t>
            </a:r>
            <a:r>
              <a:rPr lang="en-US" sz="2400" dirty="0"/>
              <a:t>Cis-1,4-Polyisoprene</a:t>
            </a:r>
            <a:r>
              <a:rPr lang="ar-SA" sz="2400" dirty="0"/>
              <a:t>): </a:t>
            </a:r>
            <a:endParaRPr lang="en-US" sz="2400" dirty="0"/>
          </a:p>
        </p:txBody>
      </p:sp>
      <p:pic>
        <p:nvPicPr>
          <p:cNvPr id="7170" name="Picture 2" descr="C:\Users\re\Desktop\لاستیک طبیعی\نبئیلفقل_files\Natural%20Rubber%20Structure.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31900" y="3886200"/>
            <a:ext cx="6629400" cy="2381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4409359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352928" cy="5078313"/>
          </a:xfrm>
          <a:prstGeom prst="rect">
            <a:avLst/>
          </a:prstGeom>
        </p:spPr>
        <p:txBody>
          <a:bodyPr wrap="square">
            <a:spAutoFit/>
          </a:bodyPr>
          <a:lstStyle/>
          <a:p>
            <a:pPr rtl="1"/>
            <a:r>
              <a:rPr lang="ar-SA" dirty="0"/>
              <a:t> </a:t>
            </a:r>
            <a:endParaRPr lang="en-US" dirty="0"/>
          </a:p>
          <a:p>
            <a:pPr rtl="1"/>
            <a:r>
              <a:rPr lang="ar-SA" sz="3200" dirty="0">
                <a:cs typeface="+mj-cs"/>
              </a:rPr>
              <a:t>روش های </a:t>
            </a:r>
            <a:r>
              <a:rPr lang="ar-SA" sz="3200" dirty="0" smtClean="0">
                <a:cs typeface="+mj-cs"/>
              </a:rPr>
              <a:t>پخت</a:t>
            </a:r>
            <a:endParaRPr lang="en-US" sz="3200" dirty="0">
              <a:cs typeface="+mj-cs"/>
            </a:endParaRPr>
          </a:p>
          <a:p>
            <a:pPr algn="r" rtl="1"/>
            <a:r>
              <a:rPr lang="ar-SA" sz="2400" dirty="0"/>
              <a:t>هم به روش گوگردی و هم به روش پرکسیدی پخت می </a:t>
            </a:r>
            <a:r>
              <a:rPr lang="ar-SA" sz="2400" dirty="0" smtClean="0"/>
              <a:t>شود</a:t>
            </a:r>
            <a:r>
              <a:rPr lang="fa-IR" sz="2400" dirty="0" smtClean="0"/>
              <a:t>.</a:t>
            </a:r>
            <a:endParaRPr lang="en-US" sz="2400" dirty="0"/>
          </a:p>
          <a:p>
            <a:pPr algn="r" rtl="1"/>
            <a:r>
              <a:rPr lang="ar-SA" sz="2000" dirty="0"/>
              <a:t> </a:t>
            </a:r>
            <a:endParaRPr lang="en-US" sz="2000" dirty="0"/>
          </a:p>
          <a:p>
            <a:pPr algn="r" rtl="1"/>
            <a:r>
              <a:rPr lang="ar-SA" sz="2000" dirty="0"/>
              <a:t> </a:t>
            </a:r>
            <a:endParaRPr lang="en-US" sz="2000" dirty="0"/>
          </a:p>
          <a:p>
            <a:pPr rtl="1"/>
            <a:r>
              <a:rPr lang="ar-SA" sz="3200" dirty="0">
                <a:cs typeface="+mj-cs"/>
              </a:rPr>
              <a:t>مزایا</a:t>
            </a:r>
            <a:endParaRPr lang="en-US" sz="3200" dirty="0">
              <a:cs typeface="+mj-cs"/>
            </a:endParaRPr>
          </a:p>
          <a:p>
            <a:pPr algn="r" rtl="1"/>
            <a:r>
              <a:rPr lang="ar-SA" sz="2000" dirty="0"/>
              <a:t> </a:t>
            </a:r>
            <a:r>
              <a:rPr lang="ar-SA" sz="2400" dirty="0"/>
              <a:t>ارزان بودن، مقاومت در برابر </a:t>
            </a:r>
            <a:r>
              <a:rPr lang="ar-SA" sz="2400" dirty="0" smtClean="0"/>
              <a:t>آب</a:t>
            </a:r>
            <a:r>
              <a:rPr lang="fa-IR" sz="2400" dirty="0" smtClean="0"/>
              <a:t>.</a:t>
            </a:r>
            <a:endParaRPr lang="en-US" sz="2400" dirty="0"/>
          </a:p>
          <a:p>
            <a:pPr algn="r" rtl="1"/>
            <a:endParaRPr lang="fa-IR" sz="3200" dirty="0" smtClean="0">
              <a:cs typeface="+mj-cs"/>
            </a:endParaRPr>
          </a:p>
          <a:p>
            <a:pPr rtl="1"/>
            <a:r>
              <a:rPr lang="fa-IR" sz="3200" dirty="0" smtClean="0">
                <a:cs typeface="+mj-cs"/>
              </a:rPr>
              <a:t>معایب</a:t>
            </a:r>
            <a:endParaRPr lang="en-US" sz="3200" dirty="0">
              <a:cs typeface="+mj-cs"/>
            </a:endParaRPr>
          </a:p>
          <a:p>
            <a:pPr algn="r" rtl="1"/>
            <a:r>
              <a:rPr lang="ar-SA" sz="2400" dirty="0"/>
              <a:t>مقاومت ازونی بسیار ضعیف (به دلیل وجود پیوند دوگانه در هر واحد تکراری)، در برابر نور خورشید، مقاومت کم در برابر حلال های هیدروکربنی، مقاومت کم در برابر روغن و بنزین، مقاومت کم در برابر شعله و </a:t>
            </a:r>
            <a:r>
              <a:rPr lang="ar-SA" sz="2400" dirty="0" smtClean="0"/>
              <a:t>اشتعال</a:t>
            </a:r>
            <a:r>
              <a:rPr lang="fa-IR" sz="2400" dirty="0" smtClean="0"/>
              <a:t>.</a:t>
            </a:r>
            <a:endParaRPr lang="en-US" sz="2400" dirty="0"/>
          </a:p>
          <a:p>
            <a:pPr rtl="1"/>
            <a:r>
              <a:rPr lang="ar-SA" dirty="0"/>
              <a:t> </a:t>
            </a:r>
            <a:endParaRPr lang="en-US" dirty="0"/>
          </a:p>
        </p:txBody>
      </p:sp>
    </p:spTree>
    <p:extLst>
      <p:ext uri="{BB962C8B-B14F-4D97-AF65-F5344CB8AC3E}">
        <p14:creationId xmlns="" xmlns:p14="http://schemas.microsoft.com/office/powerpoint/2010/main" val="40896029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601807"/>
          </a:xfrm>
          <a:prstGeom prst="rect">
            <a:avLst/>
          </a:prstGeom>
        </p:spPr>
        <p:txBody>
          <a:bodyPr wrap="square">
            <a:spAutoFit/>
          </a:bodyPr>
          <a:lstStyle/>
          <a:p>
            <a:pPr algn="ctr" rtl="1"/>
            <a:r>
              <a:rPr lang="ar-SA" sz="3200" dirty="0">
                <a:cs typeface="+mj-cs"/>
              </a:rPr>
              <a:t>خواص</a:t>
            </a:r>
            <a:endParaRPr lang="en-US" sz="3200" dirty="0">
              <a:cs typeface="+mj-cs"/>
            </a:endParaRPr>
          </a:p>
          <a:p>
            <a:pPr algn="r" rtl="1"/>
            <a:r>
              <a:rPr lang="ar-SA" sz="2300" dirty="0"/>
              <a:t> </a:t>
            </a:r>
            <a:endParaRPr lang="en-US" sz="2300" dirty="0"/>
          </a:p>
          <a:p>
            <a:pPr algn="just" rtl="1"/>
            <a:r>
              <a:rPr lang="fa-IR" sz="2300" dirty="0"/>
              <a:t>لاستیک طبیعی نسبت به سایر لاستیکهای مصنوعی از یک سری مزایای بی نظیر برخوردار است. یکی از این مزایا چسبندگی ساختاری فوق العاده آن نسبت به سایر لاستیکهای مصنوعی می باشد. این کیفیت چسبندگی لاستیک طبیعی در ساخت محصولات لاستیکی مختلف از اجزاء لاستیکی پخت نشده ضروری می باشد. دومین مزیت آن است که لاستیک طبیعی یکی از چند الاستومری است که موقع کشیده شدن متبلور می گردد ( در هنگام رهایش مانند بسیاری از الاستومرها حالت آمورف زیادی دارد). این خاصیت باعث می شود آمیزه های صمغی لاستیک،استحکام کششی خوبی را داشته باشد (آمیزه های بدون دوده و یا پر کننده). اکثر الاستومرها مثل– </a:t>
            </a:r>
            <a:r>
              <a:rPr lang="en-US" sz="2300" dirty="0"/>
              <a:t>SBR</a:t>
            </a:r>
            <a:r>
              <a:rPr lang="fa-IR" sz="2300" dirty="0"/>
              <a:t>- باید در آمیزه خود دوده داشته باشد تا استحکام کششی و ماجولس قابل قبولی پیدا کنند. سومین ویژگی مهم لاستیک طبیعی نسبت به الاستومرهای دیگر داشتن خواص دینامیکی فوق العاده است، چون در حالت پخت شده خاصیت ارتجاعی بسیار زیادی دارد. به خاطر داشتن خاصیت ارتجاعی بسیار زیاد، در سیکل تنشهای تغییر شکلی، انرژی جنبشی به صورت حرارتی کمتر هدر می رود. در نتیجه، محصولاتی که تحت سیکلهای تغییر شکل ثابت قرار می گیرند ( مانند تایرها ) حرارت کمتری ایجاد می کنند. و محصولاتی که تحت شرایط دینامیکی فوق از لاستیک طبیعی ساخته می شوند در مقایسه با محصولات ساخته شده از لاستیکهای مصنوعی احتمال کمتری برای شکسته شدن دارند.  </a:t>
            </a:r>
            <a:endParaRPr lang="en-US" sz="2300" dirty="0"/>
          </a:p>
          <a:p>
            <a:pPr algn="just" rtl="1"/>
            <a:r>
              <a:rPr lang="fa-IR" sz="2300" dirty="0"/>
              <a:t>رابرهای طبیعی از نظر شیمیایی در مقابل اسیدهای معدنی رقیق، قلیا و نمکها مقاوم </a:t>
            </a:r>
            <a:r>
              <a:rPr lang="fa-IR" sz="2300" dirty="0" smtClean="0"/>
              <a:t>هستند.</a:t>
            </a:r>
            <a:endParaRPr lang="en-US" sz="2300" dirty="0"/>
          </a:p>
        </p:txBody>
      </p:sp>
    </p:spTree>
    <p:extLst>
      <p:ext uri="{BB962C8B-B14F-4D97-AF65-F5344CB8AC3E}">
        <p14:creationId xmlns="" xmlns:p14="http://schemas.microsoft.com/office/powerpoint/2010/main" val="22695717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76672"/>
            <a:ext cx="7978080" cy="3293209"/>
          </a:xfrm>
          <a:prstGeom prst="rect">
            <a:avLst/>
          </a:prstGeom>
        </p:spPr>
        <p:txBody>
          <a:bodyPr wrap="square">
            <a:spAutoFit/>
          </a:bodyPr>
          <a:lstStyle/>
          <a:p>
            <a:pPr algn="ctr" rtl="1"/>
            <a:r>
              <a:rPr lang="fa-IR" sz="3200" dirty="0" smtClean="0">
                <a:cs typeface="+mj-cs"/>
              </a:rPr>
              <a:t>کاربرد</a:t>
            </a:r>
          </a:p>
          <a:p>
            <a:pPr algn="ctr" rtl="1"/>
            <a:endParaRPr lang="en-US" sz="3200" dirty="0">
              <a:cs typeface="+mj-cs"/>
            </a:endParaRPr>
          </a:p>
          <a:p>
            <a:pPr algn="just" rtl="1"/>
            <a:r>
              <a:rPr lang="ar-SA" sz="2400" dirty="0" smtClean="0"/>
              <a:t>بیشترین </a:t>
            </a:r>
            <a:r>
              <a:rPr lang="ar-SA" sz="2400" dirty="0"/>
              <a:t>مصرف این ماده (بیش از 60%) در ساخت انواع تایر است (رویه تایر و بدنه و دیواره تایر)، درزگیر ها و آبند های لاستیکی، لوله، ضربه گیر ها، اسفنج های لاستیکی برای مبل سازی و تشک سازی، ورق های لاستیکی، نوار های لاستیکی، تسمه و نقاله، شیلنگ، واشر، کفی کفش، کالاهای ورزشی، مهر، چسب، نوک پستان بطری و پستانک و کاربردهای فراوان پزشکی (دستکش و ...)، کاربرد های مهندسی (اتصالات انعطاف پذیر بالشتک پل ها و ساختمان ها) و </a:t>
            </a:r>
            <a:r>
              <a:rPr lang="ar-SA" sz="2400" dirty="0" smtClean="0"/>
              <a:t>..</a:t>
            </a:r>
            <a:r>
              <a:rPr lang="fa-IR" sz="2400" dirty="0" smtClean="0"/>
              <a:t>.</a:t>
            </a:r>
            <a:endParaRPr lang="en-US" sz="2400" dirty="0"/>
          </a:p>
        </p:txBody>
      </p:sp>
    </p:spTree>
    <p:extLst>
      <p:ext uri="{BB962C8B-B14F-4D97-AF65-F5344CB8AC3E}">
        <p14:creationId xmlns="" xmlns:p14="http://schemas.microsoft.com/office/powerpoint/2010/main" val="276003333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re\Desktop\لاستیک طبیعی\نبئیلفقل_files\Sell_Natural_Rubber_Groves_Long.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8730" y="1371600"/>
            <a:ext cx="3200400" cy="4267200"/>
          </a:xfrm>
          <a:prstGeom prst="rect">
            <a:avLst/>
          </a:prstGeom>
          <a:noFill/>
          <a:extLst>
            <a:ext uri="{909E8E84-426E-40DD-AFC4-6F175D3DCCD1}">
              <a14:hiddenFill xmlns="" xmlns:a14="http://schemas.microsoft.com/office/drawing/2010/main">
                <a:solidFill>
                  <a:srgbClr val="FFFFFF"/>
                </a:solidFill>
              </a14:hiddenFill>
            </a:ext>
          </a:extLst>
        </p:spPr>
      </p:pic>
      <p:pic>
        <p:nvPicPr>
          <p:cNvPr id="11268" name="Picture 4" descr="C:\Users\re\Desktop\لاستیک طبیعی\نبئیلفقل_files\HEVEA-STARMOON-3M-PROFIL-m.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86400" y="3573017"/>
            <a:ext cx="3200400" cy="3041416"/>
          </a:xfrm>
          <a:prstGeom prst="rect">
            <a:avLst/>
          </a:prstGeom>
          <a:noFill/>
          <a:extLst>
            <a:ext uri="{909E8E84-426E-40DD-AFC4-6F175D3DCCD1}">
              <a14:hiddenFill xmlns="" xmlns:a14="http://schemas.microsoft.com/office/drawing/2010/main">
                <a:solidFill>
                  <a:srgbClr val="FFFFFF"/>
                </a:solidFill>
              </a14:hiddenFill>
            </a:ext>
          </a:extLst>
        </p:spPr>
      </p:pic>
      <p:pic>
        <p:nvPicPr>
          <p:cNvPr id="11266" name="Picture 2" descr="C:\Users\re\Desktop\لاستیک طبیعی\نبئیلفقل_files\Transparent-Natural-Rubber-Bands.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486400" y="152400"/>
            <a:ext cx="3200400" cy="32004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752600" y="531390"/>
            <a:ext cx="3544560" cy="461665"/>
          </a:xfrm>
          <a:prstGeom prst="rect">
            <a:avLst/>
          </a:prstGeom>
        </p:spPr>
        <p:txBody>
          <a:bodyPr wrap="none">
            <a:spAutoFit/>
          </a:bodyPr>
          <a:lstStyle/>
          <a:p>
            <a:r>
              <a:rPr lang="fa-IR" sz="2400" dirty="0"/>
              <a:t>نمونه هایی از محصولات تولیدی با </a:t>
            </a:r>
            <a:endParaRPr lang="en-US" sz="2400" dirty="0"/>
          </a:p>
        </p:txBody>
      </p:sp>
      <p:sp>
        <p:nvSpPr>
          <p:cNvPr id="3" name="Rectangle 2"/>
          <p:cNvSpPr/>
          <p:nvPr/>
        </p:nvSpPr>
        <p:spPr>
          <a:xfrm>
            <a:off x="1196037" y="531390"/>
            <a:ext cx="556563" cy="400110"/>
          </a:xfrm>
          <a:prstGeom prst="rect">
            <a:avLst/>
          </a:prstGeom>
        </p:spPr>
        <p:txBody>
          <a:bodyPr wrap="none">
            <a:spAutoFit/>
          </a:bodyPr>
          <a:lstStyle/>
          <a:p>
            <a:r>
              <a:rPr lang="en-US" sz="2000" dirty="0"/>
              <a:t>NR</a:t>
            </a:r>
          </a:p>
        </p:txBody>
      </p:sp>
    </p:spTree>
    <p:extLst>
      <p:ext uri="{BB962C8B-B14F-4D97-AF65-F5344CB8AC3E}">
        <p14:creationId xmlns="" xmlns:p14="http://schemas.microsoft.com/office/powerpoint/2010/main" val="11809673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1000"/>
                                        <p:tgtEl>
                                          <p:spTgt spid="11267"/>
                                        </p:tgtEl>
                                      </p:cBhvr>
                                    </p:animEffect>
                                    <p:anim calcmode="lin" valueType="num">
                                      <p:cBhvr>
                                        <p:cTn id="8" dur="1000" fill="hold"/>
                                        <p:tgtEl>
                                          <p:spTgt spid="11267"/>
                                        </p:tgtEl>
                                        <p:attrNameLst>
                                          <p:attrName>ppt_x</p:attrName>
                                        </p:attrNameLst>
                                      </p:cBhvr>
                                      <p:tavLst>
                                        <p:tav tm="0">
                                          <p:val>
                                            <p:strVal val="#ppt_x"/>
                                          </p:val>
                                        </p:tav>
                                        <p:tav tm="100000">
                                          <p:val>
                                            <p:strVal val="#ppt_x"/>
                                          </p:val>
                                        </p:tav>
                                      </p:tavLst>
                                    </p:anim>
                                    <p:anim calcmode="lin" valueType="num">
                                      <p:cBhvr>
                                        <p:cTn id="9" dur="1000" fill="hold"/>
                                        <p:tgtEl>
                                          <p:spTgt spid="1126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fade">
                                      <p:cBhvr>
                                        <p:cTn id="13" dur="1000"/>
                                        <p:tgtEl>
                                          <p:spTgt spid="11266"/>
                                        </p:tgtEl>
                                      </p:cBhvr>
                                    </p:animEffect>
                                    <p:anim calcmode="lin" valueType="num">
                                      <p:cBhvr>
                                        <p:cTn id="14" dur="1000" fill="hold"/>
                                        <p:tgtEl>
                                          <p:spTgt spid="11266"/>
                                        </p:tgtEl>
                                        <p:attrNameLst>
                                          <p:attrName>ppt_x</p:attrName>
                                        </p:attrNameLst>
                                      </p:cBhvr>
                                      <p:tavLst>
                                        <p:tav tm="0">
                                          <p:val>
                                            <p:strVal val="#ppt_x"/>
                                          </p:val>
                                        </p:tav>
                                        <p:tav tm="100000">
                                          <p:val>
                                            <p:strVal val="#ppt_x"/>
                                          </p:val>
                                        </p:tav>
                                      </p:tavLst>
                                    </p:anim>
                                    <p:anim calcmode="lin" valueType="num">
                                      <p:cBhvr>
                                        <p:cTn id="15" dur="1000" fill="hold"/>
                                        <p:tgtEl>
                                          <p:spTgt spid="1126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268"/>
                                        </p:tgtEl>
                                        <p:attrNameLst>
                                          <p:attrName>style.visibility</p:attrName>
                                        </p:attrNameLst>
                                      </p:cBhvr>
                                      <p:to>
                                        <p:strVal val="visible"/>
                                      </p:to>
                                    </p:set>
                                    <p:animEffect transition="in" filter="fade">
                                      <p:cBhvr>
                                        <p:cTn id="19" dur="1000"/>
                                        <p:tgtEl>
                                          <p:spTgt spid="11268"/>
                                        </p:tgtEl>
                                      </p:cBhvr>
                                    </p:animEffect>
                                    <p:anim calcmode="lin" valueType="num">
                                      <p:cBhvr>
                                        <p:cTn id="20" dur="1000" fill="hold"/>
                                        <p:tgtEl>
                                          <p:spTgt spid="11268"/>
                                        </p:tgtEl>
                                        <p:attrNameLst>
                                          <p:attrName>ppt_x</p:attrName>
                                        </p:attrNameLst>
                                      </p:cBhvr>
                                      <p:tavLst>
                                        <p:tav tm="0">
                                          <p:val>
                                            <p:strVal val="#ppt_x"/>
                                          </p:val>
                                        </p:tav>
                                        <p:tav tm="100000">
                                          <p:val>
                                            <p:strVal val="#ppt_x"/>
                                          </p:val>
                                        </p:tav>
                                      </p:tavLst>
                                    </p:anim>
                                    <p:anim calcmode="lin" valueType="num">
                                      <p:cBhvr>
                                        <p:cTn id="21"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re\Desktop\لاستیک طبیعی\نبئیلفقل_files\IR%20product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10174" y="3505202"/>
            <a:ext cx="3933825" cy="3114676"/>
          </a:xfrm>
          <a:prstGeom prst="rect">
            <a:avLst/>
          </a:prstGeom>
          <a:noFill/>
          <a:extLst>
            <a:ext uri="{909E8E84-426E-40DD-AFC4-6F175D3DCCD1}">
              <a14:hiddenFill xmlns="" xmlns:a14="http://schemas.microsoft.com/office/drawing/2010/main">
                <a:solidFill>
                  <a:srgbClr val="FFFFFF"/>
                </a:solidFill>
              </a14:hiddenFill>
            </a:ext>
          </a:extLst>
        </p:spPr>
      </p:pic>
      <p:pic>
        <p:nvPicPr>
          <p:cNvPr id="13316" name="Picture 4" descr="C:\Users\re\Desktop\لاستیک طبیعی\نبئیلفقل_files\IR%20product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3505201"/>
            <a:ext cx="4267200" cy="3114676"/>
          </a:xfrm>
          <a:prstGeom prst="rect">
            <a:avLst/>
          </a:prstGeom>
          <a:noFill/>
          <a:extLst>
            <a:ext uri="{909E8E84-426E-40DD-AFC4-6F175D3DCCD1}">
              <a14:hiddenFill xmlns="" xmlns:a14="http://schemas.microsoft.com/office/drawing/2010/main">
                <a:solidFill>
                  <a:srgbClr val="FFFFFF"/>
                </a:solidFill>
              </a14:hiddenFill>
            </a:ext>
          </a:extLst>
        </p:spPr>
      </p:pic>
      <p:pic>
        <p:nvPicPr>
          <p:cNvPr id="13318" name="Picture 6" descr="C:\Users\re\Desktop\لاستیک طبیعی\نبئیلفقل_files\IR%20product.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210175" y="58737"/>
            <a:ext cx="3933825" cy="32004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066800" y="1297253"/>
            <a:ext cx="3583032" cy="461665"/>
          </a:xfrm>
          <a:prstGeom prst="rect">
            <a:avLst/>
          </a:prstGeom>
        </p:spPr>
        <p:txBody>
          <a:bodyPr wrap="none">
            <a:spAutoFit/>
          </a:bodyPr>
          <a:lstStyle/>
          <a:p>
            <a:r>
              <a:rPr lang="fa-IR" sz="2400" dirty="0"/>
              <a:t>تیوپ سرنگ و کتانی هایی از جنس </a:t>
            </a:r>
            <a:endParaRPr lang="en-US" sz="2400" dirty="0"/>
          </a:p>
        </p:txBody>
      </p:sp>
      <p:sp>
        <p:nvSpPr>
          <p:cNvPr id="3" name="Rectangle 2"/>
          <p:cNvSpPr/>
          <p:nvPr/>
        </p:nvSpPr>
        <p:spPr>
          <a:xfrm>
            <a:off x="625654" y="1342258"/>
            <a:ext cx="441146" cy="400110"/>
          </a:xfrm>
          <a:prstGeom prst="rect">
            <a:avLst/>
          </a:prstGeom>
        </p:spPr>
        <p:txBody>
          <a:bodyPr wrap="none">
            <a:spAutoFit/>
          </a:bodyPr>
          <a:lstStyle/>
          <a:p>
            <a:r>
              <a:rPr lang="en-US" sz="2000" dirty="0"/>
              <a:t>IR</a:t>
            </a:r>
          </a:p>
        </p:txBody>
      </p:sp>
    </p:spTree>
    <p:extLst>
      <p:ext uri="{BB962C8B-B14F-4D97-AF65-F5344CB8AC3E}">
        <p14:creationId xmlns="" xmlns:p14="http://schemas.microsoft.com/office/powerpoint/2010/main" val="25531308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1000"/>
                                        <p:tgtEl>
                                          <p:spTgt spid="13318"/>
                                        </p:tgtEl>
                                      </p:cBhvr>
                                    </p:animEffect>
                                    <p:anim calcmode="lin" valueType="num">
                                      <p:cBhvr>
                                        <p:cTn id="8" dur="1000" fill="hold"/>
                                        <p:tgtEl>
                                          <p:spTgt spid="13318"/>
                                        </p:tgtEl>
                                        <p:attrNameLst>
                                          <p:attrName>ppt_x</p:attrName>
                                        </p:attrNameLst>
                                      </p:cBhvr>
                                      <p:tavLst>
                                        <p:tav tm="0">
                                          <p:val>
                                            <p:strVal val="#ppt_x"/>
                                          </p:val>
                                        </p:tav>
                                        <p:tav tm="100000">
                                          <p:val>
                                            <p:strVal val="#ppt_x"/>
                                          </p:val>
                                        </p:tav>
                                      </p:tavLst>
                                    </p:anim>
                                    <p:anim calcmode="lin" valueType="num">
                                      <p:cBhvr>
                                        <p:cTn id="9" dur="1000" fill="hold"/>
                                        <p:tgtEl>
                                          <p:spTgt spid="133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316"/>
                                        </p:tgtEl>
                                        <p:attrNameLst>
                                          <p:attrName>style.visibility</p:attrName>
                                        </p:attrNameLst>
                                      </p:cBhvr>
                                      <p:to>
                                        <p:strVal val="visible"/>
                                      </p:to>
                                    </p:set>
                                    <p:animEffect transition="in" filter="fade">
                                      <p:cBhvr>
                                        <p:cTn id="13" dur="1000"/>
                                        <p:tgtEl>
                                          <p:spTgt spid="13316"/>
                                        </p:tgtEl>
                                      </p:cBhvr>
                                    </p:animEffect>
                                    <p:anim calcmode="lin" valueType="num">
                                      <p:cBhvr>
                                        <p:cTn id="14" dur="1000" fill="hold"/>
                                        <p:tgtEl>
                                          <p:spTgt spid="13316"/>
                                        </p:tgtEl>
                                        <p:attrNameLst>
                                          <p:attrName>ppt_x</p:attrName>
                                        </p:attrNameLst>
                                      </p:cBhvr>
                                      <p:tavLst>
                                        <p:tav tm="0">
                                          <p:val>
                                            <p:strVal val="#ppt_x"/>
                                          </p:val>
                                        </p:tav>
                                        <p:tav tm="100000">
                                          <p:val>
                                            <p:strVal val="#ppt_x"/>
                                          </p:val>
                                        </p:tav>
                                      </p:tavLst>
                                    </p:anim>
                                    <p:anim calcmode="lin" valueType="num">
                                      <p:cBhvr>
                                        <p:cTn id="15" dur="1000" fill="hold"/>
                                        <p:tgtEl>
                                          <p:spTgt spid="133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314"/>
                                        </p:tgtEl>
                                        <p:attrNameLst>
                                          <p:attrName>style.visibility</p:attrName>
                                        </p:attrNameLst>
                                      </p:cBhvr>
                                      <p:to>
                                        <p:strVal val="visible"/>
                                      </p:to>
                                    </p:set>
                                    <p:animEffect transition="in" filter="fade">
                                      <p:cBhvr>
                                        <p:cTn id="19" dur="1000"/>
                                        <p:tgtEl>
                                          <p:spTgt spid="13314"/>
                                        </p:tgtEl>
                                      </p:cBhvr>
                                    </p:animEffect>
                                    <p:anim calcmode="lin" valueType="num">
                                      <p:cBhvr>
                                        <p:cTn id="20" dur="1000" fill="hold"/>
                                        <p:tgtEl>
                                          <p:spTgt spid="13314"/>
                                        </p:tgtEl>
                                        <p:attrNameLst>
                                          <p:attrName>ppt_x</p:attrName>
                                        </p:attrNameLst>
                                      </p:cBhvr>
                                      <p:tavLst>
                                        <p:tav tm="0">
                                          <p:val>
                                            <p:strVal val="#ppt_x"/>
                                          </p:val>
                                        </p:tav>
                                        <p:tav tm="100000">
                                          <p:val>
                                            <p:strVal val="#ppt_x"/>
                                          </p:val>
                                        </p:tav>
                                      </p:tavLst>
                                    </p:anim>
                                    <p:anim calcmode="lin" valueType="num">
                                      <p:cBhvr>
                                        <p:cTn id="21"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re\Desktop\لاستیک طبیعی\نبئیلفقل_files\NR%20boot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15000" y="3575505"/>
            <a:ext cx="2762250" cy="2762250"/>
          </a:xfrm>
          <a:prstGeom prst="rect">
            <a:avLst/>
          </a:prstGeom>
          <a:noFill/>
          <a:extLst>
            <a:ext uri="{909E8E84-426E-40DD-AFC4-6F175D3DCCD1}">
              <a14:hiddenFill xmlns="" xmlns:a14="http://schemas.microsoft.com/office/drawing/2010/main">
                <a:solidFill>
                  <a:srgbClr val="FFFFFF"/>
                </a:solidFill>
              </a14:hiddenFill>
            </a:ext>
          </a:extLst>
        </p:spPr>
      </p:pic>
      <p:pic>
        <p:nvPicPr>
          <p:cNvPr id="14340" name="Picture 4" descr="C:\Users\re\Desktop\لاستیک طبیعی\نبئیلفقل_files\natural-rubber-rollers-76666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15000" y="533400"/>
            <a:ext cx="2762250" cy="2514600"/>
          </a:xfrm>
          <a:prstGeom prst="rect">
            <a:avLst/>
          </a:prstGeom>
          <a:noFill/>
          <a:extLst>
            <a:ext uri="{909E8E84-426E-40DD-AFC4-6F175D3DCCD1}">
              <a14:hiddenFill xmlns="" xmlns:a14="http://schemas.microsoft.com/office/drawing/2010/main">
                <a:solidFill>
                  <a:srgbClr val="FFFFFF"/>
                </a:solidFill>
              </a14:hiddenFill>
            </a:ext>
          </a:extLst>
        </p:spPr>
      </p:pic>
      <p:pic>
        <p:nvPicPr>
          <p:cNvPr id="14338" name="Picture 2" descr="C:\Users\re\Desktop\لاستیک طبیعی\نبئیلفقل_files\Natural-Rubber-Products.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18457" y="3575505"/>
            <a:ext cx="4057650" cy="267289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475656" y="1464585"/>
            <a:ext cx="3156435" cy="461665"/>
          </a:xfrm>
          <a:prstGeom prst="rect">
            <a:avLst/>
          </a:prstGeom>
        </p:spPr>
        <p:txBody>
          <a:bodyPr wrap="square">
            <a:spAutoFit/>
          </a:bodyPr>
          <a:lstStyle/>
          <a:p>
            <a:r>
              <a:rPr lang="fa-IR" sz="2400" dirty="0" smtClean="0"/>
              <a:t>محصولاتی دیگر </a:t>
            </a:r>
            <a:r>
              <a:rPr lang="fa-IR" sz="2400" dirty="0"/>
              <a:t>ساخته شده </a:t>
            </a:r>
            <a:r>
              <a:rPr lang="fa-IR" sz="2400" dirty="0" smtClean="0"/>
              <a:t>از</a:t>
            </a:r>
            <a:endParaRPr lang="en-US" sz="2400" dirty="0"/>
          </a:p>
        </p:txBody>
      </p:sp>
      <p:sp>
        <p:nvSpPr>
          <p:cNvPr id="3" name="Rectangle 2"/>
          <p:cNvSpPr/>
          <p:nvPr/>
        </p:nvSpPr>
        <p:spPr>
          <a:xfrm>
            <a:off x="364092" y="1495363"/>
            <a:ext cx="1184940" cy="400110"/>
          </a:xfrm>
          <a:prstGeom prst="rect">
            <a:avLst/>
          </a:prstGeom>
        </p:spPr>
        <p:txBody>
          <a:bodyPr wrap="none">
            <a:spAutoFit/>
          </a:bodyPr>
          <a:lstStyle/>
          <a:p>
            <a:r>
              <a:rPr lang="en-US" sz="2000" dirty="0" smtClean="0"/>
              <a:t>NR </a:t>
            </a:r>
            <a:r>
              <a:rPr lang="fa-IR" sz="2000" dirty="0" smtClean="0"/>
              <a:t> و </a:t>
            </a:r>
            <a:r>
              <a:rPr lang="en-US" sz="2000" dirty="0" smtClean="0"/>
              <a:t>IR </a:t>
            </a:r>
          </a:p>
        </p:txBody>
      </p:sp>
    </p:spTree>
    <p:extLst>
      <p:ext uri="{BB962C8B-B14F-4D97-AF65-F5344CB8AC3E}">
        <p14:creationId xmlns="" xmlns:p14="http://schemas.microsoft.com/office/powerpoint/2010/main" val="476232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1000"/>
                                        <p:tgtEl>
                                          <p:spTgt spid="14340"/>
                                        </p:tgtEl>
                                      </p:cBhvr>
                                    </p:animEffect>
                                    <p:anim calcmode="lin" valueType="num">
                                      <p:cBhvr>
                                        <p:cTn id="8" dur="1000" fill="hold"/>
                                        <p:tgtEl>
                                          <p:spTgt spid="14340"/>
                                        </p:tgtEl>
                                        <p:attrNameLst>
                                          <p:attrName>ppt_x</p:attrName>
                                        </p:attrNameLst>
                                      </p:cBhvr>
                                      <p:tavLst>
                                        <p:tav tm="0">
                                          <p:val>
                                            <p:strVal val="#ppt_x"/>
                                          </p:val>
                                        </p:tav>
                                        <p:tav tm="100000">
                                          <p:val>
                                            <p:strVal val="#ppt_x"/>
                                          </p:val>
                                        </p:tav>
                                      </p:tavLst>
                                    </p:anim>
                                    <p:anim calcmode="lin" valueType="num">
                                      <p:cBhvr>
                                        <p:cTn id="9" dur="1000" fill="hold"/>
                                        <p:tgtEl>
                                          <p:spTgt spid="143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fade">
                                      <p:cBhvr>
                                        <p:cTn id="13" dur="1000"/>
                                        <p:tgtEl>
                                          <p:spTgt spid="14338"/>
                                        </p:tgtEl>
                                      </p:cBhvr>
                                    </p:animEffect>
                                    <p:anim calcmode="lin" valueType="num">
                                      <p:cBhvr>
                                        <p:cTn id="14" dur="1000" fill="hold"/>
                                        <p:tgtEl>
                                          <p:spTgt spid="14338"/>
                                        </p:tgtEl>
                                        <p:attrNameLst>
                                          <p:attrName>ppt_x</p:attrName>
                                        </p:attrNameLst>
                                      </p:cBhvr>
                                      <p:tavLst>
                                        <p:tav tm="0">
                                          <p:val>
                                            <p:strVal val="#ppt_x"/>
                                          </p:val>
                                        </p:tav>
                                        <p:tav tm="100000">
                                          <p:val>
                                            <p:strVal val="#ppt_x"/>
                                          </p:val>
                                        </p:tav>
                                      </p:tavLst>
                                    </p:anim>
                                    <p:anim calcmode="lin" valueType="num">
                                      <p:cBhvr>
                                        <p:cTn id="15" dur="1000" fill="hold"/>
                                        <p:tgtEl>
                                          <p:spTgt spid="143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4339"/>
                                        </p:tgtEl>
                                        <p:attrNameLst>
                                          <p:attrName>style.visibility</p:attrName>
                                        </p:attrNameLst>
                                      </p:cBhvr>
                                      <p:to>
                                        <p:strVal val="visible"/>
                                      </p:to>
                                    </p:set>
                                    <p:animEffect transition="in" filter="fade">
                                      <p:cBhvr>
                                        <p:cTn id="19" dur="1000"/>
                                        <p:tgtEl>
                                          <p:spTgt spid="14339"/>
                                        </p:tgtEl>
                                      </p:cBhvr>
                                    </p:animEffect>
                                    <p:anim calcmode="lin" valueType="num">
                                      <p:cBhvr>
                                        <p:cTn id="20" dur="1000" fill="hold"/>
                                        <p:tgtEl>
                                          <p:spTgt spid="14339"/>
                                        </p:tgtEl>
                                        <p:attrNameLst>
                                          <p:attrName>ppt_x</p:attrName>
                                        </p:attrNameLst>
                                      </p:cBhvr>
                                      <p:tavLst>
                                        <p:tav tm="0">
                                          <p:val>
                                            <p:strVal val="#ppt_x"/>
                                          </p:val>
                                        </p:tav>
                                        <p:tav tm="100000">
                                          <p:val>
                                            <p:strVal val="#ppt_x"/>
                                          </p:val>
                                        </p:tav>
                                      </p:tavLst>
                                    </p:anim>
                                    <p:anim calcmode="lin" valueType="num">
                                      <p:cBhvr>
                                        <p:cTn id="21"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763000" cy="5632311"/>
          </a:xfrm>
          <a:prstGeom prst="rect">
            <a:avLst/>
          </a:prstGeom>
        </p:spPr>
        <p:txBody>
          <a:bodyPr wrap="square">
            <a:spAutoFit/>
          </a:bodyPr>
          <a:lstStyle/>
          <a:p>
            <a:pPr algn="r" rtl="1"/>
            <a:r>
              <a:rPr lang="ar-SA" sz="2400" dirty="0"/>
              <a:t/>
            </a:r>
            <a:br>
              <a:rPr lang="ar-SA" sz="2400" dirty="0"/>
            </a:br>
            <a:r>
              <a:rPr lang="fa-IR" sz="2400" dirty="0" smtClean="0"/>
              <a:t>از </a:t>
            </a:r>
            <a:r>
              <a:rPr lang="ar-SA" sz="2400" b="1" dirty="0" smtClean="0"/>
              <a:t>به </a:t>
            </a:r>
            <a:r>
              <a:rPr lang="ar-SA" sz="2400" b="1" dirty="0"/>
              <a:t>عنوان: </a:t>
            </a:r>
            <a:r>
              <a:rPr lang="ar-SA" sz="2400" dirty="0"/>
              <a:t>لاستیک (</a:t>
            </a:r>
            <a:r>
              <a:rPr lang="en-US" sz="2400" dirty="0"/>
              <a:t>Rubber</a:t>
            </a:r>
            <a:r>
              <a:rPr lang="ar-SA" sz="2400" dirty="0"/>
              <a:t>) (الاستومر (</a:t>
            </a:r>
            <a:r>
              <a:rPr lang="en-US" sz="2400" dirty="0"/>
              <a:t>Elastomer</a:t>
            </a:r>
            <a:r>
              <a:rPr lang="ar-SA" sz="2400" dirty="0"/>
              <a:t>))، تایر (</a:t>
            </a:r>
            <a:r>
              <a:rPr lang="en-US" sz="2400" dirty="0" smtClean="0"/>
              <a:t>Tire</a:t>
            </a:r>
            <a:r>
              <a:rPr lang="fa-IR" sz="2400" dirty="0"/>
              <a:t>) آن </a:t>
            </a:r>
            <a:r>
              <a:rPr lang="ar-SA" sz="2400" b="1" dirty="0"/>
              <a:t>استفاده می </a:t>
            </a:r>
            <a:r>
              <a:rPr lang="ar-SA" sz="2400" b="1" dirty="0" smtClean="0"/>
              <a:t>شود</a:t>
            </a:r>
            <a:r>
              <a:rPr lang="fa-IR" sz="2400" b="1" dirty="0" smtClean="0"/>
              <a:t>.</a:t>
            </a:r>
            <a:endParaRPr lang="en-US" sz="2400" dirty="0"/>
          </a:p>
          <a:p>
            <a:pPr algn="r" rtl="1"/>
            <a:r>
              <a:rPr lang="ar-SA" sz="2400" b="1" dirty="0"/>
              <a:t>نام های دیگر:</a:t>
            </a:r>
            <a:r>
              <a:rPr lang="ar-SA" sz="2400" dirty="0"/>
              <a:t> پلی ایزوپرن (</a:t>
            </a:r>
            <a:r>
              <a:rPr lang="en-US" sz="2400" dirty="0" err="1"/>
              <a:t>Polyisoprene</a:t>
            </a:r>
            <a:r>
              <a:rPr lang="ar-SA" sz="2400" dirty="0"/>
              <a:t>)، پلی سیس 1و4 ـ ایزوپرن (</a:t>
            </a:r>
            <a:r>
              <a:rPr lang="en-US" sz="2400" dirty="0"/>
              <a:t>Cis-1,4-Polyisoprene</a:t>
            </a:r>
            <a:r>
              <a:rPr lang="ar-SA" sz="2400" dirty="0"/>
              <a:t>)، پلی ترانس 1و4 ـ ایزوپرن (</a:t>
            </a:r>
            <a:r>
              <a:rPr lang="en-US" sz="2400" dirty="0"/>
              <a:t>Trans-1,4-Polyisoprene</a:t>
            </a:r>
            <a:r>
              <a:rPr lang="ar-SA" sz="2400" dirty="0"/>
              <a:t>)، آمری پل (</a:t>
            </a:r>
            <a:r>
              <a:rPr lang="en-US" sz="2400" dirty="0" err="1"/>
              <a:t>Ameripol</a:t>
            </a:r>
            <a:r>
              <a:rPr lang="ar-SA" sz="2400" dirty="0"/>
              <a:t>)، ناتسین (</a:t>
            </a:r>
            <a:r>
              <a:rPr lang="en-US" sz="2400" dirty="0" err="1"/>
              <a:t>Natsyn</a:t>
            </a:r>
            <a:r>
              <a:rPr lang="ar-SA" sz="2400" dirty="0"/>
              <a:t>)، کاریفلکس (</a:t>
            </a:r>
            <a:r>
              <a:rPr lang="en-US" sz="2400" dirty="0" err="1"/>
              <a:t>Cariflex</a:t>
            </a:r>
            <a:r>
              <a:rPr lang="ar-SA" sz="2400" dirty="0"/>
              <a:t>)، ابنیت (</a:t>
            </a:r>
            <a:r>
              <a:rPr lang="en-US" sz="2400" dirty="0"/>
              <a:t>Ebonite</a:t>
            </a:r>
            <a:r>
              <a:rPr lang="ar-SA" sz="2400" dirty="0"/>
              <a:t>)</a:t>
            </a:r>
            <a:br>
              <a:rPr lang="ar-SA" sz="2400" dirty="0"/>
            </a:br>
            <a:r>
              <a:rPr lang="ar-SA" sz="2400" b="1" dirty="0" smtClean="0"/>
              <a:t>مونومر</a:t>
            </a:r>
            <a:r>
              <a:rPr lang="ar-SA" sz="2400" b="1" dirty="0"/>
              <a:t>:</a:t>
            </a:r>
            <a:r>
              <a:rPr lang="ar-SA" sz="2400" dirty="0"/>
              <a:t> ایزوپرن </a:t>
            </a:r>
            <a:r>
              <a:rPr lang="en-US" sz="2400" dirty="0"/>
              <a:t>Isoprene</a:t>
            </a:r>
            <a:r>
              <a:rPr lang="ar-SA" sz="2400" dirty="0"/>
              <a:t/>
            </a:r>
            <a:br>
              <a:rPr lang="ar-SA" sz="2400" dirty="0"/>
            </a:br>
            <a:r>
              <a:rPr lang="ar-SA" sz="2400" b="1" dirty="0" smtClean="0"/>
              <a:t>حلال</a:t>
            </a:r>
            <a:r>
              <a:rPr lang="ar-SA" sz="2400" b="1" dirty="0"/>
              <a:t>:</a:t>
            </a:r>
            <a:r>
              <a:rPr lang="ar-SA" sz="2400" dirty="0"/>
              <a:t> سقّز (</a:t>
            </a:r>
            <a:r>
              <a:rPr lang="en-US" sz="2400" dirty="0"/>
              <a:t>Turpentine</a:t>
            </a:r>
            <a:r>
              <a:rPr lang="ar-SA" sz="2400" dirty="0"/>
              <a:t>) و نفتا (بنزین سنگین) (</a:t>
            </a:r>
            <a:r>
              <a:rPr lang="en-US" sz="2400" dirty="0"/>
              <a:t>Naphtha</a:t>
            </a:r>
            <a:r>
              <a:rPr lang="ar-SA" sz="2400" dirty="0"/>
              <a:t>)</a:t>
            </a:r>
            <a:br>
              <a:rPr lang="ar-SA" sz="2400" dirty="0"/>
            </a:br>
            <a:r>
              <a:rPr lang="ar-SA" sz="2400" b="1" dirty="0" smtClean="0"/>
              <a:t>دانسیته</a:t>
            </a:r>
            <a:r>
              <a:rPr lang="ar-SA" sz="2400" b="1" dirty="0"/>
              <a:t>:</a:t>
            </a:r>
            <a:r>
              <a:rPr lang="ar-SA" sz="2400" dirty="0"/>
              <a:t> 0.913 _ 0.928 </a:t>
            </a:r>
            <a:r>
              <a:rPr lang="en-US" sz="2400" dirty="0"/>
              <a:t>g/cm</a:t>
            </a:r>
            <a:r>
              <a:rPr lang="ar-SA" sz="2400" baseline="30000" dirty="0"/>
              <a:t>3</a:t>
            </a:r>
            <a:r>
              <a:rPr lang="ar-SA" sz="2400" dirty="0"/>
              <a:t/>
            </a:r>
            <a:br>
              <a:rPr lang="ar-SA" sz="2400" dirty="0"/>
            </a:br>
            <a:r>
              <a:rPr lang="ar-SA" sz="2400" b="1" dirty="0" smtClean="0"/>
              <a:t>دمای </a:t>
            </a:r>
            <a:r>
              <a:rPr lang="ar-SA" sz="2400" b="1" dirty="0"/>
              <a:t>ذوب (</a:t>
            </a:r>
            <a:r>
              <a:rPr lang="en-US" sz="2400" b="1" dirty="0"/>
              <a:t>Tm</a:t>
            </a:r>
            <a:r>
              <a:rPr lang="ar-SA" sz="2400" b="1" dirty="0"/>
              <a:t>):</a:t>
            </a:r>
            <a:r>
              <a:rPr lang="ar-SA" sz="2400" dirty="0"/>
              <a:t> برابر 35 تا 36 درجه سانتی گراد</a:t>
            </a:r>
            <a:br>
              <a:rPr lang="ar-SA" sz="2400" dirty="0"/>
            </a:br>
            <a:r>
              <a:rPr lang="ar-SA" sz="2400" b="1" dirty="0" smtClean="0"/>
              <a:t>دمای </a:t>
            </a:r>
            <a:r>
              <a:rPr lang="ar-SA" sz="2400" b="1" dirty="0"/>
              <a:t>انتقال شیشه ای (</a:t>
            </a:r>
            <a:r>
              <a:rPr lang="en-US" sz="2400" b="1" dirty="0" err="1"/>
              <a:t>Tg</a:t>
            </a:r>
            <a:r>
              <a:rPr lang="ar-SA" sz="2400" b="1" dirty="0"/>
              <a:t>): </a:t>
            </a:r>
            <a:r>
              <a:rPr lang="ar-SA" sz="2400" dirty="0"/>
              <a:t>برابر 72- درجه سانتی گراد</a:t>
            </a:r>
            <a:br>
              <a:rPr lang="ar-SA" sz="2400" dirty="0"/>
            </a:br>
            <a:r>
              <a:rPr lang="ar-SA" sz="2400" b="1" dirty="0" smtClean="0"/>
              <a:t>سختی </a:t>
            </a:r>
            <a:r>
              <a:rPr lang="ar-SA" sz="2400" b="1" dirty="0"/>
              <a:t>(</a:t>
            </a:r>
            <a:r>
              <a:rPr lang="en-US" sz="2400" b="1" dirty="0"/>
              <a:t>Shore A</a:t>
            </a:r>
            <a:r>
              <a:rPr lang="ar-SA" sz="2400" b="1" dirty="0"/>
              <a:t>):</a:t>
            </a:r>
            <a:r>
              <a:rPr lang="ar-SA" sz="2400" dirty="0"/>
              <a:t> برابر 5 تا 90</a:t>
            </a:r>
            <a:br>
              <a:rPr lang="ar-SA" sz="2400" dirty="0"/>
            </a:br>
            <a:r>
              <a:rPr lang="ar-SA" sz="2400" b="1" dirty="0" smtClean="0"/>
              <a:t>وضعیت </a:t>
            </a:r>
            <a:r>
              <a:rPr lang="ar-SA" sz="2400" b="1" dirty="0"/>
              <a:t>قطبی یا غیر قطبی بودن: </a:t>
            </a:r>
            <a:r>
              <a:rPr lang="ar-SA" sz="2400" dirty="0"/>
              <a:t>غیر قطبی</a:t>
            </a:r>
            <a:br>
              <a:rPr lang="ar-SA" sz="2400" dirty="0"/>
            </a:br>
            <a:r>
              <a:rPr lang="ar-SA" sz="2400" dirty="0"/>
              <a:t/>
            </a:r>
            <a:br>
              <a:rPr lang="ar-SA" sz="2400" dirty="0"/>
            </a:br>
            <a:r>
              <a:rPr lang="fa-IR" sz="2400" dirty="0"/>
              <a:t> </a:t>
            </a:r>
            <a:endParaRPr lang="en-US" sz="2400" dirty="0"/>
          </a:p>
        </p:txBody>
      </p:sp>
    </p:spTree>
    <p:extLst>
      <p:ext uri="{BB962C8B-B14F-4D97-AF65-F5344CB8AC3E}">
        <p14:creationId xmlns="" xmlns:p14="http://schemas.microsoft.com/office/powerpoint/2010/main" val="19533728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20688"/>
            <a:ext cx="7992888" cy="2800767"/>
          </a:xfrm>
          <a:prstGeom prst="rect">
            <a:avLst/>
          </a:prstGeom>
        </p:spPr>
        <p:txBody>
          <a:bodyPr wrap="square">
            <a:spAutoFit/>
          </a:bodyPr>
          <a:lstStyle/>
          <a:p>
            <a:pPr algn="ctr" rtl="1"/>
            <a:r>
              <a:rPr lang="fa-IR" sz="3200" dirty="0">
                <a:cs typeface="+mj-cs"/>
              </a:rPr>
              <a:t>ویژگی های اشتعال (روش شناسایی آسان): </a:t>
            </a:r>
          </a:p>
          <a:p>
            <a:pPr algn="ctr" rtl="1"/>
            <a:endParaRPr lang="fa-IR" sz="2400" dirty="0" smtClean="0"/>
          </a:p>
          <a:p>
            <a:pPr algn="just" rtl="1"/>
            <a:r>
              <a:rPr lang="fa-IR" sz="2400" dirty="0" smtClean="0"/>
              <a:t>در </a:t>
            </a:r>
            <a:r>
              <a:rPr lang="fa-IR" sz="2400" dirty="0"/>
              <a:t>شعله می سوزد و بعد از حذف شعله همچنان به سوختن ادامه می دهد.</a:t>
            </a:r>
          </a:p>
          <a:p>
            <a:pPr algn="just" rtl="1"/>
            <a:r>
              <a:rPr lang="fa-IR" sz="2400" dirty="0"/>
              <a:t>شعله نارنجی متمایل به زرد دارد و کمی سر و صدا می کند.</a:t>
            </a:r>
          </a:p>
          <a:p>
            <a:pPr algn="just" rtl="1"/>
            <a:r>
              <a:rPr lang="fa-IR" sz="2400" dirty="0"/>
              <a:t>دود سیاه توأم با ذرات کربن دارد.</a:t>
            </a:r>
          </a:p>
          <a:p>
            <a:pPr algn="just" rtl="1"/>
            <a:r>
              <a:rPr lang="fa-IR" sz="2400" dirty="0"/>
              <a:t>در شعله چکه نمی کند.</a:t>
            </a:r>
          </a:p>
          <a:p>
            <a:pPr algn="just" rtl="1"/>
            <a:r>
              <a:rPr lang="fa-IR" sz="2400" dirty="0"/>
              <a:t>بوی لاستیک سوخته می </a:t>
            </a:r>
            <a:r>
              <a:rPr lang="fa-IR" sz="2400" dirty="0" smtClean="0"/>
              <a:t>دهد.</a:t>
            </a:r>
            <a:endParaRPr lang="fa-IR" sz="2400" dirty="0"/>
          </a:p>
        </p:txBody>
      </p:sp>
    </p:spTree>
    <p:extLst>
      <p:ext uri="{BB962C8B-B14F-4D97-AF65-F5344CB8AC3E}">
        <p14:creationId xmlns="" xmlns:p14="http://schemas.microsoft.com/office/powerpoint/2010/main" val="9308727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685800"/>
            <a:ext cx="7924800" cy="5016758"/>
          </a:xfrm>
          <a:prstGeom prst="rect">
            <a:avLst/>
          </a:prstGeom>
        </p:spPr>
        <p:txBody>
          <a:bodyPr wrap="square">
            <a:spAutoFit/>
          </a:bodyPr>
          <a:lstStyle/>
          <a:p>
            <a:pPr algn="ctr" rtl="1"/>
            <a:r>
              <a:rPr lang="ar-SA" sz="3200" b="1" dirty="0">
                <a:cs typeface="+mj-cs"/>
              </a:rPr>
              <a:t>لاستیک ها</a:t>
            </a:r>
            <a:endParaRPr lang="en-US" sz="3200" dirty="0">
              <a:cs typeface="+mj-cs"/>
            </a:endParaRPr>
          </a:p>
          <a:p>
            <a:pPr algn="just" rtl="1"/>
            <a:r>
              <a:rPr lang="ar-SA" sz="2400" dirty="0"/>
              <a:t>از ویژگی برجسته لاستیک ها مدول الاستیسیته پایین آنها است همچنین مقاومت شیمیایی و سایشی و خاصیت عایق بودن آنها باعث کاربردهای بسیار در زمینه خوردگی میگردد . مثلا لاستیک ها با اسید کلریدریک سازگارند و به همین دلیل لوله ها و تانکهای فولادی با روکش لاستیکی سالهاست مورد استفاده قرار میگیرند . </a:t>
            </a:r>
            <a:br>
              <a:rPr lang="ar-SA" sz="2400" dirty="0"/>
            </a:br>
            <a:r>
              <a:rPr lang="ar-SA" sz="2400" dirty="0"/>
              <a:t>نرمی لاستیک ها نیز یکی دیگر از دلایل کاربرد فراوان این مواد میباشد مانند شیلنگها، نوارها و تسمه ها ، تایر ماشین </a:t>
            </a:r>
            <a:r>
              <a:rPr lang="ar-SA" sz="2400" dirty="0" smtClean="0"/>
              <a:t>و </a:t>
            </a:r>
            <a:r>
              <a:rPr lang="ar-SA" sz="2400" dirty="0"/>
              <a:t>… </a:t>
            </a:r>
            <a:endParaRPr lang="fa-IR" sz="2400" dirty="0" smtClean="0"/>
          </a:p>
          <a:p>
            <a:pPr algn="just" rtl="1"/>
            <a:r>
              <a:rPr lang="ar-SA" sz="2400" b="1" dirty="0" smtClean="0"/>
              <a:t>لاستیک </a:t>
            </a:r>
            <a:r>
              <a:rPr lang="ar-SA" sz="2400" b="1" dirty="0"/>
              <a:t>ها به دو دسته تقسیم میشوند </a:t>
            </a:r>
            <a:r>
              <a:rPr lang="ar-SA" sz="2400" b="1" dirty="0" smtClean="0"/>
              <a:t>:</a:t>
            </a:r>
            <a:endParaRPr lang="fa-IR" sz="2400" b="1" dirty="0" smtClean="0"/>
          </a:p>
          <a:p>
            <a:pPr algn="just" rtl="1"/>
            <a:r>
              <a:rPr lang="fa-IR" sz="2400" dirty="0" smtClean="0"/>
              <a:t>۱ </a:t>
            </a:r>
            <a:r>
              <a:rPr lang="fa-IR" sz="2400" dirty="0"/>
              <a:t>. </a:t>
            </a:r>
            <a:r>
              <a:rPr lang="ar-SA" sz="2400" dirty="0"/>
              <a:t>لاستیک های </a:t>
            </a:r>
            <a:r>
              <a:rPr lang="ar-SA" sz="2400" dirty="0" smtClean="0"/>
              <a:t>طبیعی</a:t>
            </a:r>
            <a:endParaRPr lang="fa-IR" sz="2400" dirty="0" smtClean="0"/>
          </a:p>
          <a:p>
            <a:pPr algn="just" rtl="1"/>
            <a:r>
              <a:rPr lang="fa-IR" sz="2400" dirty="0" smtClean="0"/>
              <a:t>۲ </a:t>
            </a:r>
            <a:r>
              <a:rPr lang="fa-IR" sz="2400" dirty="0"/>
              <a:t>. </a:t>
            </a:r>
            <a:r>
              <a:rPr lang="ar-SA" sz="2400" dirty="0"/>
              <a:t>لاستیک ها ی مصنوعی </a:t>
            </a:r>
            <a:endParaRPr lang="fa-IR" sz="2400" dirty="0" smtClean="0"/>
          </a:p>
          <a:p>
            <a:pPr algn="just" rtl="1"/>
            <a:r>
              <a:rPr lang="ar-SA" sz="2400" dirty="0" smtClean="0"/>
              <a:t>بطور </a:t>
            </a:r>
            <a:r>
              <a:rPr lang="ar-SA" sz="2400" dirty="0"/>
              <a:t>کلی لاستیک های طبیعی دارای خواص مکانیکی بهتری هستند مانند مدول الاستیسیته پایینتر ، مقاومت در برابر بریدگی ها و توسعه آنها . اما در مورد مقاومت خوردگی لاستیک های مصنوعی دارای شرایط بهتری هستند .</a:t>
            </a:r>
            <a:endParaRPr lang="en-US" sz="2400" dirty="0"/>
          </a:p>
        </p:txBody>
      </p:sp>
    </p:spTree>
    <p:extLst>
      <p:ext uri="{BB962C8B-B14F-4D97-AF65-F5344CB8AC3E}">
        <p14:creationId xmlns="" xmlns:p14="http://schemas.microsoft.com/office/powerpoint/2010/main" val="41596368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2339102"/>
          </a:xfrm>
          <a:prstGeom prst="rect">
            <a:avLst/>
          </a:prstGeom>
        </p:spPr>
        <p:txBody>
          <a:bodyPr wrap="square">
            <a:spAutoFit/>
          </a:bodyPr>
          <a:lstStyle/>
          <a:p>
            <a:pPr algn="ctr" rtl="1"/>
            <a:r>
              <a:rPr lang="fa-IR" sz="3200" dirty="0">
                <a:cs typeface="+mj-cs"/>
              </a:rPr>
              <a:t>تاریخچه لاستیک مصنوعی</a:t>
            </a:r>
            <a:endParaRPr lang="en-US" sz="3200" dirty="0">
              <a:cs typeface="+mj-cs"/>
            </a:endParaRPr>
          </a:p>
          <a:p>
            <a:pPr algn="r" rtl="1"/>
            <a:r>
              <a:rPr lang="fa-IR" dirty="0"/>
              <a:t> </a:t>
            </a:r>
            <a:endParaRPr lang="en-US" dirty="0"/>
          </a:p>
          <a:p>
            <a:pPr algn="just" rtl="1"/>
            <a:r>
              <a:rPr lang="ar-SA" sz="2400" dirty="0"/>
              <a:t>در جنگ جهانی دوم وقتی منابع اصلی لاستیک ها بدست دشمن افتاد نیاز شدیدی برای جایگزینی آن توسط یک ماده مصنوعی احساس می شد. در اوایل دهه </a:t>
            </a:r>
            <a:r>
              <a:rPr lang="fa-IR" sz="2400" dirty="0"/>
              <a:t>۱۹۳۰</a:t>
            </a:r>
            <a:r>
              <a:rPr lang="ar-SA" sz="2400" dirty="0"/>
              <a:t> نیوپرن توسط دوپنت بدست آمد ،این ماده پنجمین ماده استراتژیک در جنگ جهانی بود. امروزه لاستیک ها ی مصنوعی زیادی شامل ترکیباتی با پلاستیک ها وجود دارند</a:t>
            </a:r>
            <a:endParaRPr lang="en-US" sz="2400" dirty="0"/>
          </a:p>
        </p:txBody>
      </p:sp>
      <p:sp>
        <p:nvSpPr>
          <p:cNvPr id="3" name="Rectangle 2"/>
          <p:cNvSpPr/>
          <p:nvPr/>
        </p:nvSpPr>
        <p:spPr>
          <a:xfrm>
            <a:off x="533400" y="3200400"/>
            <a:ext cx="8229600" cy="2062103"/>
          </a:xfrm>
          <a:prstGeom prst="rect">
            <a:avLst/>
          </a:prstGeom>
        </p:spPr>
        <p:txBody>
          <a:bodyPr wrap="square">
            <a:spAutoFit/>
          </a:bodyPr>
          <a:lstStyle/>
          <a:p>
            <a:pPr algn="ctr" rtl="1"/>
            <a:r>
              <a:rPr lang="fa-IR" sz="3200" dirty="0">
                <a:cs typeface="+mj-cs"/>
              </a:rPr>
              <a:t>نگاه اجمالی </a:t>
            </a:r>
          </a:p>
          <a:p>
            <a:pPr algn="just" rtl="1"/>
            <a:r>
              <a:rPr lang="fa-IR" sz="2400" dirty="0"/>
              <a:t>لاستیک‌های سنتزی به دو گروه ولکانش پذیر و ولکانش ناپذیر دسته بندی شده‌اند. این کار از طریق ترکیب شیمیایی زنجیر بسپار هم انجام می‌گیرد. پرمصرف‌ترین لاستیک سنتزی </a:t>
            </a:r>
            <a:r>
              <a:rPr lang="en-US" sz="2400" dirty="0"/>
              <a:t>SBR </a:t>
            </a:r>
            <a:r>
              <a:rPr lang="fa-IR" sz="2400" dirty="0"/>
              <a:t>است. از دیگر کشپارهای معمولی می‌توان پلی ‌بوتا‌دی‌ان ، پلی اتیلن – پروپیلن ، لاستیک پوتیل ، نئوپرن ، لاستیکهای نیتریل و پلی ایزوپرن را نام برد. </a:t>
            </a:r>
          </a:p>
        </p:txBody>
      </p:sp>
    </p:spTree>
    <p:extLst>
      <p:ext uri="{BB962C8B-B14F-4D97-AF65-F5344CB8AC3E}">
        <p14:creationId xmlns="" xmlns:p14="http://schemas.microsoft.com/office/powerpoint/2010/main" val="276049772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1" y="228599"/>
            <a:ext cx="8610600" cy="6524863"/>
          </a:xfrm>
          <a:prstGeom prst="rect">
            <a:avLst/>
          </a:prstGeom>
        </p:spPr>
        <p:txBody>
          <a:bodyPr wrap="square">
            <a:spAutoFit/>
          </a:bodyPr>
          <a:lstStyle/>
          <a:p>
            <a:pPr algn="r" rtl="1"/>
            <a:r>
              <a:rPr lang="fa-IR" dirty="0"/>
              <a:t> </a:t>
            </a:r>
            <a:endParaRPr lang="en-US" sz="3200" dirty="0"/>
          </a:p>
          <a:p>
            <a:pPr algn="ctr" rtl="1"/>
            <a:r>
              <a:rPr lang="ar-SA" sz="3200" dirty="0">
                <a:cs typeface="+mj-cs"/>
              </a:rPr>
              <a:t>روش تولید لاستیک سنتزی </a:t>
            </a:r>
            <a:endParaRPr lang="en-US" sz="3200" dirty="0">
              <a:cs typeface="+mj-cs"/>
            </a:endParaRPr>
          </a:p>
          <a:p>
            <a:pPr lvl="0" algn="just" rtl="1"/>
            <a:r>
              <a:rPr lang="ar-SA" sz="2800" dirty="0">
                <a:cs typeface="+mj-cs"/>
              </a:rPr>
              <a:t>روش امولسیون سرد</a:t>
            </a:r>
            <a:r>
              <a:rPr lang="en-US" sz="2800" dirty="0">
                <a:cs typeface="+mj-cs"/>
              </a:rPr>
              <a:t> </a:t>
            </a:r>
            <a:r>
              <a:rPr lang="en-US" sz="2700" b="1" dirty="0" smtClean="0"/>
              <a:t>:</a:t>
            </a:r>
            <a:endParaRPr lang="en-US" sz="2700" dirty="0"/>
          </a:p>
          <a:p>
            <a:pPr lvl="0" algn="just" rtl="1"/>
            <a:r>
              <a:rPr lang="ar-SA" sz="2400" dirty="0" smtClean="0"/>
              <a:t>بسپاری </a:t>
            </a:r>
            <a:r>
              <a:rPr lang="ar-SA" sz="2400" dirty="0"/>
              <a:t>در یک امولسیون در دمای 5 درجه سانتیگراد و به مدت</a:t>
            </a:r>
            <a:r>
              <a:rPr lang="en-US" sz="2400" dirty="0"/>
              <a:t> </a:t>
            </a:r>
            <a:r>
              <a:rPr lang="fa-IR" sz="2400" dirty="0" smtClean="0"/>
              <a:t>8</a:t>
            </a:r>
            <a:r>
              <a:rPr lang="en-US" sz="2400" dirty="0" smtClean="0"/>
              <a:t> </a:t>
            </a:r>
            <a:r>
              <a:rPr lang="ar-SA" sz="2400" dirty="0" smtClean="0"/>
              <a:t>تا </a:t>
            </a:r>
            <a:r>
              <a:rPr lang="ar-SA" sz="2400" dirty="0"/>
              <a:t>12 ساعت انجام می‌گیرد. این عمل اغلب در یک مجموعه واکنشگاه انجام می‌گیرد</a:t>
            </a:r>
            <a:r>
              <a:rPr lang="en-US" sz="2400" dirty="0"/>
              <a:t>. </a:t>
            </a:r>
            <a:r>
              <a:rPr lang="ar-SA" sz="2400" dirty="0"/>
              <a:t>واکنش در 60 تا 75 درصد تبدیل خاتمه می‌یابد</a:t>
            </a:r>
            <a:r>
              <a:rPr lang="en-US" sz="2400" dirty="0"/>
              <a:t>. </a:t>
            </a:r>
            <a:r>
              <a:rPr lang="ar-SA" sz="2400" dirty="0"/>
              <a:t>امولسیون به صورت شیرابه در مخازن ذخیره انبار و برای رسیدن به نوع لاستیک مورد نظر با دستور کار مناسبی مخلوط می‌شود</a:t>
            </a:r>
            <a:r>
              <a:rPr lang="en-US" sz="2400" dirty="0"/>
              <a:t>. </a:t>
            </a:r>
            <a:r>
              <a:rPr lang="ar-SA" sz="2400" dirty="0"/>
              <a:t>مخلوط ابتدا منعقد ، سپس کاملا شستشو و پیش از عملیات خشکاندن آبگیری می‌شود. به عمده لاستیکهای</a:t>
            </a:r>
            <a:r>
              <a:rPr lang="en-US" sz="2400" dirty="0"/>
              <a:t> SBR </a:t>
            </a:r>
            <a:r>
              <a:rPr lang="ar-SA" sz="2400" dirty="0"/>
              <a:t>پیش از وولکانش روغن زده می‌شود. نرم شدن لاستیک با روغن با اضافه کردن دوده جبران می‌شود</a:t>
            </a:r>
            <a:r>
              <a:rPr lang="en-US" sz="2400" dirty="0"/>
              <a:t>.</a:t>
            </a:r>
          </a:p>
          <a:p>
            <a:pPr lvl="0" algn="r" rtl="1"/>
            <a:r>
              <a:rPr lang="ar-SA" sz="2800" dirty="0">
                <a:cs typeface="+mj-cs"/>
              </a:rPr>
              <a:t>روش محلول</a:t>
            </a:r>
            <a:r>
              <a:rPr lang="en-US" sz="2800" dirty="0">
                <a:cs typeface="+mj-cs"/>
              </a:rPr>
              <a:t> </a:t>
            </a:r>
            <a:r>
              <a:rPr lang="en-US" b="1" dirty="0">
                <a:cs typeface="+mj-cs"/>
              </a:rPr>
              <a:t>:</a:t>
            </a:r>
            <a:r>
              <a:rPr lang="en-US" dirty="0">
                <a:cs typeface="+mj-cs"/>
              </a:rPr>
              <a:t> </a:t>
            </a:r>
            <a:r>
              <a:rPr lang="en-US" dirty="0"/>
              <a:t/>
            </a:r>
            <a:br>
              <a:rPr lang="en-US" dirty="0"/>
            </a:br>
            <a:r>
              <a:rPr lang="ar-SA" sz="2400" dirty="0"/>
              <a:t>در این نوع بسپارش ، کنترل بیشتری بر ساختار فضایی بسپار حاصل و طبعا خواص فیزیکی آن وجود دارد. توزیع واحدهای استیرن در طلوع زنجیر اتفاقی است. این بسپارش نسبت به بسپارش امولسیونی ، مقاومت سایشی و خستگی بهتر ، جهندگی بالاتر و گرما اندوزی کمتر دارد</a:t>
            </a:r>
            <a:r>
              <a:rPr lang="en-US" sz="2400" dirty="0"/>
              <a:t>.</a:t>
            </a:r>
          </a:p>
          <a:p>
            <a:pPr lvl="0" algn="r" rtl="1"/>
            <a:r>
              <a:rPr lang="en-US" sz="2400" b="1" dirty="0"/>
              <a:t>.</a:t>
            </a:r>
            <a:r>
              <a:rPr lang="ar-SA" sz="2400" dirty="0"/>
              <a:t>در شرایط ویژه بسپارش ، همبسپارهای دسته‌ای استیرن و بوتا‌دی‌ان را می‌توان تولید کرد. این بسپارها گرما نرم‌اند و برای اینکه مفید باشند به وولکانشی نیازی ندارند</a:t>
            </a:r>
            <a:r>
              <a:rPr lang="en-US" sz="2400" dirty="0"/>
              <a:t>. </a:t>
            </a:r>
          </a:p>
        </p:txBody>
      </p:sp>
    </p:spTree>
    <p:extLst>
      <p:ext uri="{BB962C8B-B14F-4D97-AF65-F5344CB8AC3E}">
        <p14:creationId xmlns="" xmlns:p14="http://schemas.microsoft.com/office/powerpoint/2010/main" val="231158978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543" y="533400"/>
            <a:ext cx="7696200" cy="5524589"/>
          </a:xfrm>
          <a:prstGeom prst="rect">
            <a:avLst/>
          </a:prstGeom>
        </p:spPr>
        <p:txBody>
          <a:bodyPr wrap="square">
            <a:spAutoFit/>
          </a:bodyPr>
          <a:lstStyle/>
          <a:p>
            <a:pPr algn="ctr" rtl="1"/>
            <a:r>
              <a:rPr lang="ar-SA" sz="3200" dirty="0">
                <a:cs typeface="+mj-cs"/>
              </a:rPr>
              <a:t>نکات قابل توجه در تولید لاستیک سنتزی </a:t>
            </a:r>
            <a:endParaRPr lang="en-US" sz="3200" dirty="0">
              <a:cs typeface="+mj-cs"/>
            </a:endParaRPr>
          </a:p>
          <a:p>
            <a:pPr lvl="0" algn="just" rtl="1"/>
            <a:r>
              <a:rPr lang="ar-SA" sz="2800" dirty="0">
                <a:cs typeface="+mj-cs"/>
              </a:rPr>
              <a:t>بازیابی </a:t>
            </a:r>
            <a:r>
              <a:rPr lang="ar-SA" sz="2800" dirty="0" smtClean="0">
                <a:cs typeface="+mj-cs"/>
              </a:rPr>
              <a:t>تکپار</a:t>
            </a:r>
            <a:r>
              <a:rPr lang="en-US" sz="2800" dirty="0" smtClean="0">
                <a:cs typeface="+mj-cs"/>
              </a:rPr>
              <a:t> : </a:t>
            </a:r>
            <a:endParaRPr lang="fa-IR" sz="2800" dirty="0" smtClean="0">
              <a:cs typeface="+mj-cs"/>
            </a:endParaRPr>
          </a:p>
          <a:p>
            <a:pPr lvl="0" algn="just" rtl="1"/>
            <a:r>
              <a:rPr lang="ar-SA" sz="2400" dirty="0" smtClean="0"/>
              <a:t>کیفیت </a:t>
            </a:r>
            <a:r>
              <a:rPr lang="ar-SA" sz="2400" dirty="0"/>
              <a:t>لاستیک و سرعت واکنش</a:t>
            </a:r>
            <a:r>
              <a:rPr lang="en-US" sz="2400" dirty="0"/>
              <a:t> </a:t>
            </a:r>
            <a:r>
              <a:rPr lang="ar-SA" sz="2400" dirty="0"/>
              <a:t>هر دو با پیشرفت بسپارتی کاهش می یابند، به همین علت رسم بر این است که واکنش پیش از تبدیل کامل متوقف شود. بازیابی تکپار واکنش نکرده و تخلیص ، مرحله ضروری در واحد صنعتی تولید لاستیک سنتزی است. روشهای بازیابی از طریق عریانسازی با بخار شیرابه‌ها یا تقطیر</a:t>
            </a:r>
            <a:r>
              <a:rPr lang="en-US" sz="2400" dirty="0"/>
              <a:t> </a:t>
            </a:r>
            <a:r>
              <a:rPr lang="ar-SA" sz="2400" dirty="0"/>
              <a:t>از سیستم حلال</a:t>
            </a:r>
            <a:r>
              <a:rPr lang="en-US" sz="2400" dirty="0"/>
              <a:t> </a:t>
            </a:r>
            <a:r>
              <a:rPr lang="ar-SA" sz="2400" dirty="0"/>
              <a:t>بکار گرفته می‌شود</a:t>
            </a:r>
            <a:r>
              <a:rPr lang="en-US" sz="2400" dirty="0"/>
              <a:t>.</a:t>
            </a:r>
          </a:p>
          <a:p>
            <a:pPr lvl="0" algn="just" rtl="1"/>
            <a:r>
              <a:rPr lang="ar-SA" sz="2700" dirty="0">
                <a:cs typeface="+mj-cs"/>
              </a:rPr>
              <a:t>انعقاد و خشکاندن</a:t>
            </a:r>
            <a:r>
              <a:rPr lang="en-US" sz="2700" dirty="0">
                <a:cs typeface="+mj-cs"/>
              </a:rPr>
              <a:t> : </a:t>
            </a:r>
            <a:endParaRPr lang="fa-IR" sz="2700" dirty="0" smtClean="0">
              <a:cs typeface="+mj-cs"/>
            </a:endParaRPr>
          </a:p>
          <a:p>
            <a:pPr lvl="0" algn="just" rtl="1"/>
            <a:r>
              <a:rPr lang="ar-SA" sz="2400" dirty="0" smtClean="0"/>
              <a:t>فرایند </a:t>
            </a:r>
            <a:r>
              <a:rPr lang="ar-SA" sz="2400" dirty="0"/>
              <a:t>تکمیل معمولا رسوب دهی لاستیک از امولسیون شیرابه یا از محلول حلال در شکل تکه‌ای است، پس از آن لاستیک خشک و به شکل عدل متراکم می‌شود</a:t>
            </a:r>
            <a:r>
              <a:rPr lang="en-US" sz="2400" dirty="0"/>
              <a:t>.</a:t>
            </a:r>
          </a:p>
          <a:p>
            <a:pPr algn="just"/>
            <a:r>
              <a:rPr lang="ar-SA" sz="2700" dirty="0">
                <a:cs typeface="+mj-cs"/>
              </a:rPr>
              <a:t>بسته بندی لاستیک</a:t>
            </a:r>
            <a:r>
              <a:rPr lang="en-US" sz="2700" dirty="0">
                <a:cs typeface="+mj-cs"/>
              </a:rPr>
              <a:t> : </a:t>
            </a:r>
            <a:endParaRPr lang="fa-IR" sz="2700" dirty="0">
              <a:cs typeface="+mj-cs"/>
            </a:endParaRPr>
          </a:p>
          <a:p>
            <a:pPr lvl="0" algn="just" rtl="1"/>
            <a:r>
              <a:rPr lang="ar-SA" sz="2400" dirty="0" smtClean="0"/>
              <a:t>بسته </a:t>
            </a:r>
            <a:r>
              <a:rPr lang="ar-SA" sz="2400" dirty="0"/>
              <a:t>بندی لاستیک‌های سنتزی مهم است چون بر طرف کردن مشکلاتی از قبیل چسبندگی به کیسه بسته بندی و آلودگی ناشی از حفاظت ناکافی گاهی امکان‌پذیر است و برخی لاستیکها بدلیل جریان یافتن شکل خود را از دست </a:t>
            </a:r>
            <a:r>
              <a:rPr lang="ar-SA" sz="2400" dirty="0" smtClean="0"/>
              <a:t>می‌دهند</a:t>
            </a:r>
            <a:r>
              <a:rPr lang="fa-IR" sz="2400" dirty="0" smtClean="0"/>
              <a:t>.</a:t>
            </a:r>
            <a:endParaRPr lang="en-US" sz="2400" dirty="0"/>
          </a:p>
        </p:txBody>
      </p:sp>
    </p:spTree>
    <p:extLst>
      <p:ext uri="{BB962C8B-B14F-4D97-AF65-F5344CB8AC3E}">
        <p14:creationId xmlns="" xmlns:p14="http://schemas.microsoft.com/office/powerpoint/2010/main" val="16948184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3806"/>
            <a:ext cx="8534400" cy="6724918"/>
          </a:xfrm>
          <a:prstGeom prst="rect">
            <a:avLst/>
          </a:prstGeom>
        </p:spPr>
        <p:txBody>
          <a:bodyPr wrap="square">
            <a:spAutoFit/>
          </a:bodyPr>
          <a:lstStyle/>
          <a:p>
            <a:pPr lvl="0" algn="ctr" rtl="1"/>
            <a:r>
              <a:rPr lang="ar-SA" sz="3200" dirty="0">
                <a:cs typeface="+mj-cs"/>
              </a:rPr>
              <a:t>تولید مواد اولیه لاستیک های سنتزی</a:t>
            </a:r>
            <a:r>
              <a:rPr lang="ar-SA" sz="3200" dirty="0" smtClean="0">
                <a:cs typeface="+mj-cs"/>
              </a:rPr>
              <a:t>:</a:t>
            </a:r>
            <a:endParaRPr lang="fa-IR" sz="3200" dirty="0" smtClean="0">
              <a:cs typeface="+mj-cs"/>
            </a:endParaRPr>
          </a:p>
          <a:p>
            <a:pPr lvl="0" algn="just" rtl="1"/>
            <a:r>
              <a:rPr lang="ar-SA" sz="2100" dirty="0" smtClean="0"/>
              <a:t>مواد </a:t>
            </a:r>
            <a:r>
              <a:rPr lang="ar-SA" sz="2100" dirty="0"/>
              <a:t>اولیه ای یا تکپارهایی که به طور عمده در تولید لاستیک ها مورد استفاده قرار می گیرند عبارتند از:</a:t>
            </a:r>
            <a:endParaRPr lang="en-US" sz="2100" dirty="0"/>
          </a:p>
          <a:p>
            <a:pPr lvl="0" algn="just" rtl="1"/>
            <a:r>
              <a:rPr lang="ar-SA" sz="2800" dirty="0">
                <a:cs typeface="+mj-cs"/>
              </a:rPr>
              <a:t>بوتا دی </a:t>
            </a:r>
            <a:r>
              <a:rPr lang="ar-SA" sz="2800" dirty="0" smtClean="0">
                <a:cs typeface="+mj-cs"/>
              </a:rPr>
              <a:t>ان</a:t>
            </a:r>
            <a:endParaRPr lang="fa-IR" sz="2800" dirty="0" smtClean="0">
              <a:cs typeface="+mj-cs"/>
            </a:endParaRPr>
          </a:p>
          <a:p>
            <a:pPr lvl="0" algn="just" rtl="1"/>
            <a:r>
              <a:rPr lang="ar-SA" sz="2100" dirty="0" smtClean="0"/>
              <a:t>بخش </a:t>
            </a:r>
            <a:r>
              <a:rPr lang="ar-SA" sz="2100" dirty="0"/>
              <a:t>عمده بوتا دی ان به عنوان محصول جانبی از کراکینگ نفت (با بخار) در تولید اتیلن به دست می آید. هیدروژن زدایی از بوتان یا بوتن روش دیگری است که در صورت کمی تولید به صورت عملیات یک مرحله ای یا دو مرحله ای انجام می گیرد. تولید سالانه بوتا دی ان حدود 1. 8 میلیون تن است. </a:t>
            </a:r>
            <a:endParaRPr lang="en-US" sz="2100" dirty="0"/>
          </a:p>
          <a:p>
            <a:pPr lvl="0" algn="just" rtl="1"/>
            <a:r>
              <a:rPr lang="ar-SA" sz="2800" dirty="0" smtClean="0">
                <a:cs typeface="+mj-cs"/>
              </a:rPr>
              <a:t>است</a:t>
            </a:r>
            <a:r>
              <a:rPr lang="fa-IR" sz="2800" dirty="0">
                <a:cs typeface="+mj-cs"/>
              </a:rPr>
              <a:t>ا</a:t>
            </a:r>
            <a:r>
              <a:rPr lang="ar-SA" sz="2800" dirty="0" smtClean="0">
                <a:cs typeface="+mj-cs"/>
              </a:rPr>
              <a:t>یر</a:t>
            </a:r>
            <a:r>
              <a:rPr lang="fa-IR" sz="2800" dirty="0" smtClean="0">
                <a:cs typeface="+mj-cs"/>
              </a:rPr>
              <a:t>ن</a:t>
            </a:r>
          </a:p>
          <a:p>
            <a:pPr lvl="0" algn="just" rtl="1"/>
            <a:r>
              <a:rPr lang="ar-SA" sz="2100" dirty="0" smtClean="0"/>
              <a:t>عمدتا </a:t>
            </a:r>
            <a:r>
              <a:rPr lang="ar-SA" sz="2100" dirty="0"/>
              <a:t>در تولید پلاستیک های پلی استیرن به کار می رود. روش عمده تولید استیرن از طریق واسطه اتیل بنزن است. ابتدا بنزن با اتیلن آلکیل دار می شود. سپس بر روی کاتالیزگر کلرید آلومینیم، اسید فسفریک جامد یا سیلیس - آلومین به استیرن هیدروژن زدایی می شود. </a:t>
            </a:r>
            <a:endParaRPr lang="en-US" sz="2100" dirty="0"/>
          </a:p>
          <a:p>
            <a:pPr lvl="0" algn="just" rtl="1"/>
            <a:r>
              <a:rPr lang="ar-SA" sz="2800" dirty="0" smtClean="0">
                <a:cs typeface="+mj-cs"/>
              </a:rPr>
              <a:t>اکریلونیتریل</a:t>
            </a:r>
            <a:endParaRPr lang="fa-IR" sz="2800" dirty="0" smtClean="0">
              <a:cs typeface="+mj-cs"/>
            </a:endParaRPr>
          </a:p>
          <a:p>
            <a:pPr lvl="0" algn="just" rtl="1"/>
            <a:r>
              <a:rPr lang="ar-SA" sz="2100" dirty="0" smtClean="0"/>
              <a:t>عمدتا </a:t>
            </a:r>
            <a:r>
              <a:rPr lang="ar-SA" sz="2100" dirty="0"/>
              <a:t>از روش سوهیو ساخته می شود. در این فرآیند، پروپیلن در یک واکنشگاه کاتالیزی سیال بستر با هوا و آمونیاک عمل می شود. سیال خروجی در یک واحد خوب دو سویه تصفیه و آکریلونیتریل از طریق تقطیر جز به جز جدا می شود. </a:t>
            </a:r>
            <a:endParaRPr lang="en-US" sz="2100" dirty="0"/>
          </a:p>
          <a:p>
            <a:pPr lvl="0" algn="just" rtl="1"/>
            <a:r>
              <a:rPr lang="ar-SA" sz="2800" dirty="0" smtClean="0">
                <a:cs typeface="+mj-cs"/>
              </a:rPr>
              <a:t>کلروپرن</a:t>
            </a:r>
            <a:endParaRPr lang="fa-IR" sz="2800" dirty="0" smtClean="0">
              <a:cs typeface="+mj-cs"/>
            </a:endParaRPr>
          </a:p>
          <a:p>
            <a:pPr lvl="0" algn="just" rtl="1"/>
            <a:r>
              <a:rPr lang="ar-SA" sz="2100" dirty="0" smtClean="0"/>
              <a:t>تکپاری </a:t>
            </a:r>
            <a:r>
              <a:rPr lang="ar-SA" sz="2100" dirty="0"/>
              <a:t>است که از آن لاستیک نئوپرن ساخته می شود. این ماده از استیلن و هیدروژن کلرید به دست می آید. ابتدا استیلن به مونو وینیل استیلن، دیمر می شود (دیمریزاسیون). سپس در واکنش با کلرید هیدروژن به کلروپرن تبدیل می گردد. </a:t>
            </a:r>
            <a:endParaRPr lang="en-US" sz="2100" dirty="0"/>
          </a:p>
          <a:p>
            <a:pPr algn="just"/>
            <a:endParaRPr lang="en-US" dirty="0"/>
          </a:p>
        </p:txBody>
      </p:sp>
    </p:spTree>
    <p:extLst>
      <p:ext uri="{BB962C8B-B14F-4D97-AF65-F5344CB8AC3E}">
        <p14:creationId xmlns="" xmlns:p14="http://schemas.microsoft.com/office/powerpoint/2010/main" val="373630607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8640960" cy="4154984"/>
          </a:xfrm>
          <a:prstGeom prst="rect">
            <a:avLst/>
          </a:prstGeom>
        </p:spPr>
        <p:txBody>
          <a:bodyPr wrap="square">
            <a:spAutoFit/>
          </a:bodyPr>
          <a:lstStyle/>
          <a:p>
            <a:pPr lvl="0" rtl="1"/>
            <a:r>
              <a:rPr lang="ar-SA" sz="3200" dirty="0">
                <a:cs typeface="+mj-cs"/>
              </a:rPr>
              <a:t>ایزو </a:t>
            </a:r>
            <a:r>
              <a:rPr lang="ar-SA" sz="3200" dirty="0" smtClean="0">
                <a:cs typeface="+mj-cs"/>
              </a:rPr>
              <a:t>بوتیلن</a:t>
            </a:r>
            <a:endParaRPr lang="fa-IR" sz="3200" dirty="0" smtClean="0">
              <a:cs typeface="+mj-cs"/>
            </a:endParaRPr>
          </a:p>
          <a:p>
            <a:pPr lvl="0" algn="just" rtl="1"/>
            <a:r>
              <a:rPr lang="fa-IR" sz="2400" dirty="0" smtClean="0"/>
              <a:t>تک</a:t>
            </a:r>
            <a:r>
              <a:rPr lang="ar-SA" sz="2400" dirty="0" smtClean="0"/>
              <a:t>پار </a:t>
            </a:r>
            <a:r>
              <a:rPr lang="ar-SA" sz="2400" dirty="0"/>
              <a:t>مصرفی در ساخت لاستیک بوتیل است و از تقطیر مشتقات گازی نفت به دست می آید. </a:t>
            </a:r>
            <a:endParaRPr lang="en-US" sz="2400" dirty="0"/>
          </a:p>
          <a:p>
            <a:pPr lvl="0" algn="just" rtl="1"/>
            <a:r>
              <a:rPr lang="ar-SA" sz="3200" dirty="0" smtClean="0">
                <a:cs typeface="+mj-cs"/>
              </a:rPr>
              <a:t>ایزوپرن</a:t>
            </a:r>
            <a:endParaRPr lang="fa-IR" sz="3200" dirty="0" smtClean="0">
              <a:cs typeface="+mj-cs"/>
            </a:endParaRPr>
          </a:p>
          <a:p>
            <a:pPr lvl="0" algn="just" rtl="1"/>
            <a:r>
              <a:rPr lang="ar-SA" sz="2400" dirty="0" smtClean="0"/>
              <a:t>ایزوپرن </a:t>
            </a:r>
            <a:r>
              <a:rPr lang="ar-SA" sz="2400" dirty="0"/>
              <a:t>را می توان از هیدروژن زدایی ایزوپنتال تولید کرد. ایزوپرن از پروپیلن هم ساخته می شود. همچنین از ایزوبوتیلن و متانول می توان ساخت و محصولی که به این روش به دست می آید خلوص بالایی دارد. </a:t>
            </a:r>
            <a:endParaRPr lang="en-US" sz="2400" dirty="0"/>
          </a:p>
          <a:p>
            <a:pPr lvl="0" rtl="1"/>
            <a:r>
              <a:rPr lang="ar-SA" sz="3200" dirty="0">
                <a:cs typeface="+mj-cs"/>
              </a:rPr>
              <a:t>اتیلن و </a:t>
            </a:r>
            <a:r>
              <a:rPr lang="ar-SA" sz="3200" dirty="0" smtClean="0">
                <a:cs typeface="+mj-cs"/>
              </a:rPr>
              <a:t>پروپیلن</a:t>
            </a:r>
            <a:endParaRPr lang="fa-IR" sz="3200" dirty="0" smtClean="0">
              <a:cs typeface="+mj-cs"/>
            </a:endParaRPr>
          </a:p>
          <a:p>
            <a:pPr lvl="0" algn="just" rtl="1"/>
            <a:r>
              <a:rPr lang="ar-SA" sz="2400" dirty="0" smtClean="0"/>
              <a:t>از </a:t>
            </a:r>
            <a:r>
              <a:rPr lang="ar-SA" sz="2400" dirty="0"/>
              <a:t>برش های سبک نفتی به راحتی به دست می آید و این دو ترکیب را می توان از کراکینگ پروپان با برش های سنگین تر (توسط بخار) تهیه کرد. </a:t>
            </a:r>
            <a:endParaRPr lang="en-US" sz="2400" dirty="0"/>
          </a:p>
        </p:txBody>
      </p:sp>
    </p:spTree>
    <p:extLst>
      <p:ext uri="{BB962C8B-B14F-4D97-AF65-F5344CB8AC3E}">
        <p14:creationId xmlns="" xmlns:p14="http://schemas.microsoft.com/office/powerpoint/2010/main" val="212081935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1"/>
            <a:ext cx="4343400" cy="584775"/>
          </a:xfrm>
          <a:prstGeom prst="rect">
            <a:avLst/>
          </a:prstGeom>
        </p:spPr>
        <p:txBody>
          <a:bodyPr wrap="square">
            <a:spAutoFit/>
          </a:bodyPr>
          <a:lstStyle/>
          <a:p>
            <a:pPr algn="ctr"/>
            <a:r>
              <a:rPr lang="ar-SA" sz="3200" b="1" dirty="0">
                <a:cs typeface="+mj-cs"/>
              </a:rPr>
              <a:t>انواع لاستیک سنتزی </a:t>
            </a:r>
            <a:endParaRPr lang="en-US" sz="3200" b="1" dirty="0">
              <a:cs typeface="+mj-cs"/>
            </a:endParaRPr>
          </a:p>
        </p:txBody>
      </p:sp>
      <p:sp>
        <p:nvSpPr>
          <p:cNvPr id="4" name="Rectangle 3"/>
          <p:cNvSpPr/>
          <p:nvPr/>
        </p:nvSpPr>
        <p:spPr>
          <a:xfrm>
            <a:off x="228600" y="584775"/>
            <a:ext cx="8610600" cy="4031873"/>
          </a:xfrm>
          <a:prstGeom prst="rect">
            <a:avLst/>
          </a:prstGeom>
        </p:spPr>
        <p:txBody>
          <a:bodyPr wrap="square">
            <a:spAutoFit/>
          </a:bodyPr>
          <a:lstStyle/>
          <a:p>
            <a:endParaRPr lang="en-US" sz="3200" dirty="0" smtClean="0">
              <a:cs typeface="+mj-cs"/>
            </a:endParaRPr>
          </a:p>
          <a:p>
            <a:pPr algn="ctr"/>
            <a:r>
              <a:rPr lang="ar-SA" sz="3200" dirty="0" smtClean="0">
                <a:cs typeface="+mj-cs"/>
              </a:rPr>
              <a:t>همبسپارهای </a:t>
            </a:r>
            <a:r>
              <a:rPr lang="ar-SA" sz="3200" dirty="0">
                <a:cs typeface="+mj-cs"/>
              </a:rPr>
              <a:t>بوتا دی ان – استیرن </a:t>
            </a:r>
            <a:endParaRPr lang="en-US" sz="3200" dirty="0">
              <a:cs typeface="+mj-cs"/>
            </a:endParaRPr>
          </a:p>
          <a:p>
            <a:pPr algn="r" rtl="1"/>
            <a:r>
              <a:rPr lang="ar-SA" sz="2400" dirty="0"/>
              <a:t>همبسپارهای استیرن و بوتا‌دی‌ان که بیش از</a:t>
            </a:r>
            <a:r>
              <a:rPr lang="en-US" sz="2400" dirty="0"/>
              <a:t> 50 </a:t>
            </a:r>
            <a:r>
              <a:rPr lang="ar-SA" sz="2400" dirty="0"/>
              <a:t>درصد بوتا‌دی‌ان دارند به</a:t>
            </a:r>
            <a:r>
              <a:rPr lang="en-US" sz="2400" dirty="0"/>
              <a:t> SBR </a:t>
            </a:r>
            <a:r>
              <a:rPr lang="ar-SA" sz="2400" dirty="0"/>
              <a:t>موسو‌اند. نسبت معمولی تکپارها 70 تا 75 قسمت بوتا‌دی‌ان به 25 تا 30 قسمت استرین به بالای 50 درصد ، محصول به شدت پلاستیک</a:t>
            </a:r>
            <a:r>
              <a:rPr lang="en-US" sz="2400" dirty="0"/>
              <a:t> </a:t>
            </a:r>
            <a:r>
              <a:rPr lang="ar-SA" sz="2400" dirty="0"/>
              <a:t>می‌شود. و در رنگهای شیرابه‌ای قابل استفاده است</a:t>
            </a:r>
            <a:r>
              <a:rPr lang="en-US" sz="2400" dirty="0"/>
              <a:t>. </a:t>
            </a:r>
            <a:r>
              <a:rPr lang="en-US" dirty="0"/>
              <a:t/>
            </a:r>
            <a:br>
              <a:rPr lang="en-US" dirty="0"/>
            </a:br>
            <a:r>
              <a:rPr lang="ar-SA" sz="2400" dirty="0"/>
              <a:t>لاستیک</a:t>
            </a:r>
            <a:r>
              <a:rPr lang="en-US" sz="2400" dirty="0"/>
              <a:t> SBR </a:t>
            </a:r>
            <a:r>
              <a:rPr lang="ar-SA" sz="2400" dirty="0"/>
              <a:t>مثل لاستیک طبیعی</a:t>
            </a:r>
            <a:r>
              <a:rPr lang="en-US" sz="2400" dirty="0"/>
              <a:t> </a:t>
            </a:r>
            <a:r>
              <a:rPr lang="ar-SA" sz="2400" dirty="0"/>
              <a:t>بر اثر کشش بلوری نمی‌شود و به همین سبب ضعیف است مگر آنکه با دوده یا مواد دیگر تقویت شود. حتی در این صورت هم از لاستیک طبیعی ضعیفتر است. خواص وولکانشی آن خوب و مشخصات پیرسازی آن رضایت بخش است. بالغ بر 70 درصد</a:t>
            </a:r>
            <a:r>
              <a:rPr lang="en-US" sz="2400" dirty="0"/>
              <a:t> SBR </a:t>
            </a:r>
            <a:r>
              <a:rPr lang="ar-SA" sz="2400" dirty="0"/>
              <a:t>تولیدی در آج تایر ، </a:t>
            </a:r>
            <a:r>
              <a:rPr lang="en-US" sz="2400" dirty="0"/>
              <a:t>15 </a:t>
            </a:r>
            <a:r>
              <a:rPr lang="ar-SA" sz="2400" dirty="0"/>
              <a:t>درصد قطعات مکانیکی و حدود 10 درصد به شکل شیرابه مصرف می‌شود</a:t>
            </a:r>
            <a:r>
              <a:rPr lang="en-US" sz="2400" dirty="0"/>
              <a:t>. </a:t>
            </a:r>
          </a:p>
        </p:txBody>
      </p:sp>
      <p:pic>
        <p:nvPicPr>
          <p:cNvPr id="1026" name="Picture 2" descr="C:\Users\re\Pictures\s_12981970182695625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221087"/>
            <a:ext cx="3886200" cy="266023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4292599" y="4869160"/>
            <a:ext cx="4455865" cy="1323439"/>
          </a:xfrm>
          <a:prstGeom prst="rect">
            <a:avLst/>
          </a:prstGeom>
        </p:spPr>
        <p:txBody>
          <a:bodyPr wrap="square">
            <a:spAutoFit/>
          </a:bodyPr>
          <a:lstStyle/>
          <a:p>
            <a:r>
              <a:rPr lang="fa-IR" sz="3200" dirty="0">
                <a:cs typeface="+mj-cs"/>
              </a:rPr>
              <a:t>کاربرد</a:t>
            </a:r>
            <a:endParaRPr lang="en-US" sz="3200" dirty="0">
              <a:cs typeface="+mj-cs"/>
            </a:endParaRPr>
          </a:p>
          <a:p>
            <a:pPr algn="r" rtl="1"/>
            <a:r>
              <a:rPr lang="fa-IR" sz="2400" dirty="0"/>
              <a:t>روکش کابل و سیم ،نوار نقاله ،تایر اتومبیل ،لوله ،محصولات ابر مانند و اسفنجی</a:t>
            </a:r>
            <a:endParaRPr lang="en-US" sz="2400" dirty="0"/>
          </a:p>
        </p:txBody>
      </p:sp>
    </p:spTree>
    <p:extLst>
      <p:ext uri="{BB962C8B-B14F-4D97-AF65-F5344CB8AC3E}">
        <p14:creationId xmlns="" xmlns:p14="http://schemas.microsoft.com/office/powerpoint/2010/main" val="31667761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686800" cy="5139869"/>
          </a:xfrm>
          <a:prstGeom prst="rect">
            <a:avLst/>
          </a:prstGeom>
        </p:spPr>
        <p:txBody>
          <a:bodyPr wrap="square">
            <a:spAutoFit/>
          </a:bodyPr>
          <a:lstStyle/>
          <a:p>
            <a:pPr algn="ctr"/>
            <a:r>
              <a:rPr lang="ar-SA" sz="3200" b="1" dirty="0">
                <a:cs typeface="+mj-cs"/>
              </a:rPr>
              <a:t>لاستیک نئوپرن </a:t>
            </a:r>
            <a:endParaRPr lang="en-US" sz="3200" b="1" dirty="0">
              <a:cs typeface="+mj-cs"/>
            </a:endParaRPr>
          </a:p>
          <a:p>
            <a:pPr algn="just" rtl="1"/>
            <a:r>
              <a:rPr lang="ar-SA" sz="2400" dirty="0"/>
              <a:t>این لاستیک از بسپارش امولسیونی کلروپرن خالص در دمای 38 درجه سانتیگراد در مجاورت گوگرد بدست می‌آید. در برابر اکسایش ، روغن ، گرما و آتش مقاوم است و مصارف خاصی در قطعات خودرو ، چسبها ، درزگیرها و پوشش‌ها دارد. از لاستیک طبیعی گرانتر است به همین سبب زمانی استفاده می‌شود که به خواص ویژه نیاز باشد</a:t>
            </a:r>
            <a:r>
              <a:rPr lang="en-US" sz="2400" dirty="0"/>
              <a:t>. </a:t>
            </a:r>
            <a:endParaRPr lang="en-US" sz="2400" dirty="0" smtClean="0"/>
          </a:p>
          <a:p>
            <a:pPr algn="just" rtl="1"/>
            <a:endParaRPr lang="en-US" sz="2400" dirty="0"/>
          </a:p>
          <a:p>
            <a:pPr algn="ctr"/>
            <a:r>
              <a:rPr lang="ar-SA" sz="3200" b="1" dirty="0">
                <a:cs typeface="+mj-cs"/>
              </a:rPr>
              <a:t>لاستیک تیوکول </a:t>
            </a:r>
            <a:endParaRPr lang="en-US" sz="3200" b="1" dirty="0">
              <a:cs typeface="+mj-cs"/>
            </a:endParaRPr>
          </a:p>
          <a:p>
            <a:pPr algn="just" rtl="1"/>
            <a:r>
              <a:rPr lang="ar-SA" sz="2400" dirty="0"/>
              <a:t>نوعی لاستیک پلی سولفیدی است که در اوایل دهه 1920 در ایالات متحده ابداع شد. این لاستیک اولین لاستیک سنتزی</a:t>
            </a:r>
            <a:r>
              <a:rPr lang="en-US" sz="2400" dirty="0"/>
              <a:t> </a:t>
            </a:r>
            <a:r>
              <a:rPr lang="ar-SA" sz="2400" dirty="0"/>
              <a:t>بود که به شکل تجاری در این کشور تولید شد. لاستیکهای تیوکول از بسپارش تراکمی یک پلی سولفید قلیایی و یک دی هالید آلی مناسب تهیه می‌شوند. محصول این واکنشها بویژه برای آستری مخازن نفت ، گلهای ساختمانی و بتونه کاری ، چسبها و درزگیرها و اخیرا ماده چسبی سوخت موشک ، پوشش‌های فرسابی و سایر قطعاتی که به سهولت کاربری و مقاومت خوب هوازدگی</a:t>
            </a:r>
            <a:r>
              <a:rPr lang="en-US" sz="2400" dirty="0"/>
              <a:t> </a:t>
            </a:r>
            <a:r>
              <a:rPr lang="ar-SA" sz="2400" dirty="0"/>
              <a:t>نیازمندند به کار برد</a:t>
            </a:r>
            <a:r>
              <a:rPr lang="en-US" sz="2400" dirty="0"/>
              <a:t>. </a:t>
            </a:r>
          </a:p>
        </p:txBody>
      </p:sp>
    </p:spTree>
    <p:extLst>
      <p:ext uri="{BB962C8B-B14F-4D97-AF65-F5344CB8AC3E}">
        <p14:creationId xmlns="" xmlns:p14="http://schemas.microsoft.com/office/powerpoint/2010/main" val="290415234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نئوپرن-کاهش  سوصداوارتعاش  اتصالات مجاری هوا.jpg"/>
          <p:cNvPicPr>
            <a:picLocks noChangeAspect="1"/>
          </p:cNvPicPr>
          <p:nvPr/>
        </p:nvPicPr>
        <p:blipFill>
          <a:blip r:embed="rId2" cstate="print"/>
          <a:stretch>
            <a:fillRect/>
          </a:stretch>
        </p:blipFill>
        <p:spPr>
          <a:xfrm>
            <a:off x="42122" y="3357940"/>
            <a:ext cx="4385862" cy="3471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C:\Users\re\Pictures\oil-refining-borger-refinery.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39039" y="30358"/>
            <a:ext cx="4704961" cy="3327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 xmlns:p14="http://schemas.microsoft.com/office/powerpoint/2010/main" val="382611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991600" cy="6155531"/>
          </a:xfrm>
          <a:prstGeom prst="rect">
            <a:avLst/>
          </a:prstGeom>
        </p:spPr>
        <p:txBody>
          <a:bodyPr wrap="square">
            <a:spAutoFit/>
          </a:bodyPr>
          <a:lstStyle/>
          <a:p>
            <a:pPr algn="r" rtl="1"/>
            <a:r>
              <a:rPr lang="en-US" dirty="0"/>
              <a:t> </a:t>
            </a:r>
          </a:p>
          <a:p>
            <a:pPr algn="ctr" rtl="1"/>
            <a:r>
              <a:rPr lang="ar-SA" sz="3200" b="1" dirty="0">
                <a:cs typeface="+mj-cs"/>
              </a:rPr>
              <a:t>لاستیک بوتیل </a:t>
            </a:r>
            <a:endParaRPr lang="en-US" sz="3200" dirty="0">
              <a:cs typeface="+mj-cs"/>
            </a:endParaRPr>
          </a:p>
          <a:p>
            <a:pPr algn="just" rtl="1"/>
            <a:r>
              <a:rPr lang="ar-SA" sz="2400" dirty="0" smtClean="0"/>
              <a:t>همبسپار </a:t>
            </a:r>
            <a:r>
              <a:rPr lang="ar-SA" sz="2400" dirty="0"/>
              <a:t>ایزوبوتیلن با حدود 2 درصد ایزوپرن به لاستیک بوتیل موسوم است. ایزوپرن ، در ساختار زنجیر سیرنشدگی کافی بوجود می‌آورد تا پخت یا وولکانش صورت گیرد. لاستیک بوتیل نفوذپذیری بینهایت کلی در برابر گازها دارد و به همین علت مصرف عمده آن در ساخت تیوب و آستری تایرهای بدون تیوب است لاستیک بوتیل در برابر اکسایش هم خنثی است و برای مصارف ضد هوازدگی مفید است. نوع دیگر لاستیک بوتیل یعنی لاستیک بوتیل هالوژن دارد. در مقابل پیرسازی مقاومت بهتری دارد، با سایر لاستیک‌ها نیز سازگارتر است و در تایرهای بدون تیوب مصرف می‌شود</a:t>
            </a:r>
            <a:r>
              <a:rPr lang="en-US" sz="2400" dirty="0"/>
              <a:t>. </a:t>
            </a:r>
            <a:endParaRPr lang="en-US" dirty="0">
              <a:cs typeface="+mj-cs"/>
            </a:endParaRPr>
          </a:p>
          <a:p>
            <a:pPr algn="ctr" rtl="1"/>
            <a:r>
              <a:rPr lang="ar-SA" sz="3200" b="1" dirty="0">
                <a:cs typeface="+mj-cs"/>
              </a:rPr>
              <a:t>لاستیک اورتان </a:t>
            </a:r>
            <a:endParaRPr lang="en-US" sz="3200" dirty="0">
              <a:cs typeface="+mj-cs"/>
            </a:endParaRPr>
          </a:p>
          <a:p>
            <a:pPr algn="just" rtl="1"/>
            <a:r>
              <a:rPr lang="ar-SA" sz="2400" dirty="0"/>
              <a:t>محصول واکنش برخی پلی گیلکونها و دی ایزوسیاناتهای آلی فرآورده‌های لاستیک موسوم به پلی اورتان هستند. این ترکیبات لاستیکهای خاص با خواص ویژه‌اند. به این صورت که مقاومت سایشی بالایی دارند و ضمن آنکه در دمای بالا قابل استفاده اند و در غلظتهای بالایی از حلالها ، اکسیژن و اوزون</a:t>
            </a:r>
            <a:r>
              <a:rPr lang="en-US" sz="2400" dirty="0"/>
              <a:t> </a:t>
            </a:r>
            <a:r>
              <a:rPr lang="ar-SA" sz="2400" dirty="0"/>
              <a:t>نیز مقاومند. مصرف اصلی این نوع لاستیک ، تولید اسفنج انعطاف پذیر و الیاف کشسان است</a:t>
            </a:r>
            <a:r>
              <a:rPr lang="en-US" sz="2400" dirty="0"/>
              <a:t>. </a:t>
            </a:r>
            <a:r>
              <a:rPr lang="ar-SA" sz="2400" dirty="0"/>
              <a:t>مصرف این مواد در ساخت مبلمان ، تشک ، مواد عایق</a:t>
            </a:r>
            <a:r>
              <a:rPr lang="en-US" sz="2400" dirty="0"/>
              <a:t> </a:t>
            </a:r>
            <a:r>
              <a:rPr lang="ar-SA" sz="2400" dirty="0"/>
              <a:t>، نوسانگیر و سایر زمینه هایی که به اسفنجهای لاستیکی مربوط می شود رو به گسترش است</a:t>
            </a:r>
            <a:r>
              <a:rPr lang="en-US" sz="2400" dirty="0"/>
              <a:t>. </a:t>
            </a:r>
          </a:p>
        </p:txBody>
      </p:sp>
    </p:spTree>
    <p:extLst>
      <p:ext uri="{BB962C8B-B14F-4D97-AF65-F5344CB8AC3E}">
        <p14:creationId xmlns="" xmlns:p14="http://schemas.microsoft.com/office/powerpoint/2010/main" val="35396949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890000" cy="5016758"/>
          </a:xfrm>
          <a:prstGeom prst="rect">
            <a:avLst/>
          </a:prstGeom>
        </p:spPr>
        <p:txBody>
          <a:bodyPr wrap="square">
            <a:spAutoFit/>
          </a:bodyPr>
          <a:lstStyle/>
          <a:p>
            <a:pPr algn="ctr" rtl="1"/>
            <a:r>
              <a:rPr lang="ar-SA" sz="3200" dirty="0">
                <a:cs typeface="+mj-cs"/>
              </a:rPr>
              <a:t>لاستیک فضا ویژه – پلی ایزوپرن و پلی بوتادی‌ان </a:t>
            </a:r>
            <a:endParaRPr lang="en-US" sz="3200" dirty="0">
              <a:cs typeface="+mj-cs"/>
            </a:endParaRPr>
          </a:p>
          <a:p>
            <a:pPr algn="just" rtl="1"/>
            <a:r>
              <a:rPr lang="ar-SA" sz="2400" dirty="0"/>
              <a:t>کشف اینکه کاتالیزگرهای زیگلر – ناتا (آلکیل لیتیم) بسپارش ایزوپرن یا بوتا‌دی‌ان را طوری کاتالیز می‌کنند که عمدتا ساختار سیس به دست می‌آید، شبیه سازی لاستیک طبیعی را به طریق سنتزی ممکن کرد</a:t>
            </a:r>
            <a:r>
              <a:rPr lang="en-US" sz="2400" dirty="0"/>
              <a:t>. </a:t>
            </a:r>
            <a:r>
              <a:rPr lang="ar-SA" sz="2400" dirty="0"/>
              <a:t>لاستیک پلی ایزوپرن</a:t>
            </a:r>
            <a:r>
              <a:rPr lang="en-US" sz="2400" dirty="0"/>
              <a:t> (IR) </a:t>
            </a:r>
            <a:r>
              <a:rPr lang="ar-SA" sz="2400" dirty="0"/>
              <a:t>که کاملا مشابه لاستیک طبیعی است و حتی از برخی جهات مثل رنگ بهتر ، کیفیت یکدست‌تر ، بوی کمتر ، فراورش پذیری و اختلاط سریعتر ، روزن رانی و ورقه سازی مطلوبتر ، جریان قالب عالی و وزن مولکولی کنترل شده‌ ، برتر است</a:t>
            </a:r>
            <a:r>
              <a:rPr lang="en-US" sz="2400" dirty="0" smtClean="0"/>
              <a:t>.</a:t>
            </a:r>
            <a:endParaRPr lang="fa-IR" sz="2400" dirty="0" smtClean="0"/>
          </a:p>
          <a:p>
            <a:pPr algn="just" rtl="1"/>
            <a:r>
              <a:rPr lang="ar-SA" sz="2400" dirty="0" smtClean="0"/>
              <a:t>در </a:t>
            </a:r>
            <a:r>
              <a:rPr lang="ar-SA" sz="2400" dirty="0"/>
              <a:t>مقابل ، استحکام پارگی ، چسبناکی و استحکام کششی لاستیک طبیعی بالاتر است. پلی ایزوپرن به شکل تجاری تولید و به تنهایی یا همراه با لاستیک طبیعی مصرف می شود</a:t>
            </a:r>
            <a:r>
              <a:rPr lang="ar-SA" sz="2400" dirty="0" smtClean="0"/>
              <a:t>.</a:t>
            </a:r>
            <a:endParaRPr lang="en-US" sz="2400" dirty="0" smtClean="0"/>
          </a:p>
          <a:p>
            <a:pPr algn="just" rtl="1"/>
            <a:r>
              <a:rPr lang="ar-SA" sz="2400" dirty="0" smtClean="0"/>
              <a:t> 1 </a:t>
            </a:r>
            <a:r>
              <a:rPr lang="ar-SA" sz="2400" dirty="0"/>
              <a:t>و 4 - پلی ‌بوتا‌دی‌ان با درصد بالای سیس ، نرم است به سهولت حل می‌شود. پسماند ناچیز و مقاومت سایشی خوب دارد. از طرف دیگر</a:t>
            </a:r>
            <a:r>
              <a:rPr lang="en-US" sz="2400" dirty="0"/>
              <a:t> 1 </a:t>
            </a:r>
            <a:r>
              <a:rPr lang="ar-SA" sz="2400" dirty="0"/>
              <a:t>و 4 - پلی‌بوتا‌دی ان با درصد بالای ترانس ، سخت ، بلوری و از انحلال پذیری ضعیفی برخوردار است. از این بسپار می‌توان در روکش توپ گلف استفاده کرد</a:t>
            </a:r>
            <a:r>
              <a:rPr lang="en-US" sz="2400" dirty="0"/>
              <a:t>. </a:t>
            </a:r>
          </a:p>
        </p:txBody>
      </p:sp>
      <p:pic>
        <p:nvPicPr>
          <p:cNvPr id="3" name="Picture 2" descr="C:\Users\re\Pictures\Untitled.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869160"/>
            <a:ext cx="3962400" cy="19888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98132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762000"/>
            <a:ext cx="8153399" cy="5755422"/>
          </a:xfrm>
          <a:prstGeom prst="rect">
            <a:avLst/>
          </a:prstGeom>
        </p:spPr>
        <p:txBody>
          <a:bodyPr wrap="square">
            <a:spAutoFit/>
          </a:bodyPr>
          <a:lstStyle/>
          <a:p>
            <a:pPr algn="just" rtl="1"/>
            <a:r>
              <a:rPr lang="ar-SA" sz="3200" dirty="0" smtClean="0">
                <a:cs typeface="+mj-cs"/>
              </a:rPr>
              <a:t>تاریخچه</a:t>
            </a:r>
            <a:r>
              <a:rPr lang="ar-SA" sz="2000" dirty="0"/>
              <a:t/>
            </a:r>
            <a:br>
              <a:rPr lang="ar-SA" sz="2000" dirty="0"/>
            </a:br>
            <a:r>
              <a:rPr lang="ar-SA" sz="2400" dirty="0"/>
              <a:t>به الاستومر، کائوچو (</a:t>
            </a:r>
            <a:r>
              <a:rPr lang="en-US" sz="2400" dirty="0" err="1"/>
              <a:t>Caoutchouc</a:t>
            </a:r>
            <a:r>
              <a:rPr lang="ar-SA" sz="2400" dirty="0"/>
              <a:t>) نیز گفته می شود. کلمه کائوچو به معنی درخت گریان است و از ریشه کائو به معنی اشک و چو به معنی درخت آمده است که توسط سرخپوستان آمریکای جنوبی در قرن 15 نامگذاری شده است. از نظر قدمت تاریخی برای صنایع لاستیک منشا دقیقی وجود ندارد، اما به نظر می رسد برای اولین بار اسپانیایی ها و پرتغالی ها مطلع شدند که سرخپوستان آمریکای جنوبی و ساکنین آسیای جنوب شرقی از درختانی به نام هوا (</a:t>
            </a:r>
            <a:r>
              <a:rPr lang="en-US" sz="2400" dirty="0" err="1"/>
              <a:t>Hevea</a:t>
            </a:r>
            <a:r>
              <a:rPr lang="ar-SA" sz="2400" dirty="0"/>
              <a:t>) شیرابه ‌هایی استخراج کرده و از آن استفاده های گوناگونی مانند اندود کردن البسه، پاپوش و کوزه های گلی برای جلوگیری از نفوذ آب و همچنین برای ساخت توپ جهت بازی می کردند، این شیرابه که بعدها نام لاتکس (</a:t>
            </a:r>
            <a:r>
              <a:rPr lang="en-US" sz="2400" dirty="0"/>
              <a:t>Latex</a:t>
            </a:r>
            <a:r>
              <a:rPr lang="ar-SA" sz="2400" dirty="0"/>
              <a:t>) را نیز بخود گرفت جزو اولین مواد لاستیکی به حساب می آید. رابر (</a:t>
            </a:r>
            <a:r>
              <a:rPr lang="en-US" sz="2400" dirty="0"/>
              <a:t>Rubber</a:t>
            </a:r>
            <a:r>
              <a:rPr lang="ar-SA" sz="2400" dirty="0"/>
              <a:t>) نیز به معنی پاک کننده (پاک کن) یک کلمه انگلیسی است که در قرن 18 مورد استفاده قرار گرفت، انگلیسی ها به این دلیل این نام را بر آن نهادند چون نوشته های مادی را با آن پاک می کردند. در زبان فارسی نیز الاستومرها را با نام لاستیک می شناسند که این نامگذاری در قرن 20 برای اولین بار مورد استفاده قرار </a:t>
            </a:r>
            <a:r>
              <a:rPr lang="ar-SA" sz="2400" dirty="0" smtClean="0"/>
              <a:t>گرفت</a:t>
            </a:r>
            <a:r>
              <a:rPr lang="fa-IR" sz="2400" dirty="0" smtClean="0"/>
              <a:t>.</a:t>
            </a:r>
            <a:endParaRPr lang="en-US" sz="2400" dirty="0"/>
          </a:p>
        </p:txBody>
      </p:sp>
    </p:spTree>
    <p:extLst>
      <p:ext uri="{BB962C8B-B14F-4D97-AF65-F5344CB8AC3E}">
        <p14:creationId xmlns="" xmlns:p14="http://schemas.microsoft.com/office/powerpoint/2010/main" val="373403073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002142"/>
            <a:ext cx="7990656" cy="1200329"/>
          </a:xfrm>
          <a:prstGeom prst="rect">
            <a:avLst/>
          </a:prstGeom>
        </p:spPr>
        <p:txBody>
          <a:bodyPr wrap="square">
            <a:spAutoFit/>
          </a:bodyPr>
          <a:lstStyle/>
          <a:p>
            <a:pPr algn="just" rtl="1"/>
            <a:r>
              <a:rPr lang="fa-IR" sz="2400" dirty="0">
                <a:cs typeface="+mj-cs"/>
              </a:rPr>
              <a:t>کاربرد</a:t>
            </a:r>
            <a:endParaRPr lang="en-US" sz="2400" dirty="0">
              <a:cs typeface="+mj-cs"/>
            </a:endParaRPr>
          </a:p>
          <a:p>
            <a:pPr algn="just" rtl="1"/>
            <a:r>
              <a:rPr lang="fa-IR" sz="2400" dirty="0"/>
              <a:t>تایر اتومبیل،روکشسیم و کابل،موکت و فرش،ماشینی،روکش پارچه،شیلنگ بخارو قطعات ماشینهای شوینده</a:t>
            </a:r>
            <a:endParaRPr lang="en-US" sz="2400" dirty="0"/>
          </a:p>
        </p:txBody>
      </p:sp>
      <p:sp>
        <p:nvSpPr>
          <p:cNvPr id="3" name="Rectangle 2"/>
          <p:cNvSpPr/>
          <p:nvPr/>
        </p:nvSpPr>
        <p:spPr>
          <a:xfrm>
            <a:off x="304800" y="308550"/>
            <a:ext cx="8458200" cy="4832092"/>
          </a:xfrm>
          <a:prstGeom prst="rect">
            <a:avLst/>
          </a:prstGeom>
        </p:spPr>
        <p:txBody>
          <a:bodyPr wrap="square">
            <a:spAutoFit/>
          </a:bodyPr>
          <a:lstStyle/>
          <a:p>
            <a:pPr algn="ctr" rtl="1"/>
            <a:r>
              <a:rPr lang="ar-SA" sz="3200" dirty="0">
                <a:cs typeface="+mj-cs"/>
              </a:rPr>
              <a:t>بسپارها و سربسپارها اتیلن – پرو پیلن </a:t>
            </a:r>
            <a:endParaRPr lang="en-US" sz="3200" dirty="0">
              <a:cs typeface="+mj-cs"/>
            </a:endParaRPr>
          </a:p>
          <a:p>
            <a:pPr algn="just" rtl="1"/>
            <a:r>
              <a:rPr lang="ar-SA" sz="2300" dirty="0"/>
              <a:t>همبسپارهای اتیلن و پروپیلن</a:t>
            </a:r>
            <a:r>
              <a:rPr lang="en-US" sz="2300" dirty="0"/>
              <a:t> (EPM) </a:t>
            </a:r>
            <a:r>
              <a:rPr lang="ar-SA" sz="2300" dirty="0"/>
              <a:t>که به روش بسپارش محلول و با استفاده از یک کاتالیزگر زیگلر ساخته می‌شوند، کشپارهایی فاقد پیوند دوگانه هستند. به این علت ، توان وولکانشی ندارند و در عین حال در برابر اکسیژن و اوزون مقاوم‌اند. واکنش پذیری اتیلن</a:t>
            </a:r>
            <a:r>
              <a:rPr lang="en-US" sz="2300" dirty="0"/>
              <a:t> </a:t>
            </a:r>
            <a:r>
              <a:rPr lang="ar-SA" sz="2300" dirty="0"/>
              <a:t>و پروپیلن بسیار متفاوت است، به همین سبب ترکیب تکپاره‌ها با ترکیب همبسپار تولید شده تفاوت دارد</a:t>
            </a:r>
            <a:r>
              <a:rPr lang="en-US" sz="2300" dirty="0"/>
              <a:t>.</a:t>
            </a:r>
            <a:br>
              <a:rPr lang="en-US" sz="2300" dirty="0"/>
            </a:br>
            <a:r>
              <a:rPr lang="en-US" sz="2300" dirty="0" smtClean="0"/>
              <a:t>EPR </a:t>
            </a:r>
            <a:r>
              <a:rPr lang="ar-SA" sz="2300" dirty="0"/>
              <a:t>را می‌توان با گرما دهی در حضور پراکسید وولکانشی کرد. در این روش زنجیرها با اتصال مستقیم اتمهای کربن به هم وصل می‌شوند و این مغایر با وصل شدن زنجیرها از طریق اتصالات گوگردی در فرایندهای معمول است. از این لاستیکها برای بسیاری از کاربردها بی آنکه وولکانش شوند می‌توان استفاده کرد. برای وولکانشی سهلتر ، سر بسپارهای اتیلن – پروپیلن همراه با یک دی ان</a:t>
            </a:r>
            <a:r>
              <a:rPr lang="en-US" sz="2300" dirty="0"/>
              <a:t> (EPDM) </a:t>
            </a:r>
            <a:r>
              <a:rPr lang="ar-SA" sz="2300" dirty="0"/>
              <a:t>ساخته می‌شوند. بسپارهای</a:t>
            </a:r>
            <a:r>
              <a:rPr lang="en-US" sz="2300" dirty="0"/>
              <a:t> EPDM </a:t>
            </a:r>
            <a:r>
              <a:rPr lang="ar-SA" sz="2300" dirty="0"/>
              <a:t>در برابر گرما ، اکسیژن و اوزون</a:t>
            </a:r>
            <a:r>
              <a:rPr lang="en-US" sz="2300" dirty="0"/>
              <a:t> </a:t>
            </a:r>
            <a:r>
              <a:rPr lang="ar-SA" sz="2300" dirty="0"/>
              <a:t>مقاومت منحصر به فردی دارند و به عنوان پوشش بام جانشین آسفالت</a:t>
            </a:r>
            <a:r>
              <a:rPr lang="en-US" sz="2300" dirty="0"/>
              <a:t> </a:t>
            </a:r>
            <a:r>
              <a:rPr lang="ar-SA" sz="2300" dirty="0"/>
              <a:t>گرم می‌شوند. از مصارف دیگر می‌توان عایق سیم و کابل را نام برد که با نئوپرن رقابت می‌کنند</a:t>
            </a:r>
            <a:r>
              <a:rPr lang="en-US" sz="2300" dirty="0"/>
              <a:t>.</a:t>
            </a:r>
          </a:p>
        </p:txBody>
      </p:sp>
    </p:spTree>
    <p:extLst>
      <p:ext uri="{BB962C8B-B14F-4D97-AF65-F5344CB8AC3E}">
        <p14:creationId xmlns="" xmlns:p14="http://schemas.microsoft.com/office/powerpoint/2010/main" val="23726285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382000" cy="3524042"/>
          </a:xfrm>
          <a:prstGeom prst="rect">
            <a:avLst/>
          </a:prstGeom>
        </p:spPr>
        <p:txBody>
          <a:bodyPr wrap="square">
            <a:spAutoFit/>
          </a:bodyPr>
          <a:lstStyle/>
          <a:p>
            <a:pPr algn="ctr" rtl="1"/>
            <a:r>
              <a:rPr lang="ar-SA" sz="3200" b="1" dirty="0">
                <a:cs typeface="+mj-cs"/>
              </a:rPr>
              <a:t>لاستیکهای نیتریل</a:t>
            </a:r>
            <a:r>
              <a:rPr lang="en-US" sz="3200" b="1" dirty="0">
                <a:cs typeface="+mj-cs"/>
              </a:rPr>
              <a:t> (NBR) </a:t>
            </a:r>
            <a:endParaRPr lang="en-US" sz="3200" dirty="0">
              <a:cs typeface="+mj-cs"/>
            </a:endParaRPr>
          </a:p>
          <a:p>
            <a:pPr algn="just" rtl="1"/>
            <a:r>
              <a:rPr lang="ar-SA" sz="2400" dirty="0"/>
              <a:t>همبسپارهای بوتا‌دی‌ان و آکریلونیتریل مثل</a:t>
            </a:r>
            <a:r>
              <a:rPr lang="en-US" sz="2400" dirty="0"/>
              <a:t> SBR </a:t>
            </a:r>
            <a:r>
              <a:rPr lang="ar-SA" sz="2400" dirty="0"/>
              <a:t>به طریق امولسیونی ساخته می‌شوند. البته به خواص مورد نیاز مقدار آکریلونیتریل در همبسپار از 20 تا 50 درصد متغیر است. با افزایش مقدار نیتریل ، مقاومت در برابر هیدروکربنها ، حلالها ، سایش و نفوذ گاز افزایش می‌یابد. کاهش مقدار نیتریل ، خواص در دمای پایین و جهندگی را افزایش می‌دهد. لاستیکهای</a:t>
            </a:r>
            <a:r>
              <a:rPr lang="en-US" sz="2400" dirty="0"/>
              <a:t> NBR </a:t>
            </a:r>
            <a:r>
              <a:rPr lang="ar-SA" sz="2400" dirty="0"/>
              <a:t>در برابر روغنها ، حلالها ، آب</a:t>
            </a:r>
            <a:r>
              <a:rPr lang="en-US" sz="2400" dirty="0"/>
              <a:t> </a:t>
            </a:r>
            <a:r>
              <a:rPr lang="ar-SA" sz="2400" dirty="0"/>
              <a:t>، نمکها ، ترکیبات آلیفاتیک ، صابونها و اغلب مواد غذایی مقاوم‌اند. این دست مواد به شکل پیوسته در دمای 120 درجه سانتی گراد در مجاورت هوا و در دمای 150 درجه سانتی گراد در محیط روغن کارایی دارند</a:t>
            </a:r>
            <a:r>
              <a:rPr lang="en-US" sz="2400" dirty="0"/>
              <a:t>.</a:t>
            </a:r>
          </a:p>
        </p:txBody>
      </p:sp>
      <p:sp>
        <p:nvSpPr>
          <p:cNvPr id="3" name="Rectangle 2"/>
          <p:cNvSpPr/>
          <p:nvPr/>
        </p:nvSpPr>
        <p:spPr>
          <a:xfrm>
            <a:off x="660400" y="4803293"/>
            <a:ext cx="8001000" cy="2046714"/>
          </a:xfrm>
          <a:prstGeom prst="rect">
            <a:avLst/>
          </a:prstGeom>
        </p:spPr>
        <p:txBody>
          <a:bodyPr wrap="square">
            <a:spAutoFit/>
          </a:bodyPr>
          <a:lstStyle/>
          <a:p>
            <a:pPr algn="ctr" rtl="1"/>
            <a:r>
              <a:rPr lang="ar-SA" sz="3200" dirty="0">
                <a:cs typeface="+mj-cs"/>
              </a:rPr>
              <a:t>لاستیک هالیپون </a:t>
            </a:r>
            <a:endParaRPr lang="en-US" sz="3200" dirty="0">
              <a:cs typeface="+mj-cs"/>
            </a:endParaRPr>
          </a:p>
          <a:p>
            <a:pPr algn="just" rtl="1"/>
            <a:r>
              <a:rPr lang="ar-SA" sz="2400" dirty="0"/>
              <a:t>لاستیک موسوم هایپالون از واکنش کاتالیز شده رادیکالی کلر و</a:t>
            </a:r>
            <a:r>
              <a:rPr lang="en-US" sz="2400" dirty="0"/>
              <a:t> SO</a:t>
            </a:r>
            <a:r>
              <a:rPr lang="en-US" sz="2400" baseline="-25000" dirty="0"/>
              <a:t>2</a:t>
            </a:r>
            <a:r>
              <a:rPr lang="en-US" sz="2400" dirty="0"/>
              <a:t> </a:t>
            </a:r>
            <a:r>
              <a:rPr lang="ar-SA" sz="2400" dirty="0"/>
              <a:t>با پلی‌اتیلن به دست می‌آید. نتیجه این واکنش تبدیل پلی اتیلن گرما نرم به یک کشپار وولکانش پذیر است. هالیپالون در برابر اوزون ، هوازدگی</a:t>
            </a:r>
            <a:r>
              <a:rPr lang="en-US" sz="2400" dirty="0"/>
              <a:t> </a:t>
            </a:r>
            <a:r>
              <a:rPr lang="ar-SA" sz="2400" dirty="0"/>
              <a:t>و گرما بینهایت مقاوم و مقاومت شیمیایی آن نیز عالی است</a:t>
            </a:r>
            <a:r>
              <a:rPr lang="en-US" sz="2400" dirty="0"/>
              <a:t>. </a:t>
            </a:r>
          </a:p>
        </p:txBody>
      </p:sp>
      <p:sp>
        <p:nvSpPr>
          <p:cNvPr id="4" name="Rectangle 3"/>
          <p:cNvSpPr/>
          <p:nvPr/>
        </p:nvSpPr>
        <p:spPr>
          <a:xfrm>
            <a:off x="622300" y="3495243"/>
            <a:ext cx="8077200" cy="1323439"/>
          </a:xfrm>
          <a:prstGeom prst="rect">
            <a:avLst/>
          </a:prstGeom>
        </p:spPr>
        <p:txBody>
          <a:bodyPr wrap="square">
            <a:spAutoFit/>
          </a:bodyPr>
          <a:lstStyle/>
          <a:p>
            <a:pPr rtl="1"/>
            <a:r>
              <a:rPr lang="fa-IR" sz="3200" dirty="0" smtClean="0">
                <a:cs typeface="+mj-cs"/>
              </a:rPr>
              <a:t>کاربرد</a:t>
            </a:r>
            <a:r>
              <a:rPr lang="fa-IR" sz="3100" dirty="0" smtClean="0">
                <a:cs typeface="+mj-cs"/>
              </a:rPr>
              <a:t>:</a:t>
            </a:r>
            <a:endParaRPr lang="en-US" sz="3100" dirty="0">
              <a:cs typeface="+mj-cs"/>
            </a:endParaRPr>
          </a:p>
          <a:p>
            <a:pPr algn="just" rtl="1"/>
            <a:r>
              <a:rPr lang="fa-IR" sz="2400" dirty="0"/>
              <a:t>واشرهای آببندی ،</a:t>
            </a:r>
            <a:r>
              <a:rPr lang="fa-IR" sz="2400" dirty="0" smtClean="0"/>
              <a:t>لوله</a:t>
            </a:r>
            <a:r>
              <a:rPr lang="en-US" sz="2400" dirty="0" smtClean="0"/>
              <a:t> </a:t>
            </a:r>
            <a:r>
              <a:rPr lang="fa-IR" sz="2400" dirty="0" smtClean="0"/>
              <a:t>ها،چرم </a:t>
            </a:r>
            <a:r>
              <a:rPr lang="fa-IR" sz="2400" dirty="0"/>
              <a:t>مصنوعی،پوششنخ و پارچه،شیلنگ روغن و گازوئیل،شیلنگ هیدرولیک</a:t>
            </a:r>
            <a:endParaRPr lang="en-US" sz="2400" dirty="0"/>
          </a:p>
        </p:txBody>
      </p:sp>
    </p:spTree>
    <p:extLst>
      <p:ext uri="{BB962C8B-B14F-4D97-AF65-F5344CB8AC3E}">
        <p14:creationId xmlns="" xmlns:p14="http://schemas.microsoft.com/office/powerpoint/2010/main" val="32158124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35846"/>
            <a:ext cx="8382000" cy="6247864"/>
          </a:xfrm>
          <a:prstGeom prst="rect">
            <a:avLst/>
          </a:prstGeom>
        </p:spPr>
        <p:txBody>
          <a:bodyPr wrap="square">
            <a:spAutoFit/>
          </a:bodyPr>
          <a:lstStyle/>
          <a:p>
            <a:pPr algn="ctr" rtl="1"/>
            <a:r>
              <a:rPr lang="ar-SA" sz="3200" b="1" dirty="0">
                <a:cs typeface="+mj-cs"/>
              </a:rPr>
              <a:t>لاستیکهای سیلیکون </a:t>
            </a:r>
            <a:endParaRPr lang="fa-IR" sz="3200" b="1" dirty="0" smtClean="0">
              <a:cs typeface="+mj-cs"/>
            </a:endParaRPr>
          </a:p>
          <a:p>
            <a:pPr algn="ctr" rtl="1"/>
            <a:endParaRPr lang="en-US" sz="3200" dirty="0">
              <a:cs typeface="+mj-cs"/>
            </a:endParaRPr>
          </a:p>
          <a:p>
            <a:pPr algn="just" rtl="1"/>
            <a:r>
              <a:rPr lang="ar-SA" sz="2400" dirty="0"/>
              <a:t>این لاستیکها مخلوط بسپارهای کانی – آلی هستند که از بسپارش انواع سیلانها و سیلوکسانها بدست می آیند. با اینکه گران‌اند ولی مقاومت قابل توجه آنها در برابر گرما به استفاده منحصر از این لاستیکها در مصارف دمای بالا منجر می‌شود. زنجیر این ترکیبات یک در میان از سیلسیم و اکسیژن درست شده و فاقد کربن است</a:t>
            </a:r>
            <a:r>
              <a:rPr lang="en-US" sz="2400" dirty="0"/>
              <a:t>. </a:t>
            </a:r>
            <a:r>
              <a:rPr lang="ar-SA" sz="2400" dirty="0"/>
              <a:t>ترکیبات سیلیکون و مشتقات آنها از نظر تنوع خواص غیر عادیشان شاخص‌اند، مثل حل پذیری در حلالهای آلی ، حل ناپذیری در آب و الکلها ، پایداری گرمایی ، بی‌اثری شیمیایی ، خواص بالای دی‌الکتریک ، اشتعال پذیری نسبتا پایین ، گرانروی کم در درصد بالای رزین ، تغییر اندک گرانروی با دما</a:t>
            </a:r>
            <a:r>
              <a:rPr lang="en-US" sz="2400" dirty="0"/>
              <a:t> </a:t>
            </a:r>
            <a:r>
              <a:rPr lang="ar-SA" sz="2400" dirty="0"/>
              <a:t>و عدم سمیت</a:t>
            </a:r>
            <a:r>
              <a:rPr lang="en-US" sz="2400" dirty="0" smtClean="0"/>
              <a:t>.</a:t>
            </a:r>
            <a:endParaRPr lang="fa-IR" sz="2400" dirty="0" smtClean="0"/>
          </a:p>
          <a:p>
            <a:pPr algn="just" rtl="1"/>
            <a:r>
              <a:rPr lang="ar-SA" sz="2400" dirty="0" smtClean="0"/>
              <a:t>به </a:t>
            </a:r>
            <a:r>
              <a:rPr lang="ar-SA" sz="2400" dirty="0"/>
              <a:t>دلیل همین خواص ، ترکیبات سیلیکون به عنوان سیال هیدرولیک و انتقال گرما</a:t>
            </a:r>
            <a:r>
              <a:rPr lang="en-US" sz="2400" dirty="0"/>
              <a:t> </a:t>
            </a:r>
            <a:r>
              <a:rPr lang="ar-SA" sz="2400" dirty="0"/>
              <a:t>، روان کننده و گریس</a:t>
            </a:r>
            <a:r>
              <a:rPr lang="en-US" sz="2400" dirty="0"/>
              <a:t> </a:t>
            </a:r>
            <a:r>
              <a:rPr lang="ar-SA" sz="2400" dirty="0"/>
              <a:t>، درزگیر برای مصارف برقی ، رزینهای لایه کاری و پوشش و لعاب مقاوم در دمای بالا ، لاستیک سیلیکون ، ترکیبات آبگریز ، واکسها و مواد صیقل کاری قابل استفاده‌اند</a:t>
            </a:r>
            <a:r>
              <a:rPr lang="en-US" sz="2400" dirty="0"/>
              <a:t>. </a:t>
            </a:r>
            <a:r>
              <a:rPr lang="ar-SA" sz="2400" dirty="0"/>
              <a:t>بیشترین مصرف لاستیکهای سیلیکون در صنایع هوا فضا</a:t>
            </a:r>
            <a:r>
              <a:rPr lang="en-US" sz="2400" dirty="0"/>
              <a:t> </a:t>
            </a:r>
            <a:r>
              <a:rPr lang="ar-SA" sz="2400" dirty="0"/>
              <a:t>است که از آنها در دستگاههای یخ نزن ، واشر ، سپرهای فرسابی و مصارف مشابه که مسئله دما مطرح است استفاده می‌شود</a:t>
            </a:r>
            <a:endParaRPr lang="en-US" sz="2400" dirty="0"/>
          </a:p>
        </p:txBody>
      </p:sp>
    </p:spTree>
    <p:extLst>
      <p:ext uri="{BB962C8B-B14F-4D97-AF65-F5344CB8AC3E}">
        <p14:creationId xmlns="" xmlns:p14="http://schemas.microsoft.com/office/powerpoint/2010/main" val="12309214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381000"/>
            <a:ext cx="8305800" cy="5867400"/>
          </a:xfrm>
        </p:spPr>
        <p:txBody>
          <a:bodyPr>
            <a:normAutofit/>
          </a:bodyPr>
          <a:lstStyle/>
          <a:p>
            <a:pPr marL="137160" indent="0" algn="r" rtl="1">
              <a:buNone/>
            </a:pPr>
            <a:r>
              <a:rPr lang="en-US" sz="2600" b="1" dirty="0"/>
              <a:t> </a:t>
            </a:r>
            <a:endParaRPr lang="en-US" sz="2600" dirty="0"/>
          </a:p>
          <a:p>
            <a:pPr marL="137160" indent="0" algn="ctr" rtl="1">
              <a:buNone/>
            </a:pPr>
            <a:r>
              <a:rPr lang="ar-SA" sz="3200" dirty="0">
                <a:cs typeface="+mj-cs"/>
              </a:rPr>
              <a:t>منابع </a:t>
            </a:r>
            <a:r>
              <a:rPr lang="ar-SA" sz="3200" dirty="0" smtClean="0">
                <a:cs typeface="+mj-cs"/>
              </a:rPr>
              <a:t>تولید</a:t>
            </a:r>
            <a:endParaRPr lang="fa-IR" sz="3200" dirty="0" smtClean="0">
              <a:cs typeface="+mj-cs"/>
            </a:endParaRPr>
          </a:p>
          <a:p>
            <a:pPr marL="137160" indent="0" algn="just" rtl="1">
              <a:buNone/>
            </a:pPr>
            <a:r>
              <a:rPr lang="ar-SA" sz="2400" dirty="0" smtClean="0"/>
              <a:t>برای </a:t>
            </a:r>
            <a:r>
              <a:rPr lang="ar-SA" sz="2400" dirty="0"/>
              <a:t>این لاستیک بهتر است ابتدا منابع طبیعی آنرا معرفی کنیم. لاستیک طبیعی در بیش از 200 گونه گیاهی مختلف به وجود می آید اما فقط چند مورد از آنها مانند درخت هوا براسیلینسس (</a:t>
            </a:r>
            <a:r>
              <a:rPr lang="en-US" sz="2400" dirty="0" err="1"/>
              <a:t>Hevea</a:t>
            </a:r>
            <a:r>
              <a:rPr lang="en-US" sz="2400" dirty="0"/>
              <a:t> </a:t>
            </a:r>
            <a:r>
              <a:rPr lang="en-US" sz="2400" dirty="0" err="1"/>
              <a:t>Brasiliensis</a:t>
            </a:r>
            <a:r>
              <a:rPr lang="ar-SA" sz="2400" dirty="0"/>
              <a:t>) که در برزیل، هند، مالزی و مالایا، آسیای جنوبی و جنوب شرقی و آفریقای غربی و همچنین درخت گوتاپرچا (</a:t>
            </a:r>
            <a:r>
              <a:rPr lang="en-US" sz="2400" dirty="0"/>
              <a:t>Gutta-Percha</a:t>
            </a:r>
            <a:r>
              <a:rPr lang="ar-SA" sz="2400" dirty="0"/>
              <a:t>) که در تایلند و تایوان و شمال استرالیا رشد می کنند کاربرد تجاری دارند و بیش از 99% از لاستیک طبیعی جهان از این منابع تأمین می شود. از دیگر منابع گیاهی این لاستیک می توان به درخت لاستیک پاناما (</a:t>
            </a:r>
            <a:r>
              <a:rPr lang="en-US" sz="2400" dirty="0" err="1"/>
              <a:t>Castilla</a:t>
            </a:r>
            <a:r>
              <a:rPr lang="en-US" sz="2400" dirty="0"/>
              <a:t> </a:t>
            </a:r>
            <a:r>
              <a:rPr lang="en-US" sz="2400" dirty="0" err="1"/>
              <a:t>Elastica</a:t>
            </a:r>
            <a:r>
              <a:rPr lang="ar-SA" sz="2400" dirty="0"/>
              <a:t>)، لاستیک انجیر (</a:t>
            </a:r>
            <a:r>
              <a:rPr lang="en-US" sz="2400" dirty="0" err="1"/>
              <a:t>Ficus</a:t>
            </a:r>
            <a:r>
              <a:rPr lang="en-US" sz="2400" dirty="0"/>
              <a:t> </a:t>
            </a:r>
            <a:r>
              <a:rPr lang="en-US" sz="2400" dirty="0" err="1"/>
              <a:t>Elastica</a:t>
            </a:r>
            <a:r>
              <a:rPr lang="ar-SA" sz="2400" dirty="0"/>
              <a:t>) نیز اشاره کرد. </a:t>
            </a:r>
            <a:endParaRPr lang="en-US" sz="2400" dirty="0"/>
          </a:p>
          <a:p>
            <a:endParaRPr lang="en-US" dirty="0"/>
          </a:p>
        </p:txBody>
      </p:sp>
    </p:spTree>
    <p:extLst>
      <p:ext uri="{BB962C8B-B14F-4D97-AF65-F5344CB8AC3E}">
        <p14:creationId xmlns="" xmlns:p14="http://schemas.microsoft.com/office/powerpoint/2010/main" val="10438232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086" y="304800"/>
            <a:ext cx="8077200" cy="1938992"/>
          </a:xfrm>
          <a:prstGeom prst="rect">
            <a:avLst/>
          </a:prstGeom>
        </p:spPr>
        <p:txBody>
          <a:bodyPr wrap="square">
            <a:spAutoFit/>
          </a:bodyPr>
          <a:lstStyle/>
          <a:p>
            <a:pPr algn="just" rtl="1"/>
            <a:r>
              <a:rPr lang="fa-IR" sz="2400" dirty="0"/>
              <a:t>از دیگر منابع طبیعی پلی ایزوپرن می توان به گیاه گوتاپرچا (</a:t>
            </a:r>
            <a:r>
              <a:rPr lang="en-US" sz="2400" dirty="0"/>
              <a:t>Gutta-Percha) </a:t>
            </a:r>
            <a:r>
              <a:rPr lang="fa-IR" sz="2400" dirty="0"/>
              <a:t>نیز اشاره کرد و تفاوت پلی ایزوپرن تولیدی از گیاه گوتاپرچا با گیاه هوا در این است که پلی ایزوپرن آن دارای ساختار ترانس (</a:t>
            </a:r>
            <a:r>
              <a:rPr lang="en-US" sz="2400" dirty="0"/>
              <a:t>Trans-1,4-Polyisoprene) </a:t>
            </a:r>
            <a:r>
              <a:rPr lang="fa-IR" sz="2400" dirty="0"/>
              <a:t>است و در گیاه هوا این ساختار سیس (</a:t>
            </a:r>
            <a:r>
              <a:rPr lang="en-US" sz="2400" dirty="0"/>
              <a:t>Cis-1,4-Polyisoprene) </a:t>
            </a:r>
            <a:r>
              <a:rPr lang="fa-IR" sz="2400" dirty="0"/>
              <a:t>است که این تفاوت ساختار سبب تفاوت خواص این دو شده </a:t>
            </a:r>
            <a:r>
              <a:rPr lang="fa-IR" sz="2400" dirty="0" smtClean="0"/>
              <a:t>است.</a:t>
            </a:r>
            <a:endParaRPr lang="en-US" sz="2400" dirty="0"/>
          </a:p>
        </p:txBody>
      </p:sp>
      <p:pic>
        <p:nvPicPr>
          <p:cNvPr id="1026" name="Picture 2" descr="C:\Users\re\Pictures\New folder\13322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0800000">
            <a:off x="609600" y="2743200"/>
            <a:ext cx="3818384" cy="32218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re\Pictures\New folder\tappingrubber.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76056" y="2743200"/>
            <a:ext cx="3229744" cy="3221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4194900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1000"/>
                                        <p:tgtEl>
                                          <p:spTgt spid="1027"/>
                                        </p:tgtEl>
                                      </p:cBhvr>
                                    </p:animEffect>
                                    <p:anim calcmode="lin" valueType="num">
                                      <p:cBhvr>
                                        <p:cTn id="14" dur="1000" fill="hold"/>
                                        <p:tgtEl>
                                          <p:spTgt spid="1027"/>
                                        </p:tgtEl>
                                        <p:attrNameLst>
                                          <p:attrName>ppt_x</p:attrName>
                                        </p:attrNameLst>
                                      </p:cBhvr>
                                      <p:tavLst>
                                        <p:tav tm="0">
                                          <p:val>
                                            <p:strVal val="#ppt_x"/>
                                          </p:val>
                                        </p:tav>
                                        <p:tav tm="100000">
                                          <p:val>
                                            <p:strVal val="#ppt_x"/>
                                          </p:val>
                                        </p:tav>
                                      </p:tavLst>
                                    </p:anim>
                                    <p:anim calcmode="lin" valueType="num">
                                      <p:cBhvr>
                                        <p:cTn id="15"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e\Desktop\لاستیک طبیعی\نبئیلفقل_files\Rubber%20Tree%20Leaves-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854075"/>
            <a:ext cx="4419600" cy="4267200"/>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C:\Users\re\Desktop\لاستیک طبیعی\نبئیلفقل_files\Hevea%20Semillas.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24400" y="854075"/>
            <a:ext cx="4267200" cy="426719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6108436" y="5410200"/>
            <a:ext cx="1499128" cy="369332"/>
          </a:xfrm>
          <a:prstGeom prst="rect">
            <a:avLst/>
          </a:prstGeom>
        </p:spPr>
        <p:txBody>
          <a:bodyPr wrap="none">
            <a:spAutoFit/>
          </a:bodyPr>
          <a:lstStyle/>
          <a:p>
            <a:r>
              <a:rPr lang="fa-IR" b="1" dirty="0"/>
              <a:t>دانه های گیاه هوا</a:t>
            </a:r>
            <a:endParaRPr lang="en-US" dirty="0"/>
          </a:p>
        </p:txBody>
      </p:sp>
      <p:sp>
        <p:nvSpPr>
          <p:cNvPr id="3" name="Rectangle 2"/>
          <p:cNvSpPr/>
          <p:nvPr/>
        </p:nvSpPr>
        <p:spPr>
          <a:xfrm>
            <a:off x="1600200" y="5410200"/>
            <a:ext cx="1508746" cy="369332"/>
          </a:xfrm>
          <a:prstGeom prst="rect">
            <a:avLst/>
          </a:prstGeom>
        </p:spPr>
        <p:txBody>
          <a:bodyPr wrap="none">
            <a:spAutoFit/>
          </a:bodyPr>
          <a:lstStyle/>
          <a:p>
            <a:r>
              <a:rPr lang="fa-IR" b="1" dirty="0"/>
              <a:t>گیاه هوا </a:t>
            </a:r>
            <a:r>
              <a:rPr lang="en-US" b="1" dirty="0" err="1"/>
              <a:t>Hevea</a:t>
            </a:r>
            <a:endParaRPr lang="en-US" dirty="0"/>
          </a:p>
        </p:txBody>
      </p:sp>
    </p:spTree>
    <p:extLst>
      <p:ext uri="{BB962C8B-B14F-4D97-AF65-F5344CB8AC3E}">
        <p14:creationId xmlns="" xmlns:p14="http://schemas.microsoft.com/office/powerpoint/2010/main" val="27289939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1000"/>
                                        <p:tgtEl>
                                          <p:spTgt spid="3076"/>
                                        </p:tgtEl>
                                      </p:cBhvr>
                                    </p:animEffect>
                                    <p:anim calcmode="lin" valueType="num">
                                      <p:cBhvr>
                                        <p:cTn id="14" dur="1000" fill="hold"/>
                                        <p:tgtEl>
                                          <p:spTgt spid="3076"/>
                                        </p:tgtEl>
                                        <p:attrNameLst>
                                          <p:attrName>ppt_x</p:attrName>
                                        </p:attrNameLst>
                                      </p:cBhvr>
                                      <p:tavLst>
                                        <p:tav tm="0">
                                          <p:val>
                                            <p:strVal val="#ppt_x"/>
                                          </p:val>
                                        </p:tav>
                                        <p:tav tm="100000">
                                          <p:val>
                                            <p:strVal val="#ppt_x"/>
                                          </p:val>
                                        </p:tav>
                                      </p:tavLst>
                                    </p:anim>
                                    <p:anim calcmode="lin" valueType="num">
                                      <p:cBhvr>
                                        <p:cTn id="15"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8225971" cy="6617196"/>
          </a:xfrm>
          <a:prstGeom prst="rect">
            <a:avLst/>
          </a:prstGeom>
        </p:spPr>
        <p:txBody>
          <a:bodyPr wrap="square">
            <a:spAutoFit/>
          </a:bodyPr>
          <a:lstStyle/>
          <a:p>
            <a:pPr rtl="1"/>
            <a:r>
              <a:rPr lang="ar-SA" dirty="0"/>
              <a:t> </a:t>
            </a:r>
            <a:endParaRPr lang="en-US" dirty="0"/>
          </a:p>
          <a:p>
            <a:pPr algn="ctr" rtl="1"/>
            <a:r>
              <a:rPr lang="ar-SA" sz="3200" dirty="0">
                <a:cs typeface="+mj-cs"/>
              </a:rPr>
              <a:t>روش تهیه لاستیک طبیعی </a:t>
            </a:r>
            <a:endParaRPr lang="fa-IR" sz="3200" dirty="0" smtClean="0">
              <a:cs typeface="+mj-cs"/>
            </a:endParaRPr>
          </a:p>
          <a:p>
            <a:pPr algn="just" rtl="1"/>
            <a:r>
              <a:rPr lang="ar-SA" sz="2000" dirty="0"/>
              <a:t/>
            </a:r>
            <a:br>
              <a:rPr lang="ar-SA" sz="2000" dirty="0"/>
            </a:br>
            <a:r>
              <a:rPr lang="ar-SA" sz="2400" dirty="0"/>
              <a:t>برای بدست آوردن </a:t>
            </a:r>
            <a:r>
              <a:rPr lang="ar-SA" sz="2400" b="1" dirty="0"/>
              <a:t>لاتکس</a:t>
            </a:r>
            <a:r>
              <a:rPr lang="ar-SA" sz="2400" dirty="0"/>
              <a:t>، پوست درخت را طوری بر میدارند که مایع در فنجان های کوچکی جمع شود، فنجان ها باید مرتبا جمع‌ آوری شوند تا از گندیدگی یا آلودگی شیرابه جلوگیری شود. پس از آن شیرابه به محل جمع آوری برده می‌شود و در آنجا پس از صاف شدن با افزودن آمونیاک محافظت می‌شود. لاستیک از طریق فرآیندی موسوم به انعقاد جدا می‌شود. این کار با افزودن اسیدها یا نمک های مختلف انجام می گیرد. در طی این عمل، لاستیک به شکل یک توده سفید خمیری از مایع جدا می شود و سپس از آن با استفاده از غلتک به شکل ورقه ‌ای در می آید و در نهایت خشک می گردد. </a:t>
            </a:r>
            <a:br>
              <a:rPr lang="ar-SA" sz="2400" dirty="0"/>
            </a:br>
            <a:r>
              <a:rPr lang="ar-SA" sz="2400" dirty="0"/>
              <a:t>روش جدیدتر این است که با استفاده تیغه ‌های دوار یا اعمال برش بین دو غلتکی که با سرعت متفاوت می چرخند، شیرابه منعقد شده را به دانه تبدیل می کنند. دانه ‌ها سپس به مدت چند ساعت در خشک کن‌ های مکانیکی خشک می شوند، این عمل در روش قدیمی که از هوا یا دود چوب برای خشک کردن استفاده می شد چندین روز به طول می انجامید. به هر صورت ورقه یا دانه خشک شده متراکم و از آن مدل هایی به وزن 33 کیلوگرم می سازند. </a:t>
            </a:r>
            <a:endParaRPr lang="en-US" sz="2400" dirty="0"/>
          </a:p>
          <a:p>
            <a:pPr rtl="1"/>
            <a:r>
              <a:rPr lang="ar-SA" dirty="0"/>
              <a:t> </a:t>
            </a:r>
            <a:endParaRPr lang="en-US" dirty="0"/>
          </a:p>
        </p:txBody>
      </p:sp>
    </p:spTree>
    <p:extLst>
      <p:ext uri="{BB962C8B-B14F-4D97-AF65-F5344CB8AC3E}">
        <p14:creationId xmlns="" xmlns:p14="http://schemas.microsoft.com/office/powerpoint/2010/main" val="5883896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re\Desktop\لاستیک طبیعی\نبئیلفقل_files\Rubber%20Tree-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24400" y="533400"/>
            <a:ext cx="4495800" cy="5410199"/>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descr="C:\Users\re\Desktop\لاستیک طبیعی\نبئیلفقل_files\Rubber%20Tree-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533400"/>
            <a:ext cx="4191000" cy="541019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269399" y="6096000"/>
            <a:ext cx="2504212" cy="461665"/>
          </a:xfrm>
          <a:prstGeom prst="rect">
            <a:avLst/>
          </a:prstGeom>
        </p:spPr>
        <p:txBody>
          <a:bodyPr wrap="none">
            <a:spAutoFit/>
          </a:bodyPr>
          <a:lstStyle/>
          <a:p>
            <a:pPr algn="ctr" rtl="1"/>
            <a:r>
              <a:rPr lang="fa-IR" sz="2400" dirty="0"/>
              <a:t>گرفتن شیرابه درخت هوا</a:t>
            </a:r>
            <a:endParaRPr lang="en-US" sz="2400" dirty="0"/>
          </a:p>
        </p:txBody>
      </p:sp>
    </p:spTree>
    <p:extLst>
      <p:ext uri="{BB962C8B-B14F-4D97-AF65-F5344CB8AC3E}">
        <p14:creationId xmlns="" xmlns:p14="http://schemas.microsoft.com/office/powerpoint/2010/main" val="31724677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fade">
                                      <p:cBhvr>
                                        <p:cTn id="13" dur="1000"/>
                                        <p:tgtEl>
                                          <p:spTgt spid="5123"/>
                                        </p:tgtEl>
                                      </p:cBhvr>
                                    </p:animEffect>
                                    <p:anim calcmode="lin" valueType="num">
                                      <p:cBhvr>
                                        <p:cTn id="14" dur="1000" fill="hold"/>
                                        <p:tgtEl>
                                          <p:spTgt spid="5123"/>
                                        </p:tgtEl>
                                        <p:attrNameLst>
                                          <p:attrName>ppt_x</p:attrName>
                                        </p:attrNameLst>
                                      </p:cBhvr>
                                      <p:tavLst>
                                        <p:tav tm="0">
                                          <p:val>
                                            <p:strVal val="#ppt_x"/>
                                          </p:val>
                                        </p:tav>
                                        <p:tav tm="100000">
                                          <p:val>
                                            <p:strVal val="#ppt_x"/>
                                          </p:val>
                                        </p:tav>
                                      </p:tavLst>
                                    </p:anim>
                                    <p:anim calcmode="lin" valueType="num">
                                      <p:cBhvr>
                                        <p:cTn id="15"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re\Desktop\لاستیک طبیعی\نبئیلفقل_files\Rubber%20Tree-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029" y="1066800"/>
            <a:ext cx="4267200" cy="4724400"/>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descr="C:\Users\re\Desktop\لاستیک طبیعی\نبئیلفقل_files\Rubber%20Tree-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24400" y="1066800"/>
            <a:ext cx="4419600" cy="47244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894246" y="6070209"/>
            <a:ext cx="1132041" cy="461665"/>
          </a:xfrm>
          <a:prstGeom prst="rect">
            <a:avLst/>
          </a:prstGeom>
        </p:spPr>
        <p:txBody>
          <a:bodyPr wrap="none">
            <a:spAutoFit/>
          </a:bodyPr>
          <a:lstStyle/>
          <a:p>
            <a:r>
              <a:rPr lang="fa-IR" sz="2400" dirty="0"/>
              <a:t>جنگل هوا</a:t>
            </a:r>
            <a:endParaRPr lang="en-US" sz="2400" dirty="0"/>
          </a:p>
        </p:txBody>
      </p:sp>
    </p:spTree>
    <p:extLst>
      <p:ext uri="{BB962C8B-B14F-4D97-AF65-F5344CB8AC3E}">
        <p14:creationId xmlns="" xmlns:p14="http://schemas.microsoft.com/office/powerpoint/2010/main" val="404864031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1000" fill="hold"/>
                                        <p:tgtEl>
                                          <p:spTgt spid="61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1000"/>
                                        <p:tgtEl>
                                          <p:spTgt spid="6146"/>
                                        </p:tgtEl>
                                      </p:cBhvr>
                                    </p:animEffect>
                                    <p:anim calcmode="lin" valueType="num">
                                      <p:cBhvr>
                                        <p:cTn id="14" dur="1000" fill="hold"/>
                                        <p:tgtEl>
                                          <p:spTgt spid="6146"/>
                                        </p:tgtEl>
                                        <p:attrNameLst>
                                          <p:attrName>ppt_x</p:attrName>
                                        </p:attrNameLst>
                                      </p:cBhvr>
                                      <p:tavLst>
                                        <p:tav tm="0">
                                          <p:val>
                                            <p:strVal val="#ppt_x"/>
                                          </p:val>
                                        </p:tav>
                                        <p:tav tm="100000">
                                          <p:val>
                                            <p:strVal val="#ppt_x"/>
                                          </p:val>
                                        </p:tav>
                                      </p:tavLst>
                                    </p:anim>
                                    <p:anim calcmode="lin" valueType="num">
                                      <p:cBhvr>
                                        <p:cTn id="15"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eed">
      <a:majorFont>
        <a:latin typeface="Calibri"/>
        <a:ea typeface=""/>
        <a:cs typeface="B Titr"/>
      </a:majorFont>
      <a:minorFont>
        <a:latin typeface="Arial"/>
        <a:ea typeface=""/>
        <a:cs typeface="B Lotus"/>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978</TotalTime>
  <Words>1787</Words>
  <Application>Microsoft Office PowerPoint</Application>
  <PresentationFormat>On-screen Show (4:3)</PresentationFormat>
  <Paragraphs>126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1_Technic</vt:lpstr>
      <vt:lpstr>انواع لاستیک</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تفلون</dc:title>
  <dc:creator>dark angel</dc:creator>
  <cp:lastModifiedBy>ashkan</cp:lastModifiedBy>
  <cp:revision>283</cp:revision>
  <dcterms:created xsi:type="dcterms:W3CDTF">2005-07-31T03:54:29Z</dcterms:created>
  <dcterms:modified xsi:type="dcterms:W3CDTF">2014-04-21T09:34:02Z</dcterms:modified>
</cp:coreProperties>
</file>