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40" r:id="rId1"/>
  </p:sldMasterIdLst>
  <p:notesMasterIdLst>
    <p:notesMasterId r:id="rId21"/>
  </p:notesMasterIdLst>
  <p:sldIdLst>
    <p:sldId id="763" r:id="rId2"/>
    <p:sldId id="764" r:id="rId3"/>
    <p:sldId id="765" r:id="rId4"/>
    <p:sldId id="766" r:id="rId5"/>
    <p:sldId id="767" r:id="rId6"/>
    <p:sldId id="768" r:id="rId7"/>
    <p:sldId id="769" r:id="rId8"/>
    <p:sldId id="770" r:id="rId9"/>
    <p:sldId id="771" r:id="rId10"/>
    <p:sldId id="772" r:id="rId11"/>
    <p:sldId id="773" r:id="rId12"/>
    <p:sldId id="774" r:id="rId13"/>
    <p:sldId id="775" r:id="rId14"/>
    <p:sldId id="776" r:id="rId15"/>
    <p:sldId id="777" r:id="rId16"/>
    <p:sldId id="778" r:id="rId17"/>
    <p:sldId id="779" r:id="rId18"/>
    <p:sldId id="780" r:id="rId19"/>
    <p:sldId id="781" r:id="rId2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rk angel" initials="d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79" autoAdjust="0"/>
    <p:restoredTop sz="94610"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46932"/>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4.v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image" Target="../media/image5.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255828D-D90A-4D92-A409-5F861BB3F92F}" type="datetimeFigureOut">
              <a:rPr lang="fa-IR" smtClean="0"/>
              <a:pPr/>
              <a:t>1435/06/21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E58B2F7-F62D-4A45-A7A9-416A021EB59D}" type="slidenum">
              <a:rPr lang="fa-IR" smtClean="0"/>
              <a:pPr/>
              <a:t>‹#›</a:t>
            </a:fld>
            <a:endParaRPr lang="fa-IR"/>
          </a:p>
        </p:txBody>
      </p:sp>
    </p:spTree>
    <p:extLst>
      <p:ext uri="{BB962C8B-B14F-4D97-AF65-F5344CB8AC3E}">
        <p14:creationId xmlns:p14="http://schemas.microsoft.com/office/powerpoint/2010/main" xmlns="" val="178666085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8BE90483-C7DB-49E4-8BDF-C89634FE3E77}" type="datetimeFigureOut">
              <a:rPr lang="en-US" smtClean="0">
                <a:solidFill>
                  <a:prstClr val="black">
                    <a:tint val="75000"/>
                  </a:prstClr>
                </a:solidFill>
              </a:rPr>
              <a:pPr>
                <a:defRPr/>
              </a:pPr>
              <a:t>4/21/2014</a:t>
            </a:fld>
            <a:endParaRPr lang="en-US">
              <a:solidFill>
                <a:prstClr val="black">
                  <a:tint val="75000"/>
                </a:prstClr>
              </a:solidFill>
            </a:endParaRPr>
          </a:p>
        </p:txBody>
      </p:sp>
      <p:sp>
        <p:nvSpPr>
          <p:cNvPr id="19" name="Footer Placeholder 18"/>
          <p:cNvSpPr>
            <a:spLocks noGrp="1"/>
          </p:cNvSpPr>
          <p:nvPr>
            <p:ph type="ftr" sz="quarter" idx="11"/>
          </p:nvPr>
        </p:nvSpPr>
        <p:spPr/>
        <p:txBody>
          <a:bodyPr/>
          <a:lstStyle/>
          <a:p>
            <a:pPr>
              <a:defRPr/>
            </a:pPr>
            <a:endParaRPr lang="en-US">
              <a:solidFill>
                <a:prstClr val="black">
                  <a:tint val="75000"/>
                </a:prstClr>
              </a:solidFill>
            </a:endParaRPr>
          </a:p>
        </p:txBody>
      </p:sp>
      <p:sp>
        <p:nvSpPr>
          <p:cNvPr id="27" name="Slide Number Placeholder 26"/>
          <p:cNvSpPr>
            <a:spLocks noGrp="1"/>
          </p:cNvSpPr>
          <p:nvPr>
            <p:ph type="sldNum" sz="quarter" idx="12"/>
          </p:nvPr>
        </p:nvSpPr>
        <p:spPr/>
        <p:txBody>
          <a:bodyPr/>
          <a:lstStyle/>
          <a:p>
            <a:pPr>
              <a:defRPr/>
            </a:pPr>
            <a:fld id="{11C878CF-EEC0-4C93-8C93-0346B5F61C7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336152586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368BF60F-7150-4041-81DE-3D94A6F48443}" type="datetimeFigureOut">
              <a:rPr lang="en-US" smtClean="0">
                <a:solidFill>
                  <a:prstClr val="black">
                    <a:tint val="75000"/>
                  </a:prstClr>
                </a:solidFill>
              </a:rPr>
              <a:pPr>
                <a:defRPr/>
              </a:pPr>
              <a:t>4/21/2014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4BE1B4C-AC8B-465E-B3C9-7D7C7011DDEB}"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3359811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7144BC0-68C2-41A7-B551-FCF1D3260410}" type="datetimeFigureOut">
              <a:rPr lang="en-US" smtClean="0">
                <a:solidFill>
                  <a:prstClr val="black">
                    <a:tint val="75000"/>
                  </a:prstClr>
                </a:solidFill>
              </a:rPr>
              <a:pPr>
                <a:defRPr/>
              </a:pPr>
              <a:t>4/21/2014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33FE678-AC02-481C-804E-C722CDEC578A}"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3105457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C0776465-8289-44BF-8168-02F1D75ED28C}" type="datetimeFigureOut">
              <a:rPr lang="en-US" smtClean="0">
                <a:solidFill>
                  <a:prstClr val="black">
                    <a:tint val="75000"/>
                  </a:prstClr>
                </a:solidFill>
              </a:rPr>
              <a:pPr>
                <a:defRPr/>
              </a:pPr>
              <a:t>4/21/2014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E6D65FC-110A-432E-BC31-5C04D60F94E5}"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2946580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57D0D56C-359E-4A48-8426-9497FA37752C}" type="datetimeFigureOut">
              <a:rPr lang="en-US" smtClean="0">
                <a:solidFill>
                  <a:prstClr val="black">
                    <a:tint val="75000"/>
                  </a:prstClr>
                </a:solidFill>
              </a:rPr>
              <a:pPr>
                <a:defRPr/>
              </a:pPr>
              <a:t>4/21/2014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0E12144-856A-41FA-A0D7-C8DA1259FE61}"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329508472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F8AEB024-ED26-412C-9FA4-AFAD88BB6B09}" type="datetimeFigureOut">
              <a:rPr lang="en-US" smtClean="0">
                <a:solidFill>
                  <a:prstClr val="black">
                    <a:tint val="75000"/>
                  </a:prstClr>
                </a:solidFill>
              </a:rPr>
              <a:pPr>
                <a:defRPr/>
              </a:pPr>
              <a:t>4/21/2014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00CA8949-DB80-43D6-B61A-1C7F03450878}"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1435721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96A31821-309D-4442-BE2B-68614639191F}" type="datetimeFigureOut">
              <a:rPr lang="en-US" smtClean="0">
                <a:solidFill>
                  <a:prstClr val="black">
                    <a:tint val="75000"/>
                  </a:prstClr>
                </a:solidFill>
              </a:rPr>
              <a:pPr>
                <a:defRPr/>
              </a:pPr>
              <a:t>4/21/2014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0AADD6E0-9606-4E33-9B22-968DA26C41BE}"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3791996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fld id="{518EE25C-664D-4299-BC7F-ED8977E54CA9}" type="datetimeFigureOut">
              <a:rPr lang="en-US" smtClean="0">
                <a:solidFill>
                  <a:prstClr val="black">
                    <a:tint val="75000"/>
                  </a:prstClr>
                </a:solidFill>
              </a:rPr>
              <a:pPr>
                <a:defRPr/>
              </a:pPr>
              <a:t>4/21/2014</a:t>
            </a:fld>
            <a:endParaRPr lang="en-US">
              <a:solidFill>
                <a:prstClr val="black">
                  <a:tint val="75000"/>
                </a:prstClr>
              </a:solidFill>
            </a:endParaRPr>
          </a:p>
        </p:txBody>
      </p:sp>
      <p:sp>
        <p:nvSpPr>
          <p:cNvPr id="8" name="Slide Number Placeholder 7"/>
          <p:cNvSpPr>
            <a:spLocks noGrp="1"/>
          </p:cNvSpPr>
          <p:nvPr>
            <p:ph type="sldNum" sz="quarter" idx="11"/>
          </p:nvPr>
        </p:nvSpPr>
        <p:spPr/>
        <p:txBody>
          <a:bodyPr/>
          <a:lstStyle/>
          <a:p>
            <a:pPr>
              <a:defRPr/>
            </a:pPr>
            <a:fld id="{D628B39F-45FC-41E1-87F8-2530B92837FD}" type="slidenum">
              <a:rPr lang="en-US" smtClean="0">
                <a:solidFill>
                  <a:prstClr val="black">
                    <a:tint val="75000"/>
                  </a:prstClr>
                </a:solidFill>
              </a:rPr>
              <a:pPr>
                <a:defRPr/>
              </a:pPr>
              <a:t>‹#›</a:t>
            </a:fld>
            <a:endParaRPr lang="en-US">
              <a:solidFill>
                <a:prstClr val="black">
                  <a:tint val="75000"/>
                </a:prstClr>
              </a:solidFill>
            </a:endParaRPr>
          </a:p>
        </p:txBody>
      </p:sp>
      <p:sp>
        <p:nvSpPr>
          <p:cNvPr id="9" name="Footer Placeholder 8"/>
          <p:cNvSpPr>
            <a:spLocks noGrp="1"/>
          </p:cNvSpPr>
          <p:nvPr>
            <p:ph type="ftr" sz="quarter" idx="12"/>
          </p:nvPr>
        </p:nvSpPr>
        <p:spPr/>
        <p:txBody>
          <a:bodyPr/>
          <a:lstStyle/>
          <a:p>
            <a:pPr>
              <a:defRPr/>
            </a:pPr>
            <a:endParaRPr lang="en-US">
              <a:solidFill>
                <a:prstClr val="black">
                  <a:tint val="75000"/>
                </a:prstClr>
              </a:solidFill>
            </a:endParaRPr>
          </a:p>
        </p:txBody>
      </p:sp>
    </p:spTree>
    <p:extLst>
      <p:ext uri="{BB962C8B-B14F-4D97-AF65-F5344CB8AC3E}">
        <p14:creationId xmlns:p14="http://schemas.microsoft.com/office/powerpoint/2010/main" xmlns="" val="2983872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C1AF4EA-9B61-46CC-840C-5CEFC08596EC}" type="datetimeFigureOut">
              <a:rPr lang="en-US" smtClean="0">
                <a:solidFill>
                  <a:prstClr val="black">
                    <a:tint val="75000"/>
                  </a:prstClr>
                </a:solidFill>
              </a:rPr>
              <a:pPr>
                <a:defRPr/>
              </a:pPr>
              <a:t>4/21/2014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9B7E51FD-B2BA-4ABD-8E07-8A667DD39C8B}"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735103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2E3EE113-588B-40D1-B405-DFA4100ACF2C}" type="datetimeFigureOut">
              <a:rPr lang="en-US" smtClean="0">
                <a:solidFill>
                  <a:prstClr val="black">
                    <a:tint val="75000"/>
                  </a:prstClr>
                </a:solidFill>
              </a:rPr>
              <a:pPr>
                <a:defRPr/>
              </a:pPr>
              <a:t>4/21/2014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a:xfrm>
            <a:off x="8156448" y="6422064"/>
            <a:ext cx="762000" cy="365125"/>
          </a:xfrm>
        </p:spPr>
        <p:txBody>
          <a:bodyPr/>
          <a:lstStyle/>
          <a:p>
            <a:pPr>
              <a:defRPr/>
            </a:pPr>
            <a:fld id="{492B6B7C-24D1-4EFE-A061-14629330986C}"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3447904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a:defRPr/>
            </a:pPr>
            <a:fld id="{4EBD5BC3-4E85-4421-9952-754454D64655}" type="datetimeFigureOut">
              <a:rPr lang="en-US" smtClean="0">
                <a:solidFill>
                  <a:prstClr val="black">
                    <a:tint val="75000"/>
                  </a:prstClr>
                </a:solidFill>
              </a:rPr>
              <a:pPr>
                <a:defRPr/>
              </a:pPr>
              <a:t>4/21/2014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ECFF31A4-19A6-4299-A90B-E93C8270E50A}"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696555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7FC8D08-7C2E-400D-8FF1-0DFCDC7E6DB4}" type="datetimeFigureOut">
              <a:rPr lang="fa-IR" smtClean="0">
                <a:solidFill>
                  <a:srgbClr val="E7DEC9">
                    <a:shade val="50000"/>
                  </a:srgbClr>
                </a:solidFill>
              </a:rPr>
              <a:pPr/>
              <a:t>1435/06/21</a:t>
            </a:fld>
            <a:endParaRPr lang="fa-IR">
              <a:solidFill>
                <a:srgbClr val="E7DEC9">
                  <a:shade val="50000"/>
                </a:srgb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a-IR">
              <a:solidFill>
                <a:srgbClr val="E7DEC9">
                  <a:shade val="50000"/>
                </a:srgb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7AAADD6-91A1-4A35-9258-613A2E6CD296}" type="slidenum">
              <a:rPr lang="fa-IR" smtClean="0">
                <a:solidFill>
                  <a:srgbClr val="E7DEC9">
                    <a:shade val="50000"/>
                  </a:srgbClr>
                </a:solidFill>
              </a:rPr>
              <a:pPr/>
              <a:t>‹#›</a:t>
            </a:fld>
            <a:endParaRPr lang="fa-IR">
              <a:solidFill>
                <a:srgbClr val="E7DEC9">
                  <a:shade val="50000"/>
                </a:srgbClr>
              </a:solidFill>
            </a:endParaRPr>
          </a:p>
        </p:txBody>
      </p:sp>
    </p:spTree>
    <p:extLst>
      <p:ext uri="{BB962C8B-B14F-4D97-AF65-F5344CB8AC3E}">
        <p14:creationId xmlns:p14="http://schemas.microsoft.com/office/powerpoint/2010/main" xmlns="" val="1318361713"/>
      </p:ext>
    </p:extLst>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5.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oleObject" Target="../embeddings/oleObject7.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6.xml"/><Relationship Id="rId1" Type="http://schemas.openxmlformats.org/officeDocument/2006/relationships/vmlDrawing" Target="../drawings/vmlDrawing7.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784976" cy="2448272"/>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a-IR" sz="9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Farnaz" pitchFamily="2" charset="-78"/>
              </a:rPr>
              <a:t>پلی متیل متاکریلات</a:t>
            </a:r>
            <a:endParaRPr lang="fa-IR" sz="9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Farnaz" pitchFamily="2" charset="-78"/>
            </a:endParaRPr>
          </a:p>
        </p:txBody>
      </p:sp>
      <p:graphicFrame>
        <p:nvGraphicFramePr>
          <p:cNvPr id="4" name="Object 3"/>
          <p:cNvGraphicFramePr>
            <a:graphicFrameLocks noChangeAspect="1"/>
          </p:cNvGraphicFramePr>
          <p:nvPr>
            <p:extLst>
              <p:ext uri="{D42A27DB-BD31-4B8C-83A1-F6EECF244321}">
                <p14:modId xmlns:p14="http://schemas.microsoft.com/office/powerpoint/2010/main" xmlns="" val="2736181929"/>
              </p:ext>
            </p:extLst>
          </p:nvPr>
        </p:nvGraphicFramePr>
        <p:xfrm>
          <a:off x="1907704" y="2564904"/>
          <a:ext cx="5544616" cy="3723253"/>
        </p:xfrm>
        <a:graphic>
          <a:graphicData uri="http://schemas.openxmlformats.org/presentationml/2006/ole">
            <p:oleObj spid="_x0000_s7218" name="Picture" r:id="rId3" imgW="2161905" imgH="2266667" progId="StaticMetafile">
              <p:embed/>
            </p:oleObj>
          </a:graphicData>
        </a:graphic>
      </p:graphicFrame>
    </p:spTree>
    <p:extLst>
      <p:ext uri="{BB962C8B-B14F-4D97-AF65-F5344CB8AC3E}">
        <p14:creationId xmlns:p14="http://schemas.microsoft.com/office/powerpoint/2010/main" xmlns="" val="26624140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dirty="0">
                <a:latin typeface="Microsoft Uighur" pitchFamily="2" charset="-78"/>
              </a:rPr>
              <a:t>مزایای اکریلیک</a:t>
            </a:r>
            <a:endParaRPr lang="en-US" sz="3200" dirty="0">
              <a:latin typeface="Microsoft Uighur" pitchFamily="2" charset="-78"/>
            </a:endParaRPr>
          </a:p>
        </p:txBody>
      </p:sp>
      <p:sp>
        <p:nvSpPr>
          <p:cNvPr id="3" name="TextBox 2"/>
          <p:cNvSpPr txBox="1"/>
          <p:nvPr/>
        </p:nvSpPr>
        <p:spPr>
          <a:xfrm>
            <a:off x="457200" y="1219200"/>
            <a:ext cx="8153400" cy="5632311"/>
          </a:xfrm>
          <a:prstGeom prst="rect">
            <a:avLst/>
          </a:prstGeom>
          <a:noFill/>
        </p:spPr>
        <p:txBody>
          <a:bodyPr wrap="square" rtlCol="0">
            <a:spAutoFit/>
          </a:bodyPr>
          <a:lstStyle/>
          <a:p>
            <a:pPr algn="just" rtl="1"/>
            <a:r>
              <a:rPr lang="fa-IR" sz="2400" dirty="0"/>
              <a:t>-  شفافیت نوری عالی</a:t>
            </a:r>
          </a:p>
          <a:p>
            <a:pPr algn="just" rtl="1"/>
            <a:r>
              <a:rPr lang="fa-IR" sz="2400" dirty="0"/>
              <a:t>-  سختی سطح عالی</a:t>
            </a:r>
          </a:p>
          <a:p>
            <a:pPr algn="just" rtl="1"/>
            <a:r>
              <a:rPr lang="fa-IR" sz="2400" dirty="0"/>
              <a:t>-   قابلیت تحمل عالی در برابر شرایط آب و هوایی گوناگون،مقاومت عالی در برابرهوازدگی و شرایط  جوی، مقاومت بالا در برابر نور خورشید.</a:t>
            </a:r>
          </a:p>
          <a:p>
            <a:pPr algn="just" rtl="1"/>
            <a:r>
              <a:rPr lang="fa-IR" sz="2400" dirty="0"/>
              <a:t>-  در جذب رطوبت بسیار ضعیف عمل می کند و به همین دلیل میزان زرد شدگی آن در طول زمان به خصوص در مناطق مرطوب بسیار کمتر است.</a:t>
            </a:r>
          </a:p>
          <a:p>
            <a:pPr algn="just" rtl="1"/>
            <a:r>
              <a:rPr lang="fa-IR" sz="2400" dirty="0"/>
              <a:t>- محافظ در برابر اشعه فرا بنفش</a:t>
            </a:r>
          </a:p>
          <a:p>
            <a:pPr algn="just" rtl="1"/>
            <a:r>
              <a:rPr lang="fa-IR" sz="2400" dirty="0"/>
              <a:t>- عدم دود زایی در صورت بروز آتش </a:t>
            </a:r>
          </a:p>
          <a:p>
            <a:pPr algn="just" rtl="1"/>
            <a:r>
              <a:rPr lang="fa-IR" sz="2400" dirty="0"/>
              <a:t>-  صلب و انعطاف ناپذیرهمراه با استحکام ضربه ای خوب</a:t>
            </a:r>
          </a:p>
          <a:p>
            <a:pPr algn="just" rtl="1"/>
            <a:r>
              <a:rPr lang="fa-IR" sz="2400" dirty="0"/>
              <a:t>-  صلب و انعطاف ناپذیرهمراه با استحکام ضربه ای خوب</a:t>
            </a:r>
          </a:p>
          <a:p>
            <a:pPr algn="just" rtl="1"/>
            <a:r>
              <a:rPr lang="fa-IR" sz="2400" dirty="0"/>
              <a:t>-  شکل دهی گرمایی آنها با چقرمگی دومحوری، یا دوبعدی، افزایش می یابد.</a:t>
            </a:r>
          </a:p>
          <a:p>
            <a:pPr marL="342900" indent="-342900" algn="just" rtl="1">
              <a:buFontTx/>
              <a:buChar char="-"/>
            </a:pPr>
            <a:r>
              <a:rPr lang="fa-IR" sz="2400" dirty="0" smtClean="0"/>
              <a:t>عایق </a:t>
            </a:r>
            <a:r>
              <a:rPr lang="fa-IR" sz="2400" dirty="0"/>
              <a:t>خوب برای فرکانس های پایین </a:t>
            </a:r>
            <a:endParaRPr lang="fa-IR" sz="2400" dirty="0" smtClean="0"/>
          </a:p>
          <a:p>
            <a:pPr marL="342900" indent="-342900" algn="just" rtl="1">
              <a:buFontTx/>
              <a:buChar char="-"/>
            </a:pPr>
            <a:r>
              <a:rPr lang="fa-IR" sz="2400" dirty="0" smtClean="0"/>
              <a:t>زیست </a:t>
            </a:r>
            <a:r>
              <a:rPr lang="fa-IR" sz="2400" dirty="0"/>
              <a:t>سازگاری بالا </a:t>
            </a:r>
          </a:p>
          <a:p>
            <a:pPr algn="just" rtl="1"/>
            <a:r>
              <a:rPr lang="fa-IR" sz="2400" dirty="0"/>
              <a:t>- دامنه وسیع رنگ ها</a:t>
            </a:r>
          </a:p>
          <a:p>
            <a:pPr algn="r"/>
            <a:endParaRPr lang="en-US" sz="2400" dirty="0">
              <a:solidFill>
                <a:srgbClr val="002060"/>
              </a:solidFill>
            </a:endParaRPr>
          </a:p>
        </p:txBody>
      </p:sp>
    </p:spTree>
    <p:extLst>
      <p:ext uri="{BB962C8B-B14F-4D97-AF65-F5344CB8AC3E}">
        <p14:creationId xmlns:p14="http://schemas.microsoft.com/office/powerpoint/2010/main" xmlns="" val="4158761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001000" cy="1188720"/>
          </a:xfrm>
        </p:spPr>
        <p:txBody>
          <a:bodyPr>
            <a:normAutofit/>
          </a:bodyPr>
          <a:lstStyle/>
          <a:p>
            <a:pPr algn="ctr"/>
            <a:r>
              <a:rPr lang="fa-IR" sz="3200" dirty="0">
                <a:latin typeface="Microsoft Uighur" pitchFamily="2" charset="-78"/>
              </a:rPr>
              <a:t>معایب و محدودیت های اکریلیک</a:t>
            </a:r>
            <a:endParaRPr lang="en-US" sz="3200" dirty="0">
              <a:latin typeface="Microsoft Uighur" pitchFamily="2" charset="-78"/>
            </a:endParaRPr>
          </a:p>
        </p:txBody>
      </p:sp>
      <p:sp>
        <p:nvSpPr>
          <p:cNvPr id="3" name="TextBox 2"/>
          <p:cNvSpPr txBox="1"/>
          <p:nvPr/>
        </p:nvSpPr>
        <p:spPr>
          <a:xfrm>
            <a:off x="533400" y="1905000"/>
            <a:ext cx="7924800" cy="3785652"/>
          </a:xfrm>
          <a:prstGeom prst="rect">
            <a:avLst/>
          </a:prstGeom>
          <a:noFill/>
        </p:spPr>
        <p:txBody>
          <a:bodyPr wrap="square" rtlCol="0">
            <a:spAutoFit/>
          </a:bodyPr>
          <a:lstStyle/>
          <a:p>
            <a:pPr algn="just" rtl="1"/>
            <a:r>
              <a:rPr lang="fa-IR" sz="2400" dirty="0"/>
              <a:t>- مقاومت  کم در برابر حلال،به ویژه به وسیله کتونها، استرها،کلروکربنها، هیدروکربنهای  آروماتیک و فرئون براحتی تحت حمله قرار می گیرد.</a:t>
            </a:r>
          </a:p>
          <a:p>
            <a:pPr algn="just" rtl="1"/>
            <a:r>
              <a:rPr lang="fa-IR" sz="2400" dirty="0"/>
              <a:t>-   قابل احتراق،دمای سرویس پیوسته یا درجه حرارت کاری مداوم به 160    درجه فارنهایت محدود شده است.</a:t>
            </a:r>
          </a:p>
          <a:p>
            <a:pPr algn="just" rtl="1"/>
            <a:r>
              <a:rPr lang="fa-IR" sz="2400" dirty="0"/>
              <a:t>-  انواع تجاری انعطاف پذیر قابل دسترس نمی باشند.</a:t>
            </a:r>
          </a:p>
          <a:p>
            <a:pPr algn="just" rtl="1"/>
            <a:r>
              <a:rPr lang="fa-IR" sz="2400" dirty="0"/>
              <a:t>-  رطوبت موجب تغییرات ابعادی در قطعات قالب گیری شده می گردد.</a:t>
            </a:r>
          </a:p>
          <a:p>
            <a:pPr algn="just" rtl="1"/>
            <a:r>
              <a:rPr lang="fa-IR" sz="2400" dirty="0"/>
              <a:t>-   شکنندگی بیشتر در مقایسه با سایر پلیمرها</a:t>
            </a:r>
          </a:p>
          <a:p>
            <a:pPr algn="just" rtl="1"/>
            <a:r>
              <a:rPr lang="fa-IR" sz="2400" dirty="0"/>
              <a:t>- امکان ترک خوردن در اثر تنش</a:t>
            </a:r>
          </a:p>
          <a:p>
            <a:pPr algn="just" rtl="1"/>
            <a:r>
              <a:rPr lang="fa-IR" sz="2400" dirty="0"/>
              <a:t>- مقاومت در برابر خراش آن پایین است.</a:t>
            </a:r>
          </a:p>
          <a:p>
            <a:pPr algn="r"/>
            <a:endParaRPr lang="en-US" sz="2400" dirty="0">
              <a:solidFill>
                <a:srgbClr val="002060"/>
              </a:solidFill>
            </a:endParaRPr>
          </a:p>
        </p:txBody>
      </p:sp>
    </p:spTree>
    <p:extLst>
      <p:ext uri="{BB962C8B-B14F-4D97-AF65-F5344CB8AC3E}">
        <p14:creationId xmlns:p14="http://schemas.microsoft.com/office/powerpoint/2010/main" xmlns="" val="2266501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762000"/>
            <a:ext cx="7696200" cy="5509200"/>
          </a:xfrm>
          <a:prstGeom prst="rect">
            <a:avLst/>
          </a:prstGeom>
          <a:noFill/>
        </p:spPr>
        <p:txBody>
          <a:bodyPr wrap="square" rtlCol="0">
            <a:spAutoFit/>
          </a:bodyPr>
          <a:lstStyle/>
          <a:p>
            <a:pPr algn="ctr" rtl="1">
              <a:spcBef>
                <a:spcPct val="0"/>
              </a:spcBef>
            </a:pPr>
            <a:r>
              <a:rPr lang="fa-IR" sz="3200" dirty="0">
                <a:latin typeface="Microsoft Uighur" pitchFamily="2" charset="-78"/>
                <a:ea typeface="+mj-ea"/>
                <a:cs typeface="+mj-cs"/>
              </a:rPr>
              <a:t>دیگر خواص: </a:t>
            </a:r>
          </a:p>
          <a:p>
            <a:pPr algn="r"/>
            <a:endParaRPr lang="fa-IR" sz="2400" b="1" dirty="0" smtClean="0">
              <a:solidFill>
                <a:srgbClr val="002060"/>
              </a:solidFill>
            </a:endParaRPr>
          </a:p>
          <a:p>
            <a:pPr algn="just" rtl="1"/>
            <a:r>
              <a:rPr lang="fa-IR" sz="2400" dirty="0"/>
              <a:t>شاخص پراکندگی بالا (92%)، خواص تر شوندگی عالی، مقاومت خوب دربرابر اسید ها و باز های رقیق، مقاومت خوب در شرایط جوی (به نحوی که در مقابل نور زرد نمی شود.</a:t>
            </a:r>
          </a:p>
          <a:p>
            <a:pPr algn="r"/>
            <a:endParaRPr lang="fa-IR" sz="2400" dirty="0">
              <a:solidFill>
                <a:srgbClr val="002060"/>
              </a:solidFill>
              <a:latin typeface="Microsoft Uighur" pitchFamily="2" charset="-78"/>
              <a:cs typeface="Microsoft Uighur" pitchFamily="2" charset="-78"/>
            </a:endParaRPr>
          </a:p>
          <a:p>
            <a:pPr algn="r"/>
            <a:endParaRPr lang="fa-IR" sz="2400" dirty="0" smtClean="0">
              <a:solidFill>
                <a:srgbClr val="002060"/>
              </a:solidFill>
              <a:latin typeface="Microsoft Uighur" pitchFamily="2" charset="-78"/>
              <a:cs typeface="Microsoft Uighur" pitchFamily="2" charset="-78"/>
            </a:endParaRPr>
          </a:p>
          <a:p>
            <a:pPr algn="ctr" rtl="1">
              <a:spcBef>
                <a:spcPct val="0"/>
              </a:spcBef>
            </a:pPr>
            <a:r>
              <a:rPr lang="fa-IR" sz="3200" dirty="0">
                <a:latin typeface="Microsoft Uighur" pitchFamily="2" charset="-78"/>
                <a:ea typeface="+mj-ea"/>
                <a:cs typeface="+mj-cs"/>
              </a:rPr>
              <a:t>کاربرد ها: </a:t>
            </a:r>
          </a:p>
          <a:p>
            <a:pPr algn="r"/>
            <a:endParaRPr lang="fa-IR" sz="2400" dirty="0">
              <a:solidFill>
                <a:srgbClr val="002060"/>
              </a:solidFill>
            </a:endParaRPr>
          </a:p>
          <a:p>
            <a:pPr algn="just" rtl="1"/>
            <a:r>
              <a:rPr lang="fa-IR" sz="2400" dirty="0"/>
              <a:t>استفاده وسیع در دندان سازی و ترمیم دندان، عدسی ها، لنز های چشمی، لنزهای تماسی سخت، شیشه ساعت، شیشه عینک های حفاظتی، پنجره، پنجره هواپیما، دیواره اتاقک خلبان، زیور آلات، کالاهای لوکس و تزئینی، صفحات مدرج وسایل اندازه گیری، چشم های مصنوعی، صفحات آکواریوم های بزرگ، نورگیرها و انواع قاب آینه و جا صابونی ، شیرهای سرویس های بهداشتی.</a:t>
            </a:r>
            <a:endParaRPr lang="en-US" sz="2400" dirty="0"/>
          </a:p>
        </p:txBody>
      </p:sp>
    </p:spTree>
    <p:extLst>
      <p:ext uri="{BB962C8B-B14F-4D97-AF65-F5344CB8AC3E}">
        <p14:creationId xmlns:p14="http://schemas.microsoft.com/office/powerpoint/2010/main" xmlns="" val="597978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5504" y="762000"/>
            <a:ext cx="7696200" cy="2431435"/>
          </a:xfrm>
          <a:prstGeom prst="rect">
            <a:avLst/>
          </a:prstGeom>
          <a:noFill/>
        </p:spPr>
        <p:txBody>
          <a:bodyPr wrap="square" rtlCol="0">
            <a:spAutoFit/>
          </a:bodyPr>
          <a:lstStyle/>
          <a:p>
            <a:pPr algn="ctr" rtl="1">
              <a:spcBef>
                <a:spcPct val="0"/>
              </a:spcBef>
            </a:pPr>
            <a:r>
              <a:rPr lang="fa-IR" sz="3200" dirty="0">
                <a:latin typeface="Microsoft Uighur" pitchFamily="2" charset="-78"/>
                <a:ea typeface="+mj-ea"/>
                <a:cs typeface="+mj-cs"/>
              </a:rPr>
              <a:t>ويژگيهاي برش ليزري پلكسي گلاس عبارتند از :</a:t>
            </a:r>
          </a:p>
          <a:p>
            <a:pPr algn="just" rtl="1"/>
            <a:r>
              <a:rPr lang="fa-IR" sz="2400" dirty="0"/>
              <a:t>- امكان برش طرحهاي بسيار پيچيده </a:t>
            </a:r>
          </a:p>
          <a:p>
            <a:pPr algn="just" rtl="1"/>
            <a:r>
              <a:rPr lang="fa-IR" sz="2400" dirty="0"/>
              <a:t>- امكان برش با سرعت بسيار بالا </a:t>
            </a:r>
          </a:p>
          <a:p>
            <a:pPr algn="just" rtl="1"/>
            <a:r>
              <a:rPr lang="fa-IR" sz="2400" dirty="0"/>
              <a:t>- لبه هاي برش خورده صاف وبدون عاج</a:t>
            </a:r>
          </a:p>
          <a:p>
            <a:pPr algn="just" rtl="1"/>
            <a:r>
              <a:rPr lang="fa-IR" sz="2400" dirty="0"/>
              <a:t>- امكان برش با ظرافت و دقت بالا</a:t>
            </a:r>
          </a:p>
          <a:p>
            <a:pPr algn="r"/>
            <a:endParaRPr lang="fa-IR" sz="2400" dirty="0" smtClean="0">
              <a:solidFill>
                <a:srgbClr val="002060"/>
              </a:solidFill>
            </a:endParaRPr>
          </a:p>
        </p:txBody>
      </p:sp>
      <p:graphicFrame>
        <p:nvGraphicFramePr>
          <p:cNvPr id="3074" name="Object 2"/>
          <p:cNvGraphicFramePr>
            <a:graphicFrameLocks noChangeAspect="1"/>
          </p:cNvGraphicFramePr>
          <p:nvPr/>
        </p:nvGraphicFramePr>
        <p:xfrm>
          <a:off x="5181600" y="2971800"/>
          <a:ext cx="3381375" cy="3298168"/>
        </p:xfrm>
        <a:graphic>
          <a:graphicData uri="http://schemas.openxmlformats.org/presentationml/2006/ole">
            <p:oleObj spid="_x0000_s3171" name="Picture" r:id="rId3" imgW="2161905" imgH="2266667" progId="StaticMetafile">
              <p:embed/>
            </p:oleObj>
          </a:graphicData>
        </a:graphic>
      </p:graphicFrame>
      <p:graphicFrame>
        <p:nvGraphicFramePr>
          <p:cNvPr id="3075" name="Object 3"/>
          <p:cNvGraphicFramePr>
            <a:graphicFrameLocks noChangeAspect="1"/>
          </p:cNvGraphicFramePr>
          <p:nvPr/>
        </p:nvGraphicFramePr>
        <p:xfrm>
          <a:off x="457200" y="2971800"/>
          <a:ext cx="3505200" cy="3276600"/>
        </p:xfrm>
        <a:graphic>
          <a:graphicData uri="http://schemas.openxmlformats.org/presentationml/2006/ole">
            <p:oleObj spid="_x0000_s3172" name="Picture" r:id="rId4" imgW="2266667" imgH="1638529" progId="StaticMetafile">
              <p:embed/>
            </p:oleObj>
          </a:graphicData>
        </a:graphic>
      </p:graphicFrame>
    </p:spTree>
    <p:extLst>
      <p:ext uri="{BB962C8B-B14F-4D97-AF65-F5344CB8AC3E}">
        <p14:creationId xmlns:p14="http://schemas.microsoft.com/office/powerpoint/2010/main" xmlns="" val="3336188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dirty="0">
                <a:latin typeface="Microsoft Uighur" pitchFamily="2" charset="-78"/>
              </a:rPr>
              <a:t>خم کردن پلکسی گلاس</a:t>
            </a:r>
            <a:endParaRPr lang="en-US" sz="3200" dirty="0">
              <a:latin typeface="Microsoft Uighur" pitchFamily="2" charset="-78"/>
            </a:endParaRPr>
          </a:p>
        </p:txBody>
      </p:sp>
      <p:sp>
        <p:nvSpPr>
          <p:cNvPr id="4" name="TextBox 3"/>
          <p:cNvSpPr txBox="1"/>
          <p:nvPr/>
        </p:nvSpPr>
        <p:spPr>
          <a:xfrm>
            <a:off x="457200" y="1219200"/>
            <a:ext cx="8229600" cy="5632311"/>
          </a:xfrm>
          <a:prstGeom prst="rect">
            <a:avLst/>
          </a:prstGeom>
          <a:noFill/>
        </p:spPr>
        <p:txBody>
          <a:bodyPr wrap="square" rtlCol="0">
            <a:spAutoFit/>
          </a:bodyPr>
          <a:lstStyle/>
          <a:p>
            <a:pPr algn="just" rtl="1"/>
            <a:r>
              <a:rPr lang="fa-IR" sz="2400" dirty="0"/>
              <a:t>یکی از خواص پلکسی گلاس خاصیت شکل پذیری آن در دماهای بالا می باشد، یعنی در صورتی که پلکسی گلاس را از حد خاصی گرم تر نماییم قادر خواهیم بود آن را خم نموده و تغییر شکل بدهیم</a:t>
            </a:r>
          </a:p>
          <a:p>
            <a:pPr algn="just" rtl="1"/>
            <a:r>
              <a:rPr lang="fa-IR" sz="2400" dirty="0"/>
              <a:t>اصولاً برای حالت دادن و خم نمودن پلکسی گلاس روش های زیادی وجود دارد که در زیر به چند روش متداول اشاره می کنیم. لازم به ذکر است که در تمامی روش ها، قبل از خم کاری پلکسی گلاس حتماً باید بر چسب کاغذی روی آن کنده شود.</a:t>
            </a:r>
            <a:br>
              <a:rPr lang="fa-IR" sz="2400" dirty="0"/>
            </a:br>
            <a:endParaRPr lang="fa-IR" sz="2400" dirty="0"/>
          </a:p>
          <a:p>
            <a:pPr algn="just" rtl="1"/>
            <a:r>
              <a:rPr lang="fa-IR" sz="2400" dirty="0"/>
              <a:t>1- خم کاری به وسیله المنت داغ</a:t>
            </a:r>
            <a:r>
              <a:rPr lang="fa-IR" sz="2400" dirty="0" smtClean="0"/>
              <a:t>:</a:t>
            </a:r>
          </a:p>
          <a:p>
            <a:pPr algn="just" rtl="1"/>
            <a:endParaRPr lang="fa-IR" sz="2400" dirty="0"/>
          </a:p>
          <a:p>
            <a:pPr algn="just" rtl="1"/>
            <a:r>
              <a:rPr lang="fa-IR" sz="2400" dirty="0"/>
              <a:t>در این روش یک المنت را در یک شیار نسوز از جنس سرامیک قرار می دهند و آن را با اتصال به جریان الکتریسیته داغ می نمایند. حال اگر مطابق شکل زیر پلکسی گلاس را روی شیاری که المنت درون آن است قرار دهیم، بخشی از پلکسی گلاس که روی شیار قرار دارد، داغ می شود و می توانیم به راحتی آن را از محل مذکور خم نماییم:</a:t>
            </a:r>
          </a:p>
          <a:p>
            <a:pPr algn="r"/>
            <a:endParaRPr lang="fa-IR" sz="2400" b="1" dirty="0" smtClean="0">
              <a:solidFill>
                <a:srgbClr val="002060"/>
              </a:solidFill>
            </a:endParaRPr>
          </a:p>
          <a:p>
            <a:pPr algn="r"/>
            <a:endParaRPr lang="en-US" sz="2400" dirty="0">
              <a:solidFill>
                <a:srgbClr val="002060"/>
              </a:solidFill>
            </a:endParaRPr>
          </a:p>
        </p:txBody>
      </p:sp>
    </p:spTree>
    <p:extLst>
      <p:ext uri="{BB962C8B-B14F-4D97-AF65-F5344CB8AC3E}">
        <p14:creationId xmlns:p14="http://schemas.microsoft.com/office/powerpoint/2010/main" xmlns="" val="1411500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2"/>
          <p:cNvGraphicFramePr>
            <a:graphicFrameLocks noChangeAspect="1"/>
          </p:cNvGraphicFramePr>
          <p:nvPr/>
        </p:nvGraphicFramePr>
        <p:xfrm>
          <a:off x="533400" y="914400"/>
          <a:ext cx="3733800" cy="4495800"/>
        </p:xfrm>
        <a:graphic>
          <a:graphicData uri="http://schemas.openxmlformats.org/presentationml/2006/ole">
            <p:oleObj spid="_x0000_s4194" name="Picture" r:id="rId3" imgW="1714739" imgH="2000000" progId="StaticMetafile">
              <p:embed/>
            </p:oleObj>
          </a:graphicData>
        </a:graphic>
      </p:graphicFrame>
      <p:graphicFrame>
        <p:nvGraphicFramePr>
          <p:cNvPr id="5124" name="Object 4"/>
          <p:cNvGraphicFramePr>
            <a:graphicFrameLocks noChangeAspect="1"/>
          </p:cNvGraphicFramePr>
          <p:nvPr/>
        </p:nvGraphicFramePr>
        <p:xfrm>
          <a:off x="4724400" y="838200"/>
          <a:ext cx="4038600" cy="4648200"/>
        </p:xfrm>
        <a:graphic>
          <a:graphicData uri="http://schemas.openxmlformats.org/presentationml/2006/ole">
            <p:oleObj spid="_x0000_s4195" name="Picture" r:id="rId4" imgW="1714739" imgH="1333333" progId="StaticMetafile">
              <p:embed/>
            </p:oleObj>
          </a:graphicData>
        </a:graphic>
      </p:graphicFrame>
    </p:spTree>
    <p:extLst>
      <p:ext uri="{BB962C8B-B14F-4D97-AF65-F5344CB8AC3E}">
        <p14:creationId xmlns:p14="http://schemas.microsoft.com/office/powerpoint/2010/main" xmlns="" val="2159144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609600"/>
            <a:ext cx="7848600" cy="2431435"/>
          </a:xfrm>
          <a:prstGeom prst="rect">
            <a:avLst/>
          </a:prstGeom>
          <a:noFill/>
        </p:spPr>
        <p:txBody>
          <a:bodyPr wrap="square" rtlCol="0">
            <a:spAutoFit/>
          </a:bodyPr>
          <a:lstStyle/>
          <a:p>
            <a:pPr algn="ctr" rtl="1">
              <a:spcBef>
                <a:spcPct val="0"/>
              </a:spcBef>
            </a:pPr>
            <a:r>
              <a:rPr lang="fa-IR" sz="3200" dirty="0">
                <a:latin typeface="Microsoft Uighur" pitchFamily="2" charset="-78"/>
                <a:ea typeface="+mj-ea"/>
                <a:cs typeface="+mj-cs"/>
              </a:rPr>
              <a:t>خم کاری به وسیله هوای گرم</a:t>
            </a:r>
          </a:p>
          <a:p>
            <a:pPr algn="just" rtl="1"/>
            <a:r>
              <a:rPr lang="fa-IR" sz="2400" dirty="0"/>
              <a:t/>
            </a:r>
            <a:br>
              <a:rPr lang="fa-IR" sz="2400" dirty="0"/>
            </a:br>
            <a:r>
              <a:rPr lang="fa-IR" sz="2400" dirty="0"/>
              <a:t> در این روش می توان محل مورد نظر را به وسیله هوای داغ، گرم نموده و خم نمود. برای تولید هوای گرم می توان از سشوار های صنعتی استفاده نمود. در شکل زیر یک نمونه از این سشوارها را مشاهده می کنید:</a:t>
            </a:r>
          </a:p>
          <a:p>
            <a:pPr algn="r"/>
            <a:endParaRPr lang="en-US" sz="2400" dirty="0">
              <a:solidFill>
                <a:srgbClr val="002060"/>
              </a:solidFill>
            </a:endParaRPr>
          </a:p>
        </p:txBody>
      </p:sp>
      <p:graphicFrame>
        <p:nvGraphicFramePr>
          <p:cNvPr id="6146" name="Object 2"/>
          <p:cNvGraphicFramePr>
            <a:graphicFrameLocks noChangeAspect="1"/>
          </p:cNvGraphicFramePr>
          <p:nvPr/>
        </p:nvGraphicFramePr>
        <p:xfrm>
          <a:off x="304800" y="3276600"/>
          <a:ext cx="3352800" cy="2819400"/>
        </p:xfrm>
        <a:graphic>
          <a:graphicData uri="http://schemas.openxmlformats.org/presentationml/2006/ole">
            <p:oleObj spid="_x0000_s5170" name="Picture" r:id="rId3" imgW="1714739" imgH="1333333" progId="StaticMetafile">
              <p:embed/>
            </p:oleObj>
          </a:graphicData>
        </a:graphic>
      </p:graphicFrame>
      <p:sp>
        <p:nvSpPr>
          <p:cNvPr id="7" name="TextBox 6"/>
          <p:cNvSpPr txBox="1"/>
          <p:nvPr/>
        </p:nvSpPr>
        <p:spPr>
          <a:xfrm>
            <a:off x="3962400" y="3200400"/>
            <a:ext cx="4724400" cy="2677656"/>
          </a:xfrm>
          <a:prstGeom prst="rect">
            <a:avLst/>
          </a:prstGeom>
          <a:noFill/>
        </p:spPr>
        <p:txBody>
          <a:bodyPr wrap="square" rtlCol="0">
            <a:spAutoFit/>
          </a:bodyPr>
          <a:lstStyle/>
          <a:p>
            <a:pPr algn="just" rtl="1"/>
            <a:r>
              <a:rPr lang="fa-IR" sz="2400" dirty="0"/>
              <a:t>در صورتی که به دستگاه فوق دسترسی نداشته باشید می توانید از حرارت شعله آتش نیز استفاده نمایید، ولی این روش دقت خوبی ندارد و ممکن است محل گرم شده دچار دوده زدگی و سوختگی شود</a:t>
            </a:r>
            <a:r>
              <a:rPr lang="fa-IR" sz="2400" dirty="0" smtClean="0"/>
              <a:t>.</a:t>
            </a:r>
          </a:p>
          <a:p>
            <a:pPr algn="just" rtl="1"/>
            <a:r>
              <a:rPr lang="fa-IR" sz="2400" dirty="0"/>
              <a:t/>
            </a:r>
            <a:br>
              <a:rPr lang="fa-IR" sz="2400" dirty="0"/>
            </a:br>
            <a:endParaRPr lang="en-US" sz="2400" dirty="0"/>
          </a:p>
        </p:txBody>
      </p:sp>
    </p:spTree>
    <p:extLst>
      <p:ext uri="{BB962C8B-B14F-4D97-AF65-F5344CB8AC3E}">
        <p14:creationId xmlns:p14="http://schemas.microsoft.com/office/powerpoint/2010/main" xmlns="" val="1468090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dirty="0">
                <a:latin typeface="Microsoft Uighur" pitchFamily="2" charset="-78"/>
              </a:rPr>
              <a:t>استفاده از فرهای مخصوص</a:t>
            </a:r>
            <a:endParaRPr lang="en-US" sz="3200" dirty="0">
              <a:latin typeface="Microsoft Uighur" pitchFamily="2" charset="-78"/>
            </a:endParaRPr>
          </a:p>
        </p:txBody>
      </p:sp>
      <p:sp>
        <p:nvSpPr>
          <p:cNvPr id="5" name="TextBox 4"/>
          <p:cNvSpPr txBox="1"/>
          <p:nvPr/>
        </p:nvSpPr>
        <p:spPr>
          <a:xfrm>
            <a:off x="533400" y="1676400"/>
            <a:ext cx="8001000" cy="1938992"/>
          </a:xfrm>
          <a:prstGeom prst="rect">
            <a:avLst/>
          </a:prstGeom>
          <a:noFill/>
        </p:spPr>
        <p:txBody>
          <a:bodyPr wrap="square" rtlCol="0">
            <a:spAutoFit/>
          </a:bodyPr>
          <a:lstStyle/>
          <a:p>
            <a:pPr algn="just" rtl="1"/>
            <a:r>
              <a:rPr lang="fa-IR" sz="2400" dirty="0"/>
              <a:t>در صورتی که هدف تغییر فرم کلی ورق پلکسی گلاس باشد، می توان آن را درون فر های مخصوص حرارت داد در این حالت پلکسی گلاس نرم شده و با قرار گرفتن روی قالب های فلزی فرم این قالب ها را به خود خواهد گرفت.</a:t>
            </a:r>
            <a:br>
              <a:rPr lang="fa-IR" sz="2400" dirty="0"/>
            </a:br>
            <a:r>
              <a:rPr lang="fa-IR" sz="2400" dirty="0"/>
              <a:t> از این روش برای تهیه استوانه نیز استفاده می شود.</a:t>
            </a:r>
          </a:p>
          <a:p>
            <a:pPr algn="r"/>
            <a:endParaRPr lang="en-US" sz="2400" dirty="0">
              <a:solidFill>
                <a:srgbClr val="002060"/>
              </a:solidFill>
            </a:endParaRPr>
          </a:p>
        </p:txBody>
      </p:sp>
      <p:graphicFrame>
        <p:nvGraphicFramePr>
          <p:cNvPr id="7170" name="Object 2"/>
          <p:cNvGraphicFramePr>
            <a:graphicFrameLocks noChangeAspect="1"/>
          </p:cNvGraphicFramePr>
          <p:nvPr/>
        </p:nvGraphicFramePr>
        <p:xfrm>
          <a:off x="2209800" y="3581400"/>
          <a:ext cx="4800600" cy="2590800"/>
        </p:xfrm>
        <a:graphic>
          <a:graphicData uri="http://schemas.openxmlformats.org/presentationml/2006/ole">
            <p:oleObj spid="_x0000_s6194" name="Picture" r:id="rId3" imgW="1714739" imgH="1333333" progId="StaticMetafile">
              <p:embed/>
            </p:oleObj>
          </a:graphicData>
        </a:graphic>
      </p:graphicFrame>
    </p:spTree>
    <p:extLst>
      <p:ext uri="{BB962C8B-B14F-4D97-AF65-F5344CB8AC3E}">
        <p14:creationId xmlns:p14="http://schemas.microsoft.com/office/powerpoint/2010/main" xmlns="" val="211435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Autofit/>
          </a:bodyPr>
          <a:lstStyle/>
          <a:p>
            <a:pPr algn="ctr"/>
            <a:r>
              <a:rPr lang="fa-IR" sz="3200" dirty="0">
                <a:latin typeface="Microsoft Uighur" pitchFamily="2" charset="-78"/>
              </a:rPr>
              <a:t>برش پلکسی گلس </a:t>
            </a:r>
            <a:br>
              <a:rPr lang="fa-IR" sz="3200" dirty="0">
                <a:latin typeface="Microsoft Uighur" pitchFamily="2" charset="-78"/>
              </a:rPr>
            </a:br>
            <a:endParaRPr lang="en-US" sz="3200" dirty="0">
              <a:latin typeface="Microsoft Uighur" pitchFamily="2" charset="-78"/>
            </a:endParaRPr>
          </a:p>
        </p:txBody>
      </p:sp>
      <p:sp>
        <p:nvSpPr>
          <p:cNvPr id="4" name="TextBox 3"/>
          <p:cNvSpPr txBox="1"/>
          <p:nvPr/>
        </p:nvSpPr>
        <p:spPr>
          <a:xfrm>
            <a:off x="685800" y="838200"/>
            <a:ext cx="7924800" cy="6001643"/>
          </a:xfrm>
          <a:prstGeom prst="rect">
            <a:avLst/>
          </a:prstGeom>
          <a:noFill/>
        </p:spPr>
        <p:txBody>
          <a:bodyPr wrap="square" rtlCol="0">
            <a:spAutoFit/>
          </a:bodyPr>
          <a:lstStyle/>
          <a:p>
            <a:pPr algn="just" rtl="1"/>
            <a:r>
              <a:rPr lang="fa-IR" sz="2400" dirty="0"/>
              <a:t>در طرفین صفحات پلکسی گلاس معمولاً برچسبی مقوایی چسبیده شده که کار محافظت از این ورقه ها را در برابر گرد و خاک انجام می دهد. از این لایه می توان برای خط کشی و مشخص نمودن محل برش نیز استفاده نمود. برای برش پلکسی 2 روش وجود دارد:</a:t>
            </a:r>
          </a:p>
          <a:p>
            <a:pPr algn="r"/>
            <a:endParaRPr lang="fa-IR" sz="2400" dirty="0" smtClean="0">
              <a:solidFill>
                <a:srgbClr val="002060"/>
              </a:solidFill>
            </a:endParaRPr>
          </a:p>
          <a:p>
            <a:pPr algn="just" rtl="1"/>
            <a:r>
              <a:rPr lang="fa-IR" sz="2400" dirty="0"/>
              <a:t>1- استفاده از کاتر مخصوص برش پلکسی</a:t>
            </a:r>
          </a:p>
          <a:p>
            <a:pPr algn="just" rtl="1"/>
            <a:r>
              <a:rPr lang="fa-IR" sz="2400" dirty="0" smtClean="0"/>
              <a:t>2- </a:t>
            </a:r>
            <a:r>
              <a:rPr lang="fa-IR" sz="2400" dirty="0"/>
              <a:t>دستگاه </a:t>
            </a:r>
            <a:r>
              <a:rPr lang="fa-IR" sz="2400" dirty="0" smtClean="0"/>
              <a:t>برش </a:t>
            </a:r>
            <a:r>
              <a:rPr lang="en-US" sz="2400" dirty="0" smtClean="0"/>
              <a:t>CNG</a:t>
            </a:r>
            <a:r>
              <a:rPr lang="fa-IR" sz="2400" dirty="0" smtClean="0"/>
              <a:t> </a:t>
            </a:r>
            <a:endParaRPr lang="fa-IR" sz="2400" dirty="0"/>
          </a:p>
          <a:p>
            <a:pPr algn="just" rtl="1"/>
            <a:r>
              <a:rPr lang="fa-IR" sz="2400" dirty="0"/>
              <a:t>اما بهتر است برش ها توسط دستگاه انجام شود.چون در دستگاه برای برش از اشعه لیزر استفاده می شود،به همین خاطر برشها دقیق تر،تمیز تر و ظریف تر خواهد بود و در نتیجه کیفیت کار بالا می رود</a:t>
            </a:r>
            <a:r>
              <a:rPr lang="fa-IR" sz="2400" dirty="0" smtClean="0"/>
              <a:t>.</a:t>
            </a:r>
          </a:p>
          <a:p>
            <a:pPr algn="just" rtl="1"/>
            <a:r>
              <a:rPr lang="fa-IR" sz="2400" dirty="0" smtClean="0"/>
              <a:t> </a:t>
            </a:r>
            <a:r>
              <a:rPr lang="fa-IR" sz="2400" dirty="0"/>
              <a:t>برای اینکه بتوانیم قطعه ها را با دستگاه </a:t>
            </a:r>
            <a:r>
              <a:rPr lang="fa-IR" sz="2400" dirty="0" smtClean="0"/>
              <a:t>برش </a:t>
            </a:r>
            <a:r>
              <a:rPr lang="fa-IR" sz="2400" dirty="0"/>
              <a:t>بزنیم،ابتدا باید قطعه ها را با نرم افزار مورد نظر طراحی کنیم.برای این کار نرم افزار های مختلفی مورد استفاده قرار می گیرد.اما معمولا از نرم افزار اتوکد استفاده می شود.بعد از برش قطعات نوبت به چسباندن قطعات می رسد. ماده چسباننده ی پلاکسی گلاس کلوروفرم است. دو سطح صیقلی محکم به یکدیگر فشرده می شوند و کلوروفرم با یک قلم موی کوچک بینشان چکانده می شود. </a:t>
            </a:r>
            <a:endParaRPr lang="en-US" sz="2400" dirty="0"/>
          </a:p>
        </p:txBody>
      </p:sp>
    </p:spTree>
    <p:extLst>
      <p:ext uri="{BB962C8B-B14F-4D97-AF65-F5344CB8AC3E}">
        <p14:creationId xmlns:p14="http://schemas.microsoft.com/office/powerpoint/2010/main" xmlns="" val="2980632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1143000"/>
            <a:ext cx="8001000" cy="1938992"/>
          </a:xfrm>
          <a:prstGeom prst="rect">
            <a:avLst/>
          </a:prstGeom>
          <a:noFill/>
        </p:spPr>
        <p:txBody>
          <a:bodyPr wrap="square" rtlCol="0">
            <a:spAutoFit/>
          </a:bodyPr>
          <a:lstStyle/>
          <a:p>
            <a:pPr algn="just" rtl="1"/>
            <a:r>
              <a:rPr lang="fa-IR" sz="2400" dirty="0"/>
              <a:t>پس از یک دقیقه اتصال انجام می گیرد. همچنین چسب های پایه سیانواکلیت هم می توانند مورد استفاده باشند لیکن در محل نوعی حالت دوده ایجاد می کنند. ما بهترین گزینه برای چسباندن همان کلروفرم است.برای اینکه محل چسباندن حباب هوا ایجاد نشود،باید قطعات تا پایان خشک شدن چسب تحت فشار باشند و تکان نخورند.</a:t>
            </a:r>
            <a:br>
              <a:rPr lang="fa-IR" sz="2400" dirty="0"/>
            </a:br>
            <a:endParaRPr lang="en-US" sz="2400" dirty="0"/>
          </a:p>
        </p:txBody>
      </p:sp>
    </p:spTree>
    <p:extLst>
      <p:ext uri="{BB962C8B-B14F-4D97-AF65-F5344CB8AC3E}">
        <p14:creationId xmlns:p14="http://schemas.microsoft.com/office/powerpoint/2010/main" xmlns="" val="4122665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a-IR" sz="3200" dirty="0" smtClean="0">
                <a:effectLst/>
                <a:latin typeface="Microsoft Uighur" pitchFamily="2" charset="-78"/>
              </a:rPr>
              <a:t>مقدمه</a:t>
            </a:r>
            <a:endParaRPr lang="en-US" sz="3200" dirty="0">
              <a:effectLst/>
              <a:latin typeface="Microsoft Uighur" pitchFamily="2" charset="-78"/>
            </a:endParaRPr>
          </a:p>
        </p:txBody>
      </p:sp>
      <p:sp>
        <p:nvSpPr>
          <p:cNvPr id="3" name="TextBox 2"/>
          <p:cNvSpPr txBox="1"/>
          <p:nvPr/>
        </p:nvSpPr>
        <p:spPr>
          <a:xfrm>
            <a:off x="457200" y="1828800"/>
            <a:ext cx="8229600" cy="4216539"/>
          </a:xfrm>
          <a:prstGeom prst="rect">
            <a:avLst/>
          </a:prstGeom>
          <a:noFill/>
        </p:spPr>
        <p:txBody>
          <a:bodyPr wrap="square" rtlCol="0">
            <a:spAutoFit/>
          </a:bodyPr>
          <a:lstStyle/>
          <a:p>
            <a:pPr algn="just" rtl="1"/>
            <a:r>
              <a:rPr lang="fa-IR" sz="2800" b="1" dirty="0"/>
              <a:t>پلی اکریلیت </a:t>
            </a:r>
            <a:r>
              <a:rPr lang="fa-IR" sz="2800" b="1" dirty="0" smtClean="0"/>
              <a:t>ها:</a:t>
            </a:r>
          </a:p>
          <a:p>
            <a:pPr algn="just" rtl="1"/>
            <a:r>
              <a:rPr lang="fa-IR" sz="2400" dirty="0"/>
              <a:t>اکریلیت ها ترموپلاستیک هائی هستند که از پلیمر شدن زنجیری استرها یا آمیدهای اکریکیت اسید حاصل می </a:t>
            </a:r>
            <a:r>
              <a:rPr lang="fa-IR" sz="2400" dirty="0" smtClean="0"/>
              <a:t>شوند </a:t>
            </a:r>
            <a:r>
              <a:rPr lang="fa-IR" sz="2400" dirty="0"/>
              <a:t>آنها به صورت مایع شفاف با گرانروی کم (محلول پلیمر در مونومر) تهیه می شوند</a:t>
            </a:r>
            <a:r>
              <a:rPr lang="fa-IR" sz="2400" dirty="0" smtClean="0"/>
              <a:t>.</a:t>
            </a:r>
          </a:p>
          <a:p>
            <a:pPr algn="just" rtl="1"/>
            <a:r>
              <a:rPr lang="fa-IR" sz="2400" dirty="0"/>
              <a:t>این مایعات قابلیت ادامه پلیمر یزاسیون و رشد مولکولی را دارند. مایع آکریلیت با مواد افزودنی لازم و بخصوص یک عامل پخت (مثل پرکلرواتیلن و یا تری کلرواتیلن ) فرموله شده که با استعمال آن ، سطوح اجسام از طریق عمل پخت به یکدیگر چسبانده می شود</a:t>
            </a:r>
            <a:r>
              <a:rPr lang="fa-IR" sz="2400" dirty="0" smtClean="0"/>
              <a:t>.</a:t>
            </a:r>
          </a:p>
          <a:p>
            <a:pPr algn="just" rtl="1"/>
            <a:r>
              <a:rPr lang="fa-IR" sz="2400" dirty="0"/>
              <a:t>عمل پخت و یا کامل شدن تشکیل اتصال از طریق اعمال حرارت( با بکارگیری یک درجه حرارت ثابت) در یک کوره و یا پرس گرم انجا م می شود</a:t>
            </a:r>
            <a:r>
              <a:rPr lang="fa-IR" sz="2400" dirty="0" smtClean="0"/>
              <a:t>.</a:t>
            </a:r>
          </a:p>
          <a:p>
            <a:pPr algn="just" rtl="1"/>
            <a:r>
              <a:rPr lang="en-US" sz="2400" dirty="0" smtClean="0"/>
              <a:t> </a:t>
            </a:r>
            <a:endParaRPr lang="en-US" sz="2400" dirty="0"/>
          </a:p>
        </p:txBody>
      </p:sp>
    </p:spTree>
    <p:extLst>
      <p:ext uri="{BB962C8B-B14F-4D97-AF65-F5344CB8AC3E}">
        <p14:creationId xmlns:p14="http://schemas.microsoft.com/office/powerpoint/2010/main" xmlns="" val="2858849626"/>
      </p:ext>
    </p:extLst>
  </p:cSld>
  <p:clrMapOvr>
    <a:masterClrMapping/>
  </p:clrMapOvr>
  <p:transition spd="med">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602255"/>
            <a:ext cx="8077200" cy="4524315"/>
          </a:xfrm>
          <a:prstGeom prst="rect">
            <a:avLst/>
          </a:prstGeom>
          <a:noFill/>
        </p:spPr>
        <p:txBody>
          <a:bodyPr wrap="square" rtlCol="0">
            <a:spAutoFit/>
          </a:bodyPr>
          <a:lstStyle/>
          <a:p>
            <a:pPr algn="just" rtl="1"/>
            <a:endParaRPr lang="fa-IR" sz="2400" dirty="0"/>
          </a:p>
          <a:p>
            <a:pPr algn="just" rtl="1"/>
            <a:r>
              <a:rPr lang="fa-IR" sz="2400" dirty="0"/>
              <a:t>قبل از اینکه حلال از چسب خارج شود حرات باعث ایجاد ژلاسیون می شود – چسب های آکریلیت به علت استحکام پائین به عنوان چسب ساختاری بکار نمی روند از آنها در چسباندن صفحات پلاستیکی ، ورقه های فلزی ( در تهیه قطعات لازم اتومبیل ، کشتی و هواپیما)، ورقه های اکریلیک ، شیشه ، چوب ، چرم و پارچه به یکدیگر استفاده می کنند چسب پلی (متیل متاکریلیت) نمونه ای از اکریلیت هاست ، این چسب در برابر قلیا ها ، اسیدها نمک ها ، مواد سوختی ، اب و شرایط اتمسفری مقاومت دارد . در برابر  باکتری ها و قارچ ها نیز فاسد نمی شود.</a:t>
            </a:r>
          </a:p>
          <a:p>
            <a:pPr algn="just" rtl="1"/>
            <a:r>
              <a:rPr lang="fa-IR" sz="2400" dirty="0"/>
              <a:t>خواص الکتریکی خیلی خوبی داشته و بنابراین در صنایع الکتریکی جهت اتصال قطعات و عایق کاری بکار می رود.</a:t>
            </a:r>
          </a:p>
          <a:p>
            <a:pPr algn="just" rtl="1"/>
            <a:r>
              <a:rPr lang="fa-IR" sz="2400" dirty="0"/>
              <a:t>خواص فیزیکی آن تا حد مطلوب توسط نرم کننده ها و یا موادی که قابلیت اختلاط پذیری با آنها را دارد.</a:t>
            </a:r>
            <a:endParaRPr lang="en-US" sz="2400" dirty="0"/>
          </a:p>
        </p:txBody>
      </p:sp>
    </p:spTree>
    <p:extLst>
      <p:ext uri="{BB962C8B-B14F-4D97-AF65-F5344CB8AC3E}">
        <p14:creationId xmlns:p14="http://schemas.microsoft.com/office/powerpoint/2010/main" xmlns="" val="644936550"/>
      </p:ext>
    </p:extLst>
  </p:cSld>
  <p:clrMapOvr>
    <a:masterClrMapping/>
  </p:clrMapOvr>
  <p:transition spd="med">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077200" cy="1188720"/>
          </a:xfrm>
        </p:spPr>
        <p:txBody>
          <a:bodyPr>
            <a:normAutofit/>
          </a:bodyPr>
          <a:lstStyle/>
          <a:p>
            <a:pPr algn="ctr"/>
            <a:r>
              <a:rPr lang="en-US" sz="3200" dirty="0" err="1"/>
              <a:t>polymethyl</a:t>
            </a:r>
            <a:r>
              <a:rPr lang="en-US" sz="3200" dirty="0"/>
              <a:t> </a:t>
            </a:r>
            <a:r>
              <a:rPr lang="en-US" sz="3200" dirty="0" smtClean="0"/>
              <a:t>methacrylate</a:t>
            </a:r>
            <a:r>
              <a:rPr lang="fa-IR" sz="3200" dirty="0" smtClean="0"/>
              <a:t>  </a:t>
            </a:r>
            <a:r>
              <a:rPr lang="fa-IR" sz="3200" dirty="0" smtClean="0">
                <a:latin typeface="Microsoft Uighur" pitchFamily="2" charset="-78"/>
              </a:rPr>
              <a:t>پلی </a:t>
            </a:r>
            <a:r>
              <a:rPr lang="fa-IR" sz="3200" dirty="0">
                <a:latin typeface="Microsoft Uighur" pitchFamily="2" charset="-78"/>
              </a:rPr>
              <a:t>متیل متاکریلات     </a:t>
            </a:r>
            <a:endParaRPr lang="en-US" sz="3200" dirty="0">
              <a:latin typeface="Microsoft Uighur" pitchFamily="2" charset="-78"/>
            </a:endParaRPr>
          </a:p>
        </p:txBody>
      </p:sp>
      <p:graphicFrame>
        <p:nvGraphicFramePr>
          <p:cNvPr id="1026" name="Object 2"/>
          <p:cNvGraphicFramePr>
            <a:graphicFrameLocks noChangeAspect="1"/>
          </p:cNvGraphicFramePr>
          <p:nvPr/>
        </p:nvGraphicFramePr>
        <p:xfrm>
          <a:off x="2971800" y="1752599"/>
          <a:ext cx="2990850" cy="2760785"/>
        </p:xfrm>
        <a:graphic>
          <a:graphicData uri="http://schemas.openxmlformats.org/presentationml/2006/ole">
            <p:oleObj spid="_x0000_s1074" name="Picture" r:id="rId3" imgW="1609524" imgH="1486107" progId="StaticMetafile">
              <p:embed/>
            </p:oleObj>
          </a:graphicData>
        </a:graphic>
      </p:graphicFrame>
      <p:sp>
        <p:nvSpPr>
          <p:cNvPr id="5" name="TextBox 4"/>
          <p:cNvSpPr txBox="1"/>
          <p:nvPr/>
        </p:nvSpPr>
        <p:spPr>
          <a:xfrm>
            <a:off x="914400" y="4876800"/>
            <a:ext cx="7543800" cy="369332"/>
          </a:xfrm>
          <a:prstGeom prst="rect">
            <a:avLst/>
          </a:prstGeom>
          <a:noFill/>
        </p:spPr>
        <p:txBody>
          <a:bodyPr wrap="square" rtlCol="0">
            <a:spAutoFit/>
          </a:bodyPr>
          <a:lstStyle/>
          <a:p>
            <a:endParaRPr lang="en-US" dirty="0"/>
          </a:p>
        </p:txBody>
      </p:sp>
      <p:sp>
        <p:nvSpPr>
          <p:cNvPr id="6" name="TextBox 5"/>
          <p:cNvSpPr txBox="1"/>
          <p:nvPr/>
        </p:nvSpPr>
        <p:spPr>
          <a:xfrm>
            <a:off x="609600" y="4648200"/>
            <a:ext cx="7924800" cy="1938992"/>
          </a:xfrm>
          <a:prstGeom prst="rect">
            <a:avLst/>
          </a:prstGeom>
          <a:noFill/>
        </p:spPr>
        <p:txBody>
          <a:bodyPr wrap="square" rtlCol="0">
            <a:spAutoFit/>
          </a:bodyPr>
          <a:lstStyle/>
          <a:p>
            <a:pPr algn="just" rtl="1"/>
            <a:r>
              <a:rPr lang="fa-IR" sz="2400" dirty="0"/>
              <a:t>این پلیمربه عنوان ترمو پلاستیک (پلاستیک گرما نرم) استفاده می شود واز قابليت انعطاف پذيري خوب برخودار است.</a:t>
            </a:r>
          </a:p>
          <a:p>
            <a:pPr algn="just" rtl="1"/>
            <a:r>
              <a:rPr lang="fa-IR" sz="2400" dirty="0"/>
              <a:t>ورق هاي پلکسي گلاس را مي توان بدون انجام عمليات حرارتي قوس داد. همچنين براي ايجاد قوس دائمي و فرم دهي مختلف مي توان با روش ترموفرمینگ اشکال و فرم هاي بسیار متنوعي ايجاد کرد. </a:t>
            </a:r>
            <a:endParaRPr lang="en-US" sz="2400" dirty="0"/>
          </a:p>
        </p:txBody>
      </p:sp>
    </p:spTree>
    <p:extLst>
      <p:ext uri="{BB962C8B-B14F-4D97-AF65-F5344CB8AC3E}">
        <p14:creationId xmlns:p14="http://schemas.microsoft.com/office/powerpoint/2010/main" xmlns="" val="3401700621"/>
      </p:ext>
    </p:extLst>
  </p:cSld>
  <p:clrMapOvr>
    <a:masterClrMapping/>
  </p:clrMapOvr>
  <p:transition spd="med">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954107"/>
          </a:xfrm>
          <a:prstGeom prst="rect">
            <a:avLst/>
          </a:prstGeom>
          <a:noFill/>
        </p:spPr>
        <p:txBody>
          <a:bodyPr wrap="square" rtlCol="0">
            <a:spAutoFit/>
          </a:bodyPr>
          <a:lstStyle/>
          <a:p>
            <a:pPr algn="r"/>
            <a:r>
              <a:rPr lang="fa-IR" sz="3200" dirty="0">
                <a:latin typeface="Microsoft Uighur" pitchFamily="2" charset="-78"/>
                <a:ea typeface="+mj-ea"/>
                <a:cs typeface="+mj-cs"/>
              </a:rPr>
              <a:t>نام های دیگر: </a:t>
            </a:r>
            <a:r>
              <a:rPr lang="fa-IR" sz="2400" dirty="0"/>
              <a:t>آکریلیت، گلاس فلکس، لوسیت، پلکسی گلاس، پرسپکس، آلتوگلاس، اپتیکس.</a:t>
            </a:r>
            <a:r>
              <a:rPr lang="fa-IR" sz="2400" b="1" dirty="0" smtClean="0">
                <a:solidFill>
                  <a:srgbClr val="002060"/>
                </a:solidFill>
              </a:rPr>
              <a:t> </a:t>
            </a:r>
            <a:endParaRPr lang="en-US" sz="2400" b="1" dirty="0">
              <a:solidFill>
                <a:srgbClr val="002060"/>
              </a:solidFill>
            </a:endParaRPr>
          </a:p>
        </p:txBody>
      </p:sp>
      <p:sp>
        <p:nvSpPr>
          <p:cNvPr id="4" name="TextBox 3"/>
          <p:cNvSpPr txBox="1"/>
          <p:nvPr/>
        </p:nvSpPr>
        <p:spPr>
          <a:xfrm>
            <a:off x="457200" y="1905000"/>
            <a:ext cx="8153400" cy="4401205"/>
          </a:xfrm>
          <a:prstGeom prst="rect">
            <a:avLst/>
          </a:prstGeom>
          <a:noFill/>
        </p:spPr>
        <p:txBody>
          <a:bodyPr wrap="square" rtlCol="0">
            <a:spAutoFit/>
          </a:bodyPr>
          <a:lstStyle/>
          <a:p>
            <a:pPr algn="r"/>
            <a:r>
              <a:rPr lang="en-US" sz="2400" dirty="0"/>
              <a:t>Methyl</a:t>
            </a:r>
            <a:r>
              <a:rPr lang="fa-IR" sz="2400" dirty="0"/>
              <a:t> </a:t>
            </a:r>
            <a:r>
              <a:rPr lang="en-US" sz="2400" dirty="0" err="1"/>
              <a:t>Methacrylate</a:t>
            </a:r>
            <a:r>
              <a:rPr lang="fa-IR" sz="2400" b="1" dirty="0" smtClean="0">
                <a:solidFill>
                  <a:srgbClr val="002060"/>
                </a:solidFill>
              </a:rPr>
              <a:t> </a:t>
            </a:r>
            <a:r>
              <a:rPr lang="fa-IR" sz="3200" dirty="0">
                <a:latin typeface="Microsoft Uighur" pitchFamily="2" charset="-78"/>
                <a:ea typeface="+mj-ea"/>
                <a:cs typeface="+mj-cs"/>
              </a:rPr>
              <a:t>مونومر: </a:t>
            </a:r>
            <a:r>
              <a:rPr lang="fa-IR" sz="2400" dirty="0"/>
              <a:t>متیل متاکریلات   </a:t>
            </a:r>
          </a:p>
          <a:p>
            <a:pPr algn="r"/>
            <a:endParaRPr lang="fa-IR" sz="2400" b="1" dirty="0" smtClean="0">
              <a:solidFill>
                <a:srgbClr val="002060"/>
              </a:solidFill>
            </a:endParaRPr>
          </a:p>
          <a:p>
            <a:pPr algn="r"/>
            <a:r>
              <a:rPr lang="fa-IR" sz="3200" dirty="0">
                <a:latin typeface="Microsoft Uighur" pitchFamily="2" charset="-78"/>
                <a:ea typeface="+mj-ea"/>
                <a:cs typeface="+mj-cs"/>
              </a:rPr>
              <a:t>حلال: </a:t>
            </a:r>
            <a:r>
              <a:rPr lang="fa-IR" sz="2400" dirty="0"/>
              <a:t>تولوئن، بنزن، تترا هیدروفوران</a:t>
            </a:r>
          </a:p>
          <a:p>
            <a:pPr algn="r"/>
            <a:endParaRPr lang="fa-IR" sz="2400" b="1" dirty="0" smtClean="0">
              <a:solidFill>
                <a:srgbClr val="002060"/>
              </a:solidFill>
            </a:endParaRPr>
          </a:p>
          <a:p>
            <a:pPr algn="r"/>
            <a:r>
              <a:rPr lang="en-US" sz="2400" dirty="0"/>
              <a:t>g/cm3</a:t>
            </a:r>
            <a:r>
              <a:rPr lang="fa-IR" sz="2400" dirty="0"/>
              <a:t>دانسیته: 1.16 تا 1.2</a:t>
            </a:r>
            <a:r>
              <a:rPr lang="fa-IR" sz="2400" b="1" dirty="0" smtClean="0">
                <a:solidFill>
                  <a:srgbClr val="002060"/>
                </a:solidFill>
              </a:rPr>
              <a:t> </a:t>
            </a:r>
          </a:p>
          <a:p>
            <a:pPr algn="r"/>
            <a:endParaRPr lang="en-US" sz="2400" b="1" dirty="0" smtClean="0">
              <a:solidFill>
                <a:srgbClr val="002060"/>
              </a:solidFill>
            </a:endParaRPr>
          </a:p>
          <a:p>
            <a:pPr algn="r"/>
            <a:r>
              <a:rPr lang="fa-IR" sz="3200" dirty="0">
                <a:latin typeface="Microsoft Uighur" pitchFamily="2" charset="-78"/>
                <a:ea typeface="+mj-ea"/>
                <a:cs typeface="+mj-cs"/>
              </a:rPr>
              <a:t>دمای ذوب: </a:t>
            </a:r>
            <a:r>
              <a:rPr lang="fa-IR" sz="2400" dirty="0"/>
              <a:t>160 تا 165 درجه سانتی گراد</a:t>
            </a:r>
          </a:p>
          <a:p>
            <a:pPr algn="r"/>
            <a:endParaRPr lang="fa-IR" sz="2400" b="1" dirty="0" smtClean="0">
              <a:solidFill>
                <a:srgbClr val="002060"/>
              </a:solidFill>
            </a:endParaRPr>
          </a:p>
          <a:p>
            <a:pPr algn="r"/>
            <a:r>
              <a:rPr lang="fa-IR" sz="3200" dirty="0">
                <a:latin typeface="Microsoft Uighur" pitchFamily="2" charset="-78"/>
                <a:ea typeface="+mj-ea"/>
                <a:cs typeface="+mj-cs"/>
              </a:rPr>
              <a:t>دمای انتقال شیشه ای: </a:t>
            </a:r>
            <a:r>
              <a:rPr lang="fa-IR" sz="2400" dirty="0"/>
              <a:t>105 تا 120 درجه سانتی گراد</a:t>
            </a:r>
          </a:p>
          <a:p>
            <a:pPr algn="r"/>
            <a:r>
              <a:rPr lang="fa-IR" sz="2400" b="1" dirty="0" smtClean="0">
                <a:solidFill>
                  <a:srgbClr val="002060"/>
                </a:solidFill>
              </a:rPr>
              <a:t> </a:t>
            </a:r>
            <a:endParaRPr lang="en-US" sz="2400" b="1" dirty="0">
              <a:solidFill>
                <a:srgbClr val="002060"/>
              </a:solidFill>
            </a:endParaRPr>
          </a:p>
        </p:txBody>
      </p:sp>
    </p:spTree>
    <p:extLst>
      <p:ext uri="{BB962C8B-B14F-4D97-AF65-F5344CB8AC3E}">
        <p14:creationId xmlns:p14="http://schemas.microsoft.com/office/powerpoint/2010/main" xmlns="" val="899404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dirty="0">
                <a:latin typeface="Microsoft Uighur" pitchFamily="2" charset="-78"/>
              </a:rPr>
              <a:t>ویژگی های اشتعال </a:t>
            </a:r>
            <a:endParaRPr lang="en-US" sz="3200" dirty="0">
              <a:latin typeface="Microsoft Uighur" pitchFamily="2" charset="-78"/>
            </a:endParaRPr>
          </a:p>
        </p:txBody>
      </p:sp>
      <p:sp>
        <p:nvSpPr>
          <p:cNvPr id="3" name="TextBox 2"/>
          <p:cNvSpPr txBox="1"/>
          <p:nvPr/>
        </p:nvSpPr>
        <p:spPr>
          <a:xfrm>
            <a:off x="533400" y="1524000"/>
            <a:ext cx="8077200" cy="830997"/>
          </a:xfrm>
          <a:prstGeom prst="rect">
            <a:avLst/>
          </a:prstGeom>
          <a:noFill/>
        </p:spPr>
        <p:txBody>
          <a:bodyPr wrap="square" rtlCol="0">
            <a:spAutoFit/>
          </a:bodyPr>
          <a:lstStyle/>
          <a:p>
            <a:pPr algn="just" rtl="1"/>
            <a:r>
              <a:rPr lang="fa-IR" sz="2400" dirty="0"/>
              <a:t>نکته: برای این پلیمر به دلیل رفتارهای متفاوت نوع قالب گیری شده و نوع اکسترود شده در آتش هر کدام جداگانه بررسی می شوند</a:t>
            </a:r>
            <a:endParaRPr lang="en-US" sz="2400" dirty="0"/>
          </a:p>
        </p:txBody>
      </p:sp>
      <p:sp>
        <p:nvSpPr>
          <p:cNvPr id="4" name="TextBox 3"/>
          <p:cNvSpPr txBox="1"/>
          <p:nvPr/>
        </p:nvSpPr>
        <p:spPr>
          <a:xfrm>
            <a:off x="609600" y="2667000"/>
            <a:ext cx="7848600" cy="3785652"/>
          </a:xfrm>
          <a:prstGeom prst="rect">
            <a:avLst/>
          </a:prstGeom>
          <a:noFill/>
        </p:spPr>
        <p:txBody>
          <a:bodyPr wrap="square" rtlCol="0">
            <a:spAutoFit/>
          </a:bodyPr>
          <a:lstStyle/>
          <a:p>
            <a:pPr algn="just" rtl="1"/>
            <a:r>
              <a:rPr lang="fa-IR" sz="2400" dirty="0"/>
              <a:t>پلی متیل متاکریلات قالب گیری شده:</a:t>
            </a:r>
          </a:p>
          <a:p>
            <a:pPr algn="just" rtl="1"/>
            <a:endParaRPr lang="fa-IR" sz="2400" dirty="0"/>
          </a:p>
          <a:p>
            <a:pPr algn="just" rtl="1"/>
            <a:r>
              <a:rPr lang="fa-IR" sz="2400" dirty="0"/>
              <a:t> - در شعله می سوزد و بعد از حذف شعله همچنان به سوختن ادامه می دهد.</a:t>
            </a:r>
          </a:p>
          <a:p>
            <a:pPr algn="just" rtl="1"/>
            <a:r>
              <a:rPr lang="fa-IR" sz="2400" dirty="0"/>
              <a:t>- شعله زرد با پایه آبی دارد.</a:t>
            </a:r>
          </a:p>
          <a:p>
            <a:pPr algn="just" rtl="1"/>
            <a:r>
              <a:rPr lang="fa-IR" sz="2400" dirty="0"/>
              <a:t>- بدون دود می سوزد. </a:t>
            </a:r>
          </a:p>
          <a:p>
            <a:pPr algn="just" rtl="1"/>
            <a:r>
              <a:rPr lang="fa-IR" sz="2400" dirty="0"/>
              <a:t>- در شعله چکه نمی کند. </a:t>
            </a:r>
          </a:p>
          <a:p>
            <a:pPr algn="just" rtl="1"/>
            <a:r>
              <a:rPr lang="fa-IR" sz="2400" dirty="0"/>
              <a:t>- بوی سوختن آن شیرین و میوه ای است. </a:t>
            </a:r>
          </a:p>
          <a:p>
            <a:pPr algn="just" rtl="1"/>
            <a:r>
              <a:rPr lang="fa-IR" sz="2400" dirty="0"/>
              <a:t>- به هنگام سوختن، شعله صدای انفجار می دهد. </a:t>
            </a:r>
          </a:p>
          <a:p>
            <a:pPr algn="r"/>
            <a:endParaRPr lang="fa-IR" sz="2400" dirty="0" smtClean="0">
              <a:solidFill>
                <a:srgbClr val="002060"/>
              </a:solidFill>
            </a:endParaRPr>
          </a:p>
          <a:p>
            <a:pPr algn="r"/>
            <a:r>
              <a:rPr lang="fa-IR" sz="2400" dirty="0" smtClean="0">
                <a:solidFill>
                  <a:srgbClr val="002060"/>
                </a:solidFill>
              </a:rPr>
              <a:t> </a:t>
            </a:r>
            <a:endParaRPr lang="en-US" sz="2400" dirty="0">
              <a:solidFill>
                <a:srgbClr val="002060"/>
              </a:solidFill>
            </a:endParaRPr>
          </a:p>
        </p:txBody>
      </p:sp>
    </p:spTree>
    <p:extLst>
      <p:ext uri="{BB962C8B-B14F-4D97-AF65-F5344CB8AC3E}">
        <p14:creationId xmlns:p14="http://schemas.microsoft.com/office/powerpoint/2010/main" xmlns="" val="1568097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533400"/>
            <a:ext cx="7848600" cy="3539430"/>
          </a:xfrm>
          <a:prstGeom prst="rect">
            <a:avLst/>
          </a:prstGeom>
          <a:noFill/>
        </p:spPr>
        <p:txBody>
          <a:bodyPr wrap="square" rtlCol="0">
            <a:spAutoFit/>
          </a:bodyPr>
          <a:lstStyle/>
          <a:p>
            <a:pPr algn="ctr" rtl="1">
              <a:spcBef>
                <a:spcPct val="0"/>
              </a:spcBef>
            </a:pPr>
            <a:r>
              <a:rPr lang="fa-IR" sz="3200" dirty="0">
                <a:latin typeface="Microsoft Uighur" pitchFamily="2" charset="-78"/>
                <a:ea typeface="+mj-ea"/>
                <a:cs typeface="+mj-cs"/>
              </a:rPr>
              <a:t>پلی متیل متاکریلات اکسترود شده:</a:t>
            </a:r>
          </a:p>
          <a:p>
            <a:pPr algn="r"/>
            <a:endParaRPr lang="fa-IR" sz="2400" b="1" dirty="0" smtClean="0">
              <a:solidFill>
                <a:srgbClr val="002060"/>
              </a:solidFill>
            </a:endParaRPr>
          </a:p>
          <a:p>
            <a:pPr algn="just" rtl="1"/>
            <a:r>
              <a:rPr lang="fa-IR" sz="2400" dirty="0"/>
              <a:t>- در شعله می سوزد و بعد از حذف شعله همچنان به سوختن ادامه می دهد.</a:t>
            </a:r>
          </a:p>
          <a:p>
            <a:pPr algn="just" rtl="1"/>
            <a:r>
              <a:rPr lang="fa-IR" sz="2400" dirty="0"/>
              <a:t>- شعله زرد با پایه آبی دارد. </a:t>
            </a:r>
          </a:p>
          <a:p>
            <a:pPr algn="just" rtl="1"/>
            <a:r>
              <a:rPr lang="fa-IR" sz="2400" dirty="0"/>
              <a:t>- بدون دود می سوزد. </a:t>
            </a:r>
          </a:p>
          <a:p>
            <a:pPr algn="just" rtl="1"/>
            <a:r>
              <a:rPr lang="fa-IR" sz="2400" dirty="0"/>
              <a:t>- در شعله چکه می کند. </a:t>
            </a:r>
          </a:p>
          <a:p>
            <a:pPr algn="just" rtl="1"/>
            <a:r>
              <a:rPr lang="fa-IR" sz="2400" dirty="0"/>
              <a:t>- بوی سوختن آن شیرین و محرک زا است</a:t>
            </a:r>
          </a:p>
          <a:p>
            <a:pPr algn="just" rtl="1"/>
            <a:r>
              <a:rPr lang="fa-IR" sz="2400" dirty="0"/>
              <a:t>- به هنگام سوختن، شعله صدای انفجار نمی دهد.  </a:t>
            </a:r>
          </a:p>
          <a:p>
            <a:pPr algn="r"/>
            <a:endParaRPr lang="en-US" sz="2400" dirty="0">
              <a:solidFill>
                <a:srgbClr val="002060"/>
              </a:solidFill>
            </a:endParaRPr>
          </a:p>
        </p:txBody>
      </p:sp>
    </p:spTree>
    <p:extLst>
      <p:ext uri="{BB962C8B-B14F-4D97-AF65-F5344CB8AC3E}">
        <p14:creationId xmlns:p14="http://schemas.microsoft.com/office/powerpoint/2010/main" xmlns="" val="1700230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924800" cy="1112520"/>
          </a:xfrm>
        </p:spPr>
        <p:txBody>
          <a:bodyPr>
            <a:normAutofit/>
          </a:bodyPr>
          <a:lstStyle/>
          <a:p>
            <a:pPr algn="ctr"/>
            <a:r>
              <a:rPr lang="fa-IR" sz="3200" dirty="0">
                <a:latin typeface="Microsoft Uighur" pitchFamily="2" charset="-78"/>
              </a:rPr>
              <a:t>چگونگی تولید</a:t>
            </a:r>
            <a:endParaRPr lang="en-US" sz="3200" dirty="0">
              <a:latin typeface="Microsoft Uighur" pitchFamily="2" charset="-78"/>
            </a:endParaRPr>
          </a:p>
        </p:txBody>
      </p:sp>
      <p:sp>
        <p:nvSpPr>
          <p:cNvPr id="4" name="TextBox 3"/>
          <p:cNvSpPr txBox="1"/>
          <p:nvPr/>
        </p:nvSpPr>
        <p:spPr>
          <a:xfrm>
            <a:off x="990600" y="1676400"/>
            <a:ext cx="7391400" cy="1200329"/>
          </a:xfrm>
          <a:prstGeom prst="rect">
            <a:avLst/>
          </a:prstGeom>
          <a:noFill/>
        </p:spPr>
        <p:txBody>
          <a:bodyPr wrap="square" rtlCol="0">
            <a:spAutoFit/>
          </a:bodyPr>
          <a:lstStyle/>
          <a:p>
            <a:pPr algn="just" rtl="1"/>
            <a:r>
              <a:rPr lang="fa-IR" sz="2400" dirty="0"/>
              <a:t>این پلیمر در سال 1933 به فرم تجاری اکریلیک  به بازار عرضه شد. برای تهیه پلی متیل متاکریلات از مونومر متیل متاکریلات استفاده می شود که این مونومر در طی فرآیند پلیمریزاسیون رادیکالی آزاد به پلیمر تبدیل می شود</a:t>
            </a:r>
            <a:endParaRPr lang="en-US" sz="2400" dirty="0"/>
          </a:p>
        </p:txBody>
      </p:sp>
      <p:graphicFrame>
        <p:nvGraphicFramePr>
          <p:cNvPr id="2050" name="Object 2"/>
          <p:cNvGraphicFramePr>
            <a:graphicFrameLocks noChangeAspect="1"/>
          </p:cNvGraphicFramePr>
          <p:nvPr/>
        </p:nvGraphicFramePr>
        <p:xfrm>
          <a:off x="1219200" y="3581400"/>
          <a:ext cx="6556894" cy="2362200"/>
        </p:xfrm>
        <a:graphic>
          <a:graphicData uri="http://schemas.openxmlformats.org/presentationml/2006/ole">
            <p:oleObj spid="_x0000_s2098" name="Picture" r:id="rId3" imgW="4361905" imgH="1571844" progId="StaticMetafile">
              <p:embed/>
            </p:oleObj>
          </a:graphicData>
        </a:graphic>
      </p:graphicFrame>
    </p:spTree>
    <p:extLst>
      <p:ext uri="{BB962C8B-B14F-4D97-AF65-F5344CB8AC3E}">
        <p14:creationId xmlns:p14="http://schemas.microsoft.com/office/powerpoint/2010/main" xmlns="" val="2044372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381000"/>
            <a:ext cx="7696200" cy="6001643"/>
          </a:xfrm>
          <a:prstGeom prst="rect">
            <a:avLst/>
          </a:prstGeom>
          <a:noFill/>
        </p:spPr>
        <p:txBody>
          <a:bodyPr wrap="square" rtlCol="0">
            <a:spAutoFit/>
          </a:bodyPr>
          <a:lstStyle/>
          <a:p>
            <a:pPr algn="just" rtl="1"/>
            <a:r>
              <a:rPr lang="fa-IR" sz="2400" dirty="0"/>
              <a:t>ساختار کلی اکریلات ها به صورت زیر است</a:t>
            </a:r>
            <a:r>
              <a:rPr lang="fa-IR" sz="2400" dirty="0" smtClean="0"/>
              <a:t>:</a:t>
            </a:r>
          </a:p>
          <a:p>
            <a:pPr algn="just" rtl="1"/>
            <a:endParaRPr lang="fa-IR" sz="2400" dirty="0"/>
          </a:p>
          <a:p>
            <a:pPr algn="just" rtl="1"/>
            <a:r>
              <a:rPr lang="en-US" sz="2400" dirty="0"/>
              <a:t>-[COOR2-CR1-CH2]-</a:t>
            </a:r>
          </a:p>
          <a:p>
            <a:pPr algn="just" rtl="1"/>
            <a:r>
              <a:rPr lang="fa-IR" sz="2400" dirty="0"/>
              <a:t> می توان پلیمرهای متفاوتی به دست آورد. در صورتی که  گروه</a:t>
            </a:r>
            <a:r>
              <a:rPr lang="en-US" sz="2400" dirty="0"/>
              <a:t>R2 </a:t>
            </a:r>
            <a:r>
              <a:rPr lang="fa-IR" sz="2400" dirty="0"/>
              <a:t>و </a:t>
            </a:r>
            <a:r>
              <a:rPr lang="en-US" sz="2400" dirty="0"/>
              <a:t> R1 </a:t>
            </a:r>
            <a:r>
              <a:rPr lang="fa-IR" sz="2400" dirty="0"/>
              <a:t>با تغییر در گروه های اول با هیدروژن و گروه دوم با متیل پلی متیل اکریلات و در صورتی که با دو متیل جایگزین شود پلی متیل متاکریلات به دست می آید که پلیمری پر مصرف است.</a:t>
            </a:r>
          </a:p>
          <a:p>
            <a:pPr algn="just" rtl="1"/>
            <a:r>
              <a:rPr lang="fa-IR" sz="2400" dirty="0"/>
              <a:t>این پلیمر دارای ساختار آتاکتیک با وزن مولکولی بالا است و دمای انتقال شیشه برابر 105 تا 120درجه سانتی گراد و دمای ذوب 160 درجه سانتی گراد است. این ماده در دمای محیط شکننده است و در دمای بالای  نرم شده و خصوصیات ویسکو الاستیکی پیدا می کند. این ماده را می توان برید، تا کرد، اره و سوراخ کرد و جلا داد. همچنین با آمیزه کاری صحیح پوشش های خوبی برای فلز خواهند بود که در رنگ خودروها نیز به کار می روند.</a:t>
            </a:r>
            <a:br>
              <a:rPr lang="fa-IR" sz="2400" dirty="0"/>
            </a:br>
            <a:r>
              <a:rPr lang="fa-IR" sz="2400" dirty="0"/>
              <a:t>پلی متیل متاکریلات پر مصرف ترین  و آسان ترین پلاستیک نوری است و همچنین در میان پلاستیک های نوری دارای بالاترین مقاومت در برابراشعه ی فرابنفش، رطوبت ، اثرات نور خورشید و اثرات محیطی است.    </a:t>
            </a:r>
            <a:r>
              <a:rPr lang="en-US" sz="2400" dirty="0"/>
              <a:t> </a:t>
            </a:r>
          </a:p>
        </p:txBody>
      </p:sp>
    </p:spTree>
    <p:extLst>
      <p:ext uri="{BB962C8B-B14F-4D97-AF65-F5344CB8AC3E}">
        <p14:creationId xmlns:p14="http://schemas.microsoft.com/office/powerpoint/2010/main" xmlns="" val="1705359011"/>
      </p:ext>
    </p:extLst>
  </p:cSld>
  <p:clrMapOvr>
    <a:masterClrMapping/>
  </p:clrMapOvr>
</p:sld>
</file>

<file path=ppt/theme/theme1.xml><?xml version="1.0" encoding="utf-8"?>
<a:theme xmlns:a="http://schemas.openxmlformats.org/drawingml/2006/main" name="1_Techn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aeed">
      <a:majorFont>
        <a:latin typeface="Calibri"/>
        <a:ea typeface=""/>
        <a:cs typeface="B Titr"/>
      </a:majorFont>
      <a:minorFont>
        <a:latin typeface="Arial"/>
        <a:ea typeface=""/>
        <a:cs typeface="B Lotus"/>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978</TotalTime>
  <Words>1306</Words>
  <Application>Microsoft Office PowerPoint</Application>
  <PresentationFormat>On-screen Show (4:3)</PresentationFormat>
  <Paragraphs>106</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1_Technic</vt:lpstr>
      <vt:lpstr>Picture</vt:lpstr>
      <vt:lpstr>پلی متیل متاکریلات</vt:lpstr>
      <vt:lpstr>مقدمه</vt:lpstr>
      <vt:lpstr>Slide 3</vt:lpstr>
      <vt:lpstr>polymethyl methacrylate  پلی متیل متاکریلات     </vt:lpstr>
      <vt:lpstr>Slide 5</vt:lpstr>
      <vt:lpstr>ویژگی های اشتعال </vt:lpstr>
      <vt:lpstr>Slide 7</vt:lpstr>
      <vt:lpstr>چگونگی تولید</vt:lpstr>
      <vt:lpstr>Slide 9</vt:lpstr>
      <vt:lpstr>مزایای اکریلیک</vt:lpstr>
      <vt:lpstr>معایب و محدودیت های اکریلیک</vt:lpstr>
      <vt:lpstr>Slide 12</vt:lpstr>
      <vt:lpstr>Slide 13</vt:lpstr>
      <vt:lpstr>خم کردن پلکسی گلاس</vt:lpstr>
      <vt:lpstr>Slide 15</vt:lpstr>
      <vt:lpstr>Slide 16</vt:lpstr>
      <vt:lpstr>استفاده از فرهای مخصوص</vt:lpstr>
      <vt:lpstr>برش پلکسی گلس  </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تفلون</dc:title>
  <dc:creator>dark angel</dc:creator>
  <cp:lastModifiedBy>ashkan</cp:lastModifiedBy>
  <cp:revision>283</cp:revision>
  <dcterms:created xsi:type="dcterms:W3CDTF">2005-07-31T03:54:29Z</dcterms:created>
  <dcterms:modified xsi:type="dcterms:W3CDTF">2014-04-21T09:41:04Z</dcterms:modified>
</cp:coreProperties>
</file>