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40" r:id="rId2"/>
  </p:sldMasterIdLst>
  <p:notesMasterIdLst>
    <p:notesMasterId r:id="rId50"/>
  </p:notesMasterIdLst>
  <p:sldIdLst>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k angel"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79" autoAdjust="0"/>
    <p:restoredTop sz="9461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469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72CEE-4987-4DA2-8753-69F2AA24F8B0}" type="doc">
      <dgm:prSet loTypeId="urn:microsoft.com/office/officeart/2005/8/layout/hierarchy2" loCatId="hierarchy" qsTypeId="urn:microsoft.com/office/officeart/2005/8/quickstyle/3d7" qsCatId="3D" csTypeId="urn:microsoft.com/office/officeart/2005/8/colors/accent1_2" csCatId="accent1" phldr="1"/>
      <dgm:spPr/>
      <dgm:t>
        <a:bodyPr/>
        <a:lstStyle/>
        <a:p>
          <a:pPr rtl="1"/>
          <a:endParaRPr lang="fa-IR"/>
        </a:p>
      </dgm:t>
    </dgm:pt>
    <dgm:pt modelId="{291BBDEB-BD0D-49BA-A854-E7F3DD45BD2F}">
      <dgm:prSet phldrT="[Text]"/>
      <dgm:spPr/>
      <dgm:t>
        <a:bodyPr/>
        <a:lstStyle/>
        <a:p>
          <a:pPr rtl="1"/>
          <a:r>
            <a:rPr lang="en-US" dirty="0" smtClean="0">
              <a:solidFill>
                <a:schemeClr val="tx1"/>
              </a:solidFill>
            </a:rPr>
            <a:t>polystyrene</a:t>
          </a:r>
          <a:endParaRPr lang="fa-IR" dirty="0">
            <a:solidFill>
              <a:schemeClr val="tx1"/>
            </a:solidFill>
          </a:endParaRPr>
        </a:p>
      </dgm:t>
    </dgm:pt>
    <dgm:pt modelId="{C842BB23-DA8F-43B4-A2CB-E38BEEBE3E6D}" type="parTrans" cxnId="{2F585AC7-B8B5-4928-9309-A514610CA36A}">
      <dgm:prSet/>
      <dgm:spPr/>
      <dgm:t>
        <a:bodyPr/>
        <a:lstStyle/>
        <a:p>
          <a:pPr rtl="1"/>
          <a:endParaRPr lang="fa-IR"/>
        </a:p>
      </dgm:t>
    </dgm:pt>
    <dgm:pt modelId="{4CB1E71A-1157-4BCC-B1AF-A51D4EBDE921}" type="sibTrans" cxnId="{2F585AC7-B8B5-4928-9309-A514610CA36A}">
      <dgm:prSet/>
      <dgm:spPr/>
      <dgm:t>
        <a:bodyPr/>
        <a:lstStyle/>
        <a:p>
          <a:pPr rtl="1"/>
          <a:endParaRPr lang="fa-IR"/>
        </a:p>
      </dgm:t>
    </dgm:pt>
    <dgm:pt modelId="{6FB6DE22-7AAD-4F09-902D-2FDB74B82967}">
      <dgm:prSet phldrT="[Text]"/>
      <dgm:spPr/>
      <dgm:t>
        <a:bodyPr/>
        <a:lstStyle/>
        <a:p>
          <a:pPr rtl="1"/>
          <a:r>
            <a:rPr lang="en-US" dirty="0" smtClean="0">
              <a:solidFill>
                <a:schemeClr val="tx1"/>
              </a:solidFill>
            </a:rPr>
            <a:t>GPPS</a:t>
          </a:r>
          <a:endParaRPr lang="fa-IR" dirty="0">
            <a:solidFill>
              <a:schemeClr val="tx1"/>
            </a:solidFill>
          </a:endParaRPr>
        </a:p>
      </dgm:t>
    </dgm:pt>
    <dgm:pt modelId="{D3C24815-CA53-427B-8992-9CADFE3865D4}" type="parTrans" cxnId="{F2B2BCBA-7442-4F81-9B55-9293D2788410}">
      <dgm:prSet/>
      <dgm:spPr/>
      <dgm:t>
        <a:bodyPr/>
        <a:lstStyle/>
        <a:p>
          <a:pPr rtl="1"/>
          <a:endParaRPr lang="fa-IR"/>
        </a:p>
      </dgm:t>
    </dgm:pt>
    <dgm:pt modelId="{F9562A99-522D-427F-9DBE-AB61751DCA83}" type="sibTrans" cxnId="{F2B2BCBA-7442-4F81-9B55-9293D2788410}">
      <dgm:prSet/>
      <dgm:spPr/>
      <dgm:t>
        <a:bodyPr/>
        <a:lstStyle/>
        <a:p>
          <a:pPr rtl="1"/>
          <a:endParaRPr lang="fa-IR"/>
        </a:p>
      </dgm:t>
    </dgm:pt>
    <dgm:pt modelId="{FE310E8C-5771-4B03-B5EE-525BD8A9FEDD}">
      <dgm:prSet phldrT="[Text]"/>
      <dgm:spPr/>
      <dgm:t>
        <a:bodyPr/>
        <a:lstStyle/>
        <a:p>
          <a:pPr rtl="1"/>
          <a:r>
            <a:rPr lang="en-US" dirty="0" smtClean="0">
              <a:solidFill>
                <a:schemeClr val="tx1"/>
              </a:solidFill>
            </a:rPr>
            <a:t>HIPS</a:t>
          </a:r>
          <a:endParaRPr lang="fa-IR" dirty="0">
            <a:solidFill>
              <a:schemeClr val="tx1"/>
            </a:solidFill>
          </a:endParaRPr>
        </a:p>
      </dgm:t>
    </dgm:pt>
    <dgm:pt modelId="{306B1A8C-6475-4A19-89CA-97A9A86F2438}" type="parTrans" cxnId="{69586644-B096-4099-A849-72DFF52D1ABB}">
      <dgm:prSet/>
      <dgm:spPr/>
      <dgm:t>
        <a:bodyPr/>
        <a:lstStyle/>
        <a:p>
          <a:pPr rtl="1"/>
          <a:endParaRPr lang="fa-IR"/>
        </a:p>
      </dgm:t>
    </dgm:pt>
    <dgm:pt modelId="{FB706B1C-A8BF-46A0-8FB3-1698827A2DE2}" type="sibTrans" cxnId="{69586644-B096-4099-A849-72DFF52D1ABB}">
      <dgm:prSet/>
      <dgm:spPr/>
      <dgm:t>
        <a:bodyPr/>
        <a:lstStyle/>
        <a:p>
          <a:pPr rtl="1"/>
          <a:endParaRPr lang="fa-IR"/>
        </a:p>
      </dgm:t>
    </dgm:pt>
    <dgm:pt modelId="{BA2E6F6D-238F-4661-94E1-C92164B0A652}">
      <dgm:prSet phldrT="[Text]"/>
      <dgm:spPr/>
      <dgm:t>
        <a:bodyPr/>
        <a:lstStyle/>
        <a:p>
          <a:pPr rtl="1"/>
          <a:r>
            <a:rPr lang="en-US" dirty="0" smtClean="0">
              <a:solidFill>
                <a:schemeClr val="tx1"/>
              </a:solidFill>
            </a:rPr>
            <a:t>EPS</a:t>
          </a:r>
          <a:endParaRPr lang="fa-IR" dirty="0">
            <a:solidFill>
              <a:schemeClr val="tx1"/>
            </a:solidFill>
          </a:endParaRPr>
        </a:p>
      </dgm:t>
    </dgm:pt>
    <dgm:pt modelId="{DD8D5E5A-2A0B-48F3-914F-B5E58A1259EF}" type="parTrans" cxnId="{A15BAF11-7C6F-40E7-ABFB-8BD859359404}">
      <dgm:prSet/>
      <dgm:spPr/>
      <dgm:t>
        <a:bodyPr/>
        <a:lstStyle/>
        <a:p>
          <a:pPr rtl="1"/>
          <a:endParaRPr lang="fa-IR"/>
        </a:p>
      </dgm:t>
    </dgm:pt>
    <dgm:pt modelId="{9B7C7C60-309C-4124-B074-98392B5581A7}" type="sibTrans" cxnId="{A15BAF11-7C6F-40E7-ABFB-8BD859359404}">
      <dgm:prSet/>
      <dgm:spPr/>
      <dgm:t>
        <a:bodyPr/>
        <a:lstStyle/>
        <a:p>
          <a:pPr rtl="1"/>
          <a:endParaRPr lang="fa-IR"/>
        </a:p>
      </dgm:t>
    </dgm:pt>
    <dgm:pt modelId="{E986BA05-90CC-4CFA-A17A-529D99261006}" type="pres">
      <dgm:prSet presAssocID="{DED72CEE-4987-4DA2-8753-69F2AA24F8B0}" presName="diagram" presStyleCnt="0">
        <dgm:presLayoutVars>
          <dgm:chPref val="1"/>
          <dgm:dir/>
          <dgm:animOne val="branch"/>
          <dgm:animLvl val="lvl"/>
          <dgm:resizeHandles val="exact"/>
        </dgm:presLayoutVars>
      </dgm:prSet>
      <dgm:spPr/>
      <dgm:t>
        <a:bodyPr/>
        <a:lstStyle/>
        <a:p>
          <a:pPr rtl="1"/>
          <a:endParaRPr lang="fa-IR"/>
        </a:p>
      </dgm:t>
    </dgm:pt>
    <dgm:pt modelId="{E1A89241-56F4-45A2-AC49-DCAC2D150C4B}" type="pres">
      <dgm:prSet presAssocID="{291BBDEB-BD0D-49BA-A854-E7F3DD45BD2F}" presName="root1" presStyleCnt="0"/>
      <dgm:spPr/>
    </dgm:pt>
    <dgm:pt modelId="{53C81475-4439-4421-B9C6-01B2A9715F3B}" type="pres">
      <dgm:prSet presAssocID="{291BBDEB-BD0D-49BA-A854-E7F3DD45BD2F}" presName="LevelOneTextNode" presStyleLbl="node0" presStyleIdx="0" presStyleCnt="1">
        <dgm:presLayoutVars>
          <dgm:chPref val="3"/>
        </dgm:presLayoutVars>
      </dgm:prSet>
      <dgm:spPr/>
      <dgm:t>
        <a:bodyPr/>
        <a:lstStyle/>
        <a:p>
          <a:pPr rtl="1"/>
          <a:endParaRPr lang="fa-IR"/>
        </a:p>
      </dgm:t>
    </dgm:pt>
    <dgm:pt modelId="{5127D536-65DA-4BFD-9F05-5D6682DF19E4}" type="pres">
      <dgm:prSet presAssocID="{291BBDEB-BD0D-49BA-A854-E7F3DD45BD2F}" presName="level2hierChild" presStyleCnt="0"/>
      <dgm:spPr/>
    </dgm:pt>
    <dgm:pt modelId="{35200A46-880B-4B3D-A003-E007B51AEA94}" type="pres">
      <dgm:prSet presAssocID="{D3C24815-CA53-427B-8992-9CADFE3865D4}" presName="conn2-1" presStyleLbl="parChTrans1D2" presStyleIdx="0" presStyleCnt="3"/>
      <dgm:spPr/>
      <dgm:t>
        <a:bodyPr/>
        <a:lstStyle/>
        <a:p>
          <a:pPr rtl="1"/>
          <a:endParaRPr lang="fa-IR"/>
        </a:p>
      </dgm:t>
    </dgm:pt>
    <dgm:pt modelId="{C657EB81-66E8-4425-93A7-F94BDAEA2FAC}" type="pres">
      <dgm:prSet presAssocID="{D3C24815-CA53-427B-8992-9CADFE3865D4}" presName="connTx" presStyleLbl="parChTrans1D2" presStyleIdx="0" presStyleCnt="3"/>
      <dgm:spPr/>
      <dgm:t>
        <a:bodyPr/>
        <a:lstStyle/>
        <a:p>
          <a:pPr rtl="1"/>
          <a:endParaRPr lang="fa-IR"/>
        </a:p>
      </dgm:t>
    </dgm:pt>
    <dgm:pt modelId="{13107D65-0706-4DD4-98A6-EB66F2B7F059}" type="pres">
      <dgm:prSet presAssocID="{6FB6DE22-7AAD-4F09-902D-2FDB74B82967}" presName="root2" presStyleCnt="0"/>
      <dgm:spPr/>
    </dgm:pt>
    <dgm:pt modelId="{CA715A9B-A353-42C3-9762-9717805B0DB4}" type="pres">
      <dgm:prSet presAssocID="{6FB6DE22-7AAD-4F09-902D-2FDB74B82967}" presName="LevelTwoTextNode" presStyleLbl="node2" presStyleIdx="0" presStyleCnt="3">
        <dgm:presLayoutVars>
          <dgm:chPref val="3"/>
        </dgm:presLayoutVars>
      </dgm:prSet>
      <dgm:spPr/>
      <dgm:t>
        <a:bodyPr/>
        <a:lstStyle/>
        <a:p>
          <a:pPr rtl="1"/>
          <a:endParaRPr lang="fa-IR"/>
        </a:p>
      </dgm:t>
    </dgm:pt>
    <dgm:pt modelId="{3EDC4A11-FD5C-4EE6-B6E9-A5E71A7564A9}" type="pres">
      <dgm:prSet presAssocID="{6FB6DE22-7AAD-4F09-902D-2FDB74B82967}" presName="level3hierChild" presStyleCnt="0"/>
      <dgm:spPr/>
    </dgm:pt>
    <dgm:pt modelId="{29AC791B-6B12-48F2-98A1-520B85D63870}" type="pres">
      <dgm:prSet presAssocID="{306B1A8C-6475-4A19-89CA-97A9A86F2438}" presName="conn2-1" presStyleLbl="parChTrans1D2" presStyleIdx="1" presStyleCnt="3"/>
      <dgm:spPr/>
      <dgm:t>
        <a:bodyPr/>
        <a:lstStyle/>
        <a:p>
          <a:pPr rtl="1"/>
          <a:endParaRPr lang="fa-IR"/>
        </a:p>
      </dgm:t>
    </dgm:pt>
    <dgm:pt modelId="{B9FF6B95-B576-4363-BF7B-9EC153C64754}" type="pres">
      <dgm:prSet presAssocID="{306B1A8C-6475-4A19-89CA-97A9A86F2438}" presName="connTx" presStyleLbl="parChTrans1D2" presStyleIdx="1" presStyleCnt="3"/>
      <dgm:spPr/>
      <dgm:t>
        <a:bodyPr/>
        <a:lstStyle/>
        <a:p>
          <a:pPr rtl="1"/>
          <a:endParaRPr lang="fa-IR"/>
        </a:p>
      </dgm:t>
    </dgm:pt>
    <dgm:pt modelId="{BCC2AD96-7A79-402C-A7CF-47DF8831EE92}" type="pres">
      <dgm:prSet presAssocID="{FE310E8C-5771-4B03-B5EE-525BD8A9FEDD}" presName="root2" presStyleCnt="0"/>
      <dgm:spPr/>
    </dgm:pt>
    <dgm:pt modelId="{DBC969AC-F900-4AB3-B097-5DE77D98405B}" type="pres">
      <dgm:prSet presAssocID="{FE310E8C-5771-4B03-B5EE-525BD8A9FEDD}" presName="LevelTwoTextNode" presStyleLbl="node2" presStyleIdx="1" presStyleCnt="3">
        <dgm:presLayoutVars>
          <dgm:chPref val="3"/>
        </dgm:presLayoutVars>
      </dgm:prSet>
      <dgm:spPr/>
      <dgm:t>
        <a:bodyPr/>
        <a:lstStyle/>
        <a:p>
          <a:pPr rtl="1"/>
          <a:endParaRPr lang="fa-IR"/>
        </a:p>
      </dgm:t>
    </dgm:pt>
    <dgm:pt modelId="{06EB8EDA-CEF8-4FD9-80E1-FA507B49AA55}" type="pres">
      <dgm:prSet presAssocID="{FE310E8C-5771-4B03-B5EE-525BD8A9FEDD}" presName="level3hierChild" presStyleCnt="0"/>
      <dgm:spPr/>
    </dgm:pt>
    <dgm:pt modelId="{93EC9FDC-07D9-4EE3-8E4C-03E70E67622C}" type="pres">
      <dgm:prSet presAssocID="{DD8D5E5A-2A0B-48F3-914F-B5E58A1259EF}" presName="conn2-1" presStyleLbl="parChTrans1D2" presStyleIdx="2" presStyleCnt="3"/>
      <dgm:spPr/>
      <dgm:t>
        <a:bodyPr/>
        <a:lstStyle/>
        <a:p>
          <a:pPr rtl="1"/>
          <a:endParaRPr lang="fa-IR"/>
        </a:p>
      </dgm:t>
    </dgm:pt>
    <dgm:pt modelId="{CC71F855-F1E6-475C-8853-7582BEC11208}" type="pres">
      <dgm:prSet presAssocID="{DD8D5E5A-2A0B-48F3-914F-B5E58A1259EF}" presName="connTx" presStyleLbl="parChTrans1D2" presStyleIdx="2" presStyleCnt="3"/>
      <dgm:spPr/>
      <dgm:t>
        <a:bodyPr/>
        <a:lstStyle/>
        <a:p>
          <a:pPr rtl="1"/>
          <a:endParaRPr lang="fa-IR"/>
        </a:p>
      </dgm:t>
    </dgm:pt>
    <dgm:pt modelId="{E4DCD19C-847A-4E29-8842-4DEFB41BD771}" type="pres">
      <dgm:prSet presAssocID="{BA2E6F6D-238F-4661-94E1-C92164B0A652}" presName="root2" presStyleCnt="0"/>
      <dgm:spPr/>
    </dgm:pt>
    <dgm:pt modelId="{BDB4DAC4-21A1-40B3-94E8-D3617BF009E6}" type="pres">
      <dgm:prSet presAssocID="{BA2E6F6D-238F-4661-94E1-C92164B0A652}" presName="LevelTwoTextNode" presStyleLbl="node2" presStyleIdx="2" presStyleCnt="3">
        <dgm:presLayoutVars>
          <dgm:chPref val="3"/>
        </dgm:presLayoutVars>
      </dgm:prSet>
      <dgm:spPr/>
      <dgm:t>
        <a:bodyPr/>
        <a:lstStyle/>
        <a:p>
          <a:pPr rtl="1"/>
          <a:endParaRPr lang="fa-IR"/>
        </a:p>
      </dgm:t>
    </dgm:pt>
    <dgm:pt modelId="{05B856FD-C781-49A1-AB74-00C8826567A8}" type="pres">
      <dgm:prSet presAssocID="{BA2E6F6D-238F-4661-94E1-C92164B0A652}" presName="level3hierChild" presStyleCnt="0"/>
      <dgm:spPr/>
    </dgm:pt>
  </dgm:ptLst>
  <dgm:cxnLst>
    <dgm:cxn modelId="{1C1935B1-1BB9-4E6F-9764-D201FB1583FF}" type="presOf" srcId="{DD8D5E5A-2A0B-48F3-914F-B5E58A1259EF}" destId="{93EC9FDC-07D9-4EE3-8E4C-03E70E67622C}" srcOrd="0" destOrd="0" presId="urn:microsoft.com/office/officeart/2005/8/layout/hierarchy2"/>
    <dgm:cxn modelId="{69586644-B096-4099-A849-72DFF52D1ABB}" srcId="{291BBDEB-BD0D-49BA-A854-E7F3DD45BD2F}" destId="{FE310E8C-5771-4B03-B5EE-525BD8A9FEDD}" srcOrd="1" destOrd="0" parTransId="{306B1A8C-6475-4A19-89CA-97A9A86F2438}" sibTransId="{FB706B1C-A8BF-46A0-8FB3-1698827A2DE2}"/>
    <dgm:cxn modelId="{9B17253F-9ACC-4E86-A154-332698C6B2D8}" type="presOf" srcId="{DED72CEE-4987-4DA2-8753-69F2AA24F8B0}" destId="{E986BA05-90CC-4CFA-A17A-529D99261006}" srcOrd="0" destOrd="0" presId="urn:microsoft.com/office/officeart/2005/8/layout/hierarchy2"/>
    <dgm:cxn modelId="{56072A39-0F3E-408C-BD29-341C0BADD405}" type="presOf" srcId="{DD8D5E5A-2A0B-48F3-914F-B5E58A1259EF}" destId="{CC71F855-F1E6-475C-8853-7582BEC11208}" srcOrd="1" destOrd="0" presId="urn:microsoft.com/office/officeart/2005/8/layout/hierarchy2"/>
    <dgm:cxn modelId="{86164A5E-6AFB-4C1B-BE64-3DE227EAE0D3}" type="presOf" srcId="{306B1A8C-6475-4A19-89CA-97A9A86F2438}" destId="{29AC791B-6B12-48F2-98A1-520B85D63870}" srcOrd="0" destOrd="0" presId="urn:microsoft.com/office/officeart/2005/8/layout/hierarchy2"/>
    <dgm:cxn modelId="{FF0CA0BD-F791-4879-8CBD-BA6815FB3BBD}" type="presOf" srcId="{FE310E8C-5771-4B03-B5EE-525BD8A9FEDD}" destId="{DBC969AC-F900-4AB3-B097-5DE77D98405B}" srcOrd="0" destOrd="0" presId="urn:microsoft.com/office/officeart/2005/8/layout/hierarchy2"/>
    <dgm:cxn modelId="{953F2802-F40C-4234-BBDA-1EEC01F72DFC}" type="presOf" srcId="{D3C24815-CA53-427B-8992-9CADFE3865D4}" destId="{35200A46-880B-4B3D-A003-E007B51AEA94}" srcOrd="0" destOrd="0" presId="urn:microsoft.com/office/officeart/2005/8/layout/hierarchy2"/>
    <dgm:cxn modelId="{DDDBDB75-2D0D-42A1-A723-53B58E16E516}" type="presOf" srcId="{306B1A8C-6475-4A19-89CA-97A9A86F2438}" destId="{B9FF6B95-B576-4363-BF7B-9EC153C64754}" srcOrd="1" destOrd="0" presId="urn:microsoft.com/office/officeart/2005/8/layout/hierarchy2"/>
    <dgm:cxn modelId="{0C694C39-9F34-43E1-AD09-5DC876AF2ABF}" type="presOf" srcId="{6FB6DE22-7AAD-4F09-902D-2FDB74B82967}" destId="{CA715A9B-A353-42C3-9762-9717805B0DB4}" srcOrd="0" destOrd="0" presId="urn:microsoft.com/office/officeart/2005/8/layout/hierarchy2"/>
    <dgm:cxn modelId="{2F585AC7-B8B5-4928-9309-A514610CA36A}" srcId="{DED72CEE-4987-4DA2-8753-69F2AA24F8B0}" destId="{291BBDEB-BD0D-49BA-A854-E7F3DD45BD2F}" srcOrd="0" destOrd="0" parTransId="{C842BB23-DA8F-43B4-A2CB-E38BEEBE3E6D}" sibTransId="{4CB1E71A-1157-4BCC-B1AF-A51D4EBDE921}"/>
    <dgm:cxn modelId="{C7698C77-1FD3-4A48-9347-9DAE62574D65}" type="presOf" srcId="{BA2E6F6D-238F-4661-94E1-C92164B0A652}" destId="{BDB4DAC4-21A1-40B3-94E8-D3617BF009E6}" srcOrd="0" destOrd="0" presId="urn:microsoft.com/office/officeart/2005/8/layout/hierarchy2"/>
    <dgm:cxn modelId="{A15BAF11-7C6F-40E7-ABFB-8BD859359404}" srcId="{291BBDEB-BD0D-49BA-A854-E7F3DD45BD2F}" destId="{BA2E6F6D-238F-4661-94E1-C92164B0A652}" srcOrd="2" destOrd="0" parTransId="{DD8D5E5A-2A0B-48F3-914F-B5E58A1259EF}" sibTransId="{9B7C7C60-309C-4124-B074-98392B5581A7}"/>
    <dgm:cxn modelId="{237E7161-6136-430D-997A-170941D7FB65}" type="presOf" srcId="{D3C24815-CA53-427B-8992-9CADFE3865D4}" destId="{C657EB81-66E8-4425-93A7-F94BDAEA2FAC}" srcOrd="1" destOrd="0" presId="urn:microsoft.com/office/officeart/2005/8/layout/hierarchy2"/>
    <dgm:cxn modelId="{38C5752D-3BF0-477B-A87F-18076AF5D480}" type="presOf" srcId="{291BBDEB-BD0D-49BA-A854-E7F3DD45BD2F}" destId="{53C81475-4439-4421-B9C6-01B2A9715F3B}" srcOrd="0" destOrd="0" presId="urn:microsoft.com/office/officeart/2005/8/layout/hierarchy2"/>
    <dgm:cxn modelId="{F2B2BCBA-7442-4F81-9B55-9293D2788410}" srcId="{291BBDEB-BD0D-49BA-A854-E7F3DD45BD2F}" destId="{6FB6DE22-7AAD-4F09-902D-2FDB74B82967}" srcOrd="0" destOrd="0" parTransId="{D3C24815-CA53-427B-8992-9CADFE3865D4}" sibTransId="{F9562A99-522D-427F-9DBE-AB61751DCA83}"/>
    <dgm:cxn modelId="{8C85F8C1-4BAB-49F6-B786-C880B8D96E88}" type="presParOf" srcId="{E986BA05-90CC-4CFA-A17A-529D99261006}" destId="{E1A89241-56F4-45A2-AC49-DCAC2D150C4B}" srcOrd="0" destOrd="0" presId="urn:microsoft.com/office/officeart/2005/8/layout/hierarchy2"/>
    <dgm:cxn modelId="{B03C868D-6BE9-465A-8EFB-82DCB1D24438}" type="presParOf" srcId="{E1A89241-56F4-45A2-AC49-DCAC2D150C4B}" destId="{53C81475-4439-4421-B9C6-01B2A9715F3B}" srcOrd="0" destOrd="0" presId="urn:microsoft.com/office/officeart/2005/8/layout/hierarchy2"/>
    <dgm:cxn modelId="{5A8D5A6F-F2CA-4766-95FB-4BFB9E4A05E4}" type="presParOf" srcId="{E1A89241-56F4-45A2-AC49-DCAC2D150C4B}" destId="{5127D536-65DA-4BFD-9F05-5D6682DF19E4}" srcOrd="1" destOrd="0" presId="urn:microsoft.com/office/officeart/2005/8/layout/hierarchy2"/>
    <dgm:cxn modelId="{644A5D25-5F29-403F-A377-AD4C7CCC8F49}" type="presParOf" srcId="{5127D536-65DA-4BFD-9F05-5D6682DF19E4}" destId="{35200A46-880B-4B3D-A003-E007B51AEA94}" srcOrd="0" destOrd="0" presId="urn:microsoft.com/office/officeart/2005/8/layout/hierarchy2"/>
    <dgm:cxn modelId="{612720CA-2F63-4601-897C-92FB6755DA19}" type="presParOf" srcId="{35200A46-880B-4B3D-A003-E007B51AEA94}" destId="{C657EB81-66E8-4425-93A7-F94BDAEA2FAC}" srcOrd="0" destOrd="0" presId="urn:microsoft.com/office/officeart/2005/8/layout/hierarchy2"/>
    <dgm:cxn modelId="{480ADF1D-4B52-4905-86A9-9842CD153E1A}" type="presParOf" srcId="{5127D536-65DA-4BFD-9F05-5D6682DF19E4}" destId="{13107D65-0706-4DD4-98A6-EB66F2B7F059}" srcOrd="1" destOrd="0" presId="urn:microsoft.com/office/officeart/2005/8/layout/hierarchy2"/>
    <dgm:cxn modelId="{9F8F859D-CCBB-47E5-A5F9-3821924003F4}" type="presParOf" srcId="{13107D65-0706-4DD4-98A6-EB66F2B7F059}" destId="{CA715A9B-A353-42C3-9762-9717805B0DB4}" srcOrd="0" destOrd="0" presId="urn:microsoft.com/office/officeart/2005/8/layout/hierarchy2"/>
    <dgm:cxn modelId="{138EDF5F-4B58-4891-928B-89DBC1DC481E}" type="presParOf" srcId="{13107D65-0706-4DD4-98A6-EB66F2B7F059}" destId="{3EDC4A11-FD5C-4EE6-B6E9-A5E71A7564A9}" srcOrd="1" destOrd="0" presId="urn:microsoft.com/office/officeart/2005/8/layout/hierarchy2"/>
    <dgm:cxn modelId="{E0067523-2206-46D6-98A6-C9FDEFD14851}" type="presParOf" srcId="{5127D536-65DA-4BFD-9F05-5D6682DF19E4}" destId="{29AC791B-6B12-48F2-98A1-520B85D63870}" srcOrd="2" destOrd="0" presId="urn:microsoft.com/office/officeart/2005/8/layout/hierarchy2"/>
    <dgm:cxn modelId="{4EB06A79-46AC-441A-8E1B-5880D55D6D60}" type="presParOf" srcId="{29AC791B-6B12-48F2-98A1-520B85D63870}" destId="{B9FF6B95-B576-4363-BF7B-9EC153C64754}" srcOrd="0" destOrd="0" presId="urn:microsoft.com/office/officeart/2005/8/layout/hierarchy2"/>
    <dgm:cxn modelId="{4CC65372-F373-4FBD-BFCE-4C6AEF5ABBBB}" type="presParOf" srcId="{5127D536-65DA-4BFD-9F05-5D6682DF19E4}" destId="{BCC2AD96-7A79-402C-A7CF-47DF8831EE92}" srcOrd="3" destOrd="0" presId="urn:microsoft.com/office/officeart/2005/8/layout/hierarchy2"/>
    <dgm:cxn modelId="{5E904A09-E4C6-422E-BF73-F8D521BC4FB5}" type="presParOf" srcId="{BCC2AD96-7A79-402C-A7CF-47DF8831EE92}" destId="{DBC969AC-F900-4AB3-B097-5DE77D98405B}" srcOrd="0" destOrd="0" presId="urn:microsoft.com/office/officeart/2005/8/layout/hierarchy2"/>
    <dgm:cxn modelId="{BEECCE53-3D2D-4B57-AD1A-BC8ABD11E3C2}" type="presParOf" srcId="{BCC2AD96-7A79-402C-A7CF-47DF8831EE92}" destId="{06EB8EDA-CEF8-4FD9-80E1-FA507B49AA55}" srcOrd="1" destOrd="0" presId="urn:microsoft.com/office/officeart/2005/8/layout/hierarchy2"/>
    <dgm:cxn modelId="{72FA17EC-AAFF-4D75-B5E2-C2DFC7CC3157}" type="presParOf" srcId="{5127D536-65DA-4BFD-9F05-5D6682DF19E4}" destId="{93EC9FDC-07D9-4EE3-8E4C-03E70E67622C}" srcOrd="4" destOrd="0" presId="urn:microsoft.com/office/officeart/2005/8/layout/hierarchy2"/>
    <dgm:cxn modelId="{44EF13B5-70A1-4CAA-B693-B3A6CCACB240}" type="presParOf" srcId="{93EC9FDC-07D9-4EE3-8E4C-03E70E67622C}" destId="{CC71F855-F1E6-475C-8853-7582BEC11208}" srcOrd="0" destOrd="0" presId="urn:microsoft.com/office/officeart/2005/8/layout/hierarchy2"/>
    <dgm:cxn modelId="{7B5F8BCE-4F12-4A4F-B50D-1603E6FDB342}" type="presParOf" srcId="{5127D536-65DA-4BFD-9F05-5D6682DF19E4}" destId="{E4DCD19C-847A-4E29-8842-4DEFB41BD771}" srcOrd="5" destOrd="0" presId="urn:microsoft.com/office/officeart/2005/8/layout/hierarchy2"/>
    <dgm:cxn modelId="{2DD5C90F-6D12-4B0F-90CA-65D163999746}" type="presParOf" srcId="{E4DCD19C-847A-4E29-8842-4DEFB41BD771}" destId="{BDB4DAC4-21A1-40B3-94E8-D3617BF009E6}" srcOrd="0" destOrd="0" presId="urn:microsoft.com/office/officeart/2005/8/layout/hierarchy2"/>
    <dgm:cxn modelId="{91A97B75-A2EC-4656-ADEF-193B763E5915}" type="presParOf" srcId="{E4DCD19C-847A-4E29-8842-4DEFB41BD771}" destId="{05B856FD-C781-49A1-AB74-00C8826567A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55828D-D90A-4D92-A409-5F861BB3F92F}" type="datetimeFigureOut">
              <a:rPr lang="fa-IR" smtClean="0"/>
              <a:pPr/>
              <a:t>1435/05/04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58B2F7-F62D-4A45-A7A9-416A021EB59D}" type="slidenum">
              <a:rPr lang="fa-IR" smtClean="0"/>
              <a:pPr/>
              <a:t>‹#›</a:t>
            </a:fld>
            <a:endParaRPr lang="fa-IR"/>
          </a:p>
        </p:txBody>
      </p:sp>
    </p:spTree>
    <p:extLst>
      <p:ext uri="{BB962C8B-B14F-4D97-AF65-F5344CB8AC3E}">
        <p14:creationId xmlns:p14="http://schemas.microsoft.com/office/powerpoint/2010/main" xmlns="" val="1786660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B2D959-3DEC-477B-B642-BC8747D51888}" type="slidenum">
              <a:rPr lang="en-GB">
                <a:solidFill>
                  <a:prstClr val="black"/>
                </a:solidFill>
              </a:rPr>
              <a:pPr>
                <a:defRPr/>
              </a:pPr>
              <a:t>44</a:t>
            </a:fld>
            <a:endParaRPr lang="en-GB">
              <a:solidFill>
                <a:prstClr val="black"/>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2" name="Rectangle 3"/>
          <p:cNvSpPr>
            <a:spLocks noGrp="1" noChangeArrowheads="1"/>
          </p:cNvSpPr>
          <p:nvPr>
            <p:ph type="body" idx="1"/>
          </p:nvPr>
        </p:nvSpPr>
        <p:spPr bwMode="auto">
          <a:xfrm>
            <a:off x="913785" y="4343131"/>
            <a:ext cx="5030431" cy="41150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62796D-B636-4365-BEE4-9565526F0B96}" type="datetime8">
              <a:rPr lang="fa-IR" smtClean="0"/>
              <a:pPr/>
              <a:t>14/مارس/5</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0C99B2B-C252-4C21-8159-EBD1FAF79123}"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944473-6C5F-48B0-978E-C5C08C1BAD06}" type="datetime8">
              <a:rPr lang="fa-IR" smtClean="0"/>
              <a:pPr/>
              <a:t>14/مارس/5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F2311F-2CAD-4390-90FE-FD0FED8AA42B}" type="datetime8">
              <a:rPr lang="fa-IR" smtClean="0"/>
              <a:pPr/>
              <a:t>14/مارس/5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BE90483-C7DB-49E4-8BDF-C89634FE3E77}"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11C878CF-EEC0-4C93-8C93-0346B5F61C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6152586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0776465-8289-44BF-8168-02F1D75ED28C}"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6D65FC-110A-432E-BC31-5C04D60F94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4658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7D0D56C-359E-4A48-8426-9497FA37752C}"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E12144-856A-41FA-A0D7-C8DA1259FE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950847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8AEB024-ED26-412C-9FA4-AFAD88BB6B09}"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0CA8949-DB80-43D6-B61A-1C7F034508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3572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96A31821-309D-4442-BE2B-68614639191F}"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DD6E0-9606-4E33-9B22-968DA26C41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9199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18EE25C-664D-4299-BC7F-ED8977E54CA9}"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D628B39F-45FC-41E1-87F8-2530B92837FD}" type="slidenum">
              <a:rPr lang="en-US" smtClean="0">
                <a:solidFill>
                  <a:prstClr val="black">
                    <a:tint val="75000"/>
                  </a:prstClr>
                </a:solidFill>
              </a:rPr>
              <a:pPr>
                <a:def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298387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1AF4EA-9B61-46CC-840C-5CEFC08596EC}"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B7E51FD-B2BA-4ABD-8E07-8A667DD39C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3510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E3EE113-588B-40D1-B405-DFA4100ACF2C}"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92B6B7C-24D1-4EFE-A061-1462933098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4790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7614D-1129-49B8-BED4-53723A94E035}" type="datetime8">
              <a:rPr lang="fa-IR" smtClean="0"/>
              <a:pPr/>
              <a:t>14/مارس/5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4EBD5BC3-4E85-4421-9952-754454D64655}"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FF31A4-19A6-4299-A90B-E93C8270E5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96555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68BF60F-7150-4041-81DE-3D94A6F48443}"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BE1B4C-AC8B-465E-B3C9-7D7C7011DD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59811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144BC0-68C2-41A7-B551-FCF1D3260410}" type="datetimeFigureOut">
              <a:rPr lang="en-US" smtClean="0">
                <a:solidFill>
                  <a:prstClr val="black">
                    <a:tint val="75000"/>
                  </a:prstClr>
                </a:solidFill>
              </a:rPr>
              <a:pPr>
                <a:defRPr/>
              </a:pPr>
              <a:t>3/5/2014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33FE678-AC02-481C-804E-C722CDEC578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054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496706-6A0D-4C62-BC82-E37DF441B858}" type="datetime8">
              <a:rPr lang="fa-IR" smtClean="0"/>
              <a:pPr/>
              <a:t>14/مارس/5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3763C4-3354-49AC-A5D2-04474DAAEA33}" type="datetime8">
              <a:rPr lang="fa-IR" smtClean="0"/>
              <a:pPr/>
              <a:t>14/مارس/5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6F1224-3484-4BF9-95FC-74940477A30C}" type="datetime8">
              <a:rPr lang="fa-IR" smtClean="0"/>
              <a:pPr/>
              <a:t>14/مارس/5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987B88-FC2F-44D4-9152-32670E55E208}" type="datetime8">
              <a:rPr lang="fa-IR" smtClean="0"/>
              <a:pPr/>
              <a:t>14/مارس/5</a:t>
            </a:fld>
            <a:endParaRPr lang="fa-IR"/>
          </a:p>
        </p:txBody>
      </p:sp>
      <p:sp>
        <p:nvSpPr>
          <p:cNvPr id="8" name="Slide Number Placeholder 7"/>
          <p:cNvSpPr>
            <a:spLocks noGrp="1"/>
          </p:cNvSpPr>
          <p:nvPr>
            <p:ph type="sldNum" sz="quarter" idx="11"/>
          </p:nvPr>
        </p:nvSpPr>
        <p:spPr/>
        <p:txBody>
          <a:bodyPr/>
          <a:lstStyle/>
          <a:p>
            <a:fld id="{B0C99B2B-C252-4C21-8159-EBD1FAF79123}"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60076-60CB-43FE-82B5-09C343B1E75B}" type="datetime8">
              <a:rPr lang="fa-IR" smtClean="0"/>
              <a:pPr/>
              <a:t>14/مارس/5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0ED34B-66FC-4BFB-BBF6-27356F605946}" type="datetime8">
              <a:rPr lang="fa-IR" smtClean="0"/>
              <a:pPr/>
              <a:t>14/مارس/5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5"/>
            <a:ext cx="762000" cy="365125"/>
          </a:xfrm>
        </p:spPr>
        <p:txBody>
          <a:bodyPr/>
          <a:lstStyle/>
          <a:p>
            <a:fld id="{B0C99B2B-C252-4C21-8159-EBD1FAF7912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19F0B724-66A9-43BD-A9D0-A2C41A0D5BBB}" type="datetime8">
              <a:rPr lang="fa-IR" smtClean="0"/>
              <a:pPr/>
              <a:t>14/مارس/5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50F45AB-A3CF-40DF-9F77-8899E9603B84}" type="datetime8">
              <a:rPr lang="fa-IR" smtClean="0"/>
              <a:pPr/>
              <a:t>14/مارس/5</a:t>
            </a:fld>
            <a:endParaRPr lang="fa-I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0C99B2B-C252-4C21-8159-EBD1FAF79123}"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7FC8D08-7C2E-400D-8FF1-0DFCDC7E6DB4}" type="datetimeFigureOut">
              <a:rPr lang="fa-IR" smtClean="0">
                <a:solidFill>
                  <a:srgbClr val="E7DEC9">
                    <a:shade val="50000"/>
                  </a:srgbClr>
                </a:solidFill>
              </a:rPr>
              <a:pPr/>
              <a:t>1435/05/04</a:t>
            </a:fld>
            <a:endParaRPr lang="fa-IR">
              <a:solidFill>
                <a:srgbClr val="E7DEC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solidFill>
                <a:srgbClr val="E7DEC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AAADD6-91A1-4A35-9258-613A2E6CD296}" type="slidenum">
              <a:rPr lang="fa-IR" smtClean="0">
                <a:solidFill>
                  <a:srgbClr val="E7DEC9">
                    <a:shade val="50000"/>
                  </a:srgbClr>
                </a:solidFill>
              </a:rPr>
              <a:pPr/>
              <a:t>‹#›</a:t>
            </a:fld>
            <a:endParaRPr lang="fa-IR">
              <a:solidFill>
                <a:srgbClr val="E7DEC9">
                  <a:shade val="50000"/>
                </a:srgbClr>
              </a:solidFill>
            </a:endParaRPr>
          </a:p>
        </p:txBody>
      </p:sp>
    </p:spTree>
    <p:extLst>
      <p:ext uri="{BB962C8B-B14F-4D97-AF65-F5344CB8AC3E}">
        <p14:creationId xmlns:p14="http://schemas.microsoft.com/office/powerpoint/2010/main" xmlns="" val="131836171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fa.wikipedia.org/w/index.php?title=%DA%A9%D9%84%D8%B1%DB%8C%D8%AF_%D8%A2%D9%84%D9%88%D9%85%DB%8C%D9%86%DB%8C%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3" Type="http://schemas.openxmlformats.org/officeDocument/2006/relationships/image" Target="../media/image5.jpeg"/><Relationship Id="rId3" Type="http://schemas.openxmlformats.org/officeDocument/2006/relationships/hyperlink" Target="http://fa.wikipedia.org/w/index.php?title=%D9%BE%D9%84%DB%8C_%D8%A7%D8%B3%D8%AA%D8%A7%DB%8C%D8%B1%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7" Type="http://schemas.openxmlformats.org/officeDocument/2006/relationships/hyperlink" Target="http://fa.wikipedia.org/wiki/%DA%A9%D8%A7%D8%AA%D8%A7%D9%84%DB%8C%D8%B2%DA%AF%D8%B1" TargetMode="External"/><Relationship Id="rId12" Type="http://schemas.openxmlformats.org/officeDocument/2006/relationships/image" Target="../media/image4.png"/><Relationship Id="rId2" Type="http://schemas.openxmlformats.org/officeDocument/2006/relationships/hyperlink" Target="http://fa.wikipedia.org/wiki/%D8%A2%D8%B1%D9%88%D9%85%D8%A7%D8%AA%DB%8C%DA%A9" TargetMode="External"/><Relationship Id="rId1" Type="http://schemas.openxmlformats.org/officeDocument/2006/relationships/slideLayout" Target="../slideLayouts/slideLayout2.xml"/><Relationship Id="rId6" Type="http://schemas.openxmlformats.org/officeDocument/2006/relationships/hyperlink" Target="http://fa.wikipedia.org/wiki/%D8%A7%D8%AA%DB%8C%D9%84%D9%86" TargetMode="External"/><Relationship Id="rId11" Type="http://schemas.openxmlformats.org/officeDocument/2006/relationships/hyperlink" Target="http://fa.wikipedia.org/wiki/%D8%A2%D9%84%D9%88%D9%85%DB%8C%D9%86" TargetMode="External"/><Relationship Id="rId5" Type="http://schemas.openxmlformats.org/officeDocument/2006/relationships/hyperlink" Target="http://fa.wikipedia.org/wiki/%D8%A8%D9%86%D8%B2%D9%86" TargetMode="External"/><Relationship Id="rId10" Type="http://schemas.openxmlformats.org/officeDocument/2006/relationships/hyperlink" Target="http://fa.wikipedia.org/wiki/%D8%B3%DB%8C%D9%84%DB%8C%D8%B3" TargetMode="External"/><Relationship Id="rId4" Type="http://schemas.openxmlformats.org/officeDocument/2006/relationships/hyperlink" Target="http://fa.wikipedia.org/wiki/%D8%A7%D8%AA%DB%8C%D9%84_%D8%A8%D9%86%D8%B2%D9%86" TargetMode="External"/><Relationship Id="rId9" Type="http://schemas.openxmlformats.org/officeDocument/2006/relationships/hyperlink" Target="http://fa.wikipedia.org/wiki/%D8%A7%D8%B3%DB%8C%D8%AF_%D9%81%D8%B3%D9%81%D8%B1%DB%8C%DA%A9" TargetMode="Externa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2.jpeg"/><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4.jpeg"/><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4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67.jpeg"/><Relationship Id="rId7" Type="http://schemas.openxmlformats.org/officeDocument/2006/relationships/image" Target="../media/image80.jpeg"/><Relationship Id="rId2" Type="http://schemas.openxmlformats.org/officeDocument/2006/relationships/image" Target="../media/image76.jpeg"/><Relationship Id="rId1" Type="http://schemas.openxmlformats.org/officeDocument/2006/relationships/slideLayout" Target="../slideLayouts/slideLayout1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fa-IR" dirty="0"/>
              <a:t> </a:t>
            </a:r>
            <a:r>
              <a:rPr lang="fa-IR" dirty="0" smtClean="0"/>
              <a:t/>
            </a:r>
            <a:br>
              <a:rPr lang="fa-IR" dirty="0" smtClean="0"/>
            </a:br>
            <a:endParaRPr lang="fa-IR" dirty="0"/>
          </a:p>
        </p:txBody>
      </p:sp>
      <p:sp>
        <p:nvSpPr>
          <p:cNvPr id="51203" name="Rectangle 3"/>
          <p:cNvSpPr>
            <a:spLocks noGrp="1" noChangeArrowheads="1"/>
          </p:cNvSpPr>
          <p:nvPr>
            <p:ph idx="1"/>
          </p:nvPr>
        </p:nvSpPr>
        <p:spPr/>
        <p:txBody>
          <a:bodyPr/>
          <a:lstStyle/>
          <a:p>
            <a:pPr marL="0" indent="0">
              <a:buNone/>
            </a:pPr>
            <a:r>
              <a:rPr lang="fa-IR" dirty="0" smtClean="0"/>
              <a:t> </a:t>
            </a:r>
            <a:endParaRPr lang="fa-IR" dirty="0"/>
          </a:p>
        </p:txBody>
      </p:sp>
      <p:sp>
        <p:nvSpPr>
          <p:cNvPr id="4" name="Rectangle 3"/>
          <p:cNvSpPr/>
          <p:nvPr/>
        </p:nvSpPr>
        <p:spPr>
          <a:xfrm>
            <a:off x="1475656" y="620688"/>
            <a:ext cx="593500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پلی استایرن</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p:txBody>
      </p:sp>
      <p:pic>
        <p:nvPicPr>
          <p:cNvPr id="8" name="Picture 4" descr="C:\Users\a.user\Desktop\New folder (2)\New folder\pscup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706693"/>
            <a:ext cx="5790988" cy="335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8590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1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48" y="274638"/>
            <a:ext cx="8226425" cy="816032"/>
          </a:xfrm>
          <a:noFill/>
        </p:spPr>
        <p:txBody>
          <a:bodyPr>
            <a:normAutofit/>
          </a:bodyPr>
          <a:lstStyle/>
          <a:p>
            <a:pPr algn="ctr"/>
            <a:r>
              <a:rPr lang="fa-IR" sz="3200" dirty="0"/>
              <a:t>فرآیند های شکل دهی پلی استایرن</a:t>
            </a:r>
          </a:p>
        </p:txBody>
      </p:sp>
      <p:sp>
        <p:nvSpPr>
          <p:cNvPr id="3" name="Content Placeholder 2"/>
          <p:cNvSpPr>
            <a:spLocks noGrp="1"/>
          </p:cNvSpPr>
          <p:nvPr>
            <p:ph idx="1"/>
          </p:nvPr>
        </p:nvSpPr>
        <p:spPr>
          <a:xfrm>
            <a:off x="455613" y="1284514"/>
            <a:ext cx="8226425" cy="3026229"/>
          </a:xfrm>
        </p:spPr>
        <p:txBody>
          <a:bodyPr>
            <a:noAutofit/>
          </a:bodyPr>
          <a:lstStyle/>
          <a:p>
            <a:pPr marL="0" indent="0" algn="just" rtl="1">
              <a:buNone/>
            </a:pPr>
            <a:r>
              <a:rPr lang="ar-SA" sz="2400" dirty="0"/>
              <a:t>عمليات روي پلي استايرنها معمولاً با روش تزريق صورت ميپذيرد، اما بعلت فرايند پذيري عالي اين ماده ديگر روشها نيز بخوبي كار مي كنند. انواع گوناگون پلي استايرن در برابر محدوده وسيعي از مواد شيميايي ( بازها، نمكها، الكلها و اسيدهاي ضعيف)  مقاومند. پلي استايرنها با مقررات </a:t>
            </a:r>
            <a:r>
              <a:rPr lang="en-US" sz="2400" dirty="0"/>
              <a:t>FDA</a:t>
            </a:r>
            <a:r>
              <a:rPr lang="ar-SA" sz="2400" dirty="0"/>
              <a:t> (جهت استفاده در صنايع غذايي) مطابقت دارند</a:t>
            </a:r>
            <a:r>
              <a:rPr lang="ar-SA" sz="2400" dirty="0" smtClean="0"/>
              <a:t>.</a:t>
            </a:r>
            <a:r>
              <a:rPr lang="fa-IR" sz="2400" dirty="0"/>
              <a:t> </a:t>
            </a:r>
            <a:endParaRPr lang="fa-IR" sz="2400" dirty="0" smtClean="0"/>
          </a:p>
          <a:p>
            <a:pPr marL="0" indent="0" algn="just" rtl="1">
              <a:buNone/>
            </a:pPr>
            <a:r>
              <a:rPr lang="fa-IR" sz="2400" dirty="0" smtClean="0"/>
              <a:t>این </a:t>
            </a:r>
            <a:r>
              <a:rPr lang="fa-IR" sz="2400" dirty="0"/>
              <a:t>پلیمر در دو مرحله اول در دمای 80 درجه سانتی گراد و سپس در دمایی بین 100 تا 180 درجه سانتی گراد تولید می کنند. امروزه انواع پلی استایرن حدود 12% از بازار پلاستیک های گرما نرم را به خود اختصاص داده است. پلی استایرن در دمای 90 درجه سانتی گراد نرم و در دمای 180 تا 250 درجه سانتی گراد ذوب و قالبگیری می شود. </a:t>
            </a:r>
            <a:endParaRPr lang="en-US" sz="2400" dirty="0"/>
          </a:p>
          <a:p>
            <a:pPr marL="0" indent="0" algn="just" rtl="1">
              <a:buNone/>
            </a:pPr>
            <a:endParaRPr lang="fa-IR" sz="2400" dirty="0"/>
          </a:p>
        </p:txBody>
      </p:sp>
      <p:pic>
        <p:nvPicPr>
          <p:cNvPr id="7170" name="Picture 2" descr="C:\Users\a.user\Desktop\New folder (2)\1-120912133S1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4844143"/>
            <a:ext cx="3794911" cy="2013857"/>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a.user\Desktop\New folder (2)\1-1209121344081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4844143"/>
            <a:ext cx="3657600" cy="2013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12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animEffect transition="in" filter="fade">
                                      <p:cBhvr>
                                        <p:cTn id="24" dur="500"/>
                                        <p:tgtEl>
                                          <p:spTgt spid="7170"/>
                                        </p:tgtEl>
                                      </p:cBhvr>
                                    </p:animEffect>
                                  </p:childTnLst>
                                </p:cTn>
                              </p:par>
                              <p:par>
                                <p:cTn id="25" presetID="53" presetClass="entr" presetSubtype="16" fill="hold" nodeType="with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p:cTn id="27" dur="500" fill="hold"/>
                                        <p:tgtEl>
                                          <p:spTgt spid="7171"/>
                                        </p:tgtEl>
                                        <p:attrNameLst>
                                          <p:attrName>ppt_w</p:attrName>
                                        </p:attrNameLst>
                                      </p:cBhvr>
                                      <p:tavLst>
                                        <p:tav tm="0">
                                          <p:val>
                                            <p:fltVal val="0"/>
                                          </p:val>
                                        </p:tav>
                                        <p:tav tm="100000">
                                          <p:val>
                                            <p:strVal val="#ppt_w"/>
                                          </p:val>
                                        </p:tav>
                                      </p:tavLst>
                                    </p:anim>
                                    <p:anim calcmode="lin" valueType="num">
                                      <p:cBhvr>
                                        <p:cTn id="28" dur="500" fill="hold"/>
                                        <p:tgtEl>
                                          <p:spTgt spid="7171"/>
                                        </p:tgtEl>
                                        <p:attrNameLst>
                                          <p:attrName>ppt_h</p:attrName>
                                        </p:attrNameLst>
                                      </p:cBhvr>
                                      <p:tavLst>
                                        <p:tav tm="0">
                                          <p:val>
                                            <p:fltVal val="0"/>
                                          </p:val>
                                        </p:tav>
                                        <p:tav tm="100000">
                                          <p:val>
                                            <p:strVal val="#ppt_h"/>
                                          </p:val>
                                        </p:tav>
                                      </p:tavLst>
                                    </p:anim>
                                    <p:animEffect transition="in" filter="fade">
                                      <p:cBhvr>
                                        <p:cTn id="2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16032"/>
          </a:xfrm>
          <a:noFill/>
        </p:spPr>
        <p:txBody>
          <a:bodyPr>
            <a:normAutofit/>
          </a:bodyPr>
          <a:lstStyle/>
          <a:p>
            <a:pPr algn="ctr"/>
            <a:r>
              <a:rPr lang="fa-IR" sz="3200" dirty="0"/>
              <a:t>گرید های پلی استایرن</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6934266"/>
              </p:ext>
            </p:extLst>
          </p:nvPr>
        </p:nvGraphicFramePr>
        <p:xfrm>
          <a:off x="345443" y="1302741"/>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46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6425" cy="937217"/>
          </a:xfrm>
        </p:spPr>
        <p:txBody>
          <a:bodyPr/>
          <a:lstStyle/>
          <a:p>
            <a:pPr algn="ctr"/>
            <a:r>
              <a:rPr lang="en-US" sz="3200" dirty="0"/>
              <a:t>GPPS</a:t>
            </a:r>
            <a:endParaRPr lang="fa-IR" sz="3200" dirty="0"/>
          </a:p>
        </p:txBody>
      </p:sp>
      <p:sp>
        <p:nvSpPr>
          <p:cNvPr id="3" name="Content Placeholder 2"/>
          <p:cNvSpPr>
            <a:spLocks noGrp="1"/>
          </p:cNvSpPr>
          <p:nvPr>
            <p:ph idx="1"/>
          </p:nvPr>
        </p:nvSpPr>
        <p:spPr>
          <a:xfrm>
            <a:off x="455613" y="1277958"/>
            <a:ext cx="8226425" cy="4848206"/>
          </a:xfrm>
        </p:spPr>
        <p:txBody>
          <a:bodyPr>
            <a:normAutofit/>
          </a:bodyPr>
          <a:lstStyle/>
          <a:p>
            <a:pPr marL="0" indent="0" algn="just">
              <a:buNone/>
            </a:pPr>
            <a:r>
              <a:rPr lang="en-US" sz="2600" b="1" dirty="0"/>
              <a:t>General purpose polystyrene	    </a:t>
            </a:r>
            <a:r>
              <a:rPr lang="en-US" sz="2600" b="1" dirty="0" smtClean="0"/>
              <a:t>       </a:t>
            </a:r>
            <a:r>
              <a:rPr lang="fa-IR" sz="2600" b="1" dirty="0"/>
              <a:t>گرید معمولی</a:t>
            </a:r>
            <a:endParaRPr lang="en-US" sz="2600" b="1" dirty="0"/>
          </a:p>
          <a:p>
            <a:pPr marL="0" indent="0" algn="just">
              <a:buNone/>
            </a:pPr>
            <a:endParaRPr lang="fa-IR" sz="2600" dirty="0"/>
          </a:p>
          <a:p>
            <a:pPr marL="0" indent="0" algn="just">
              <a:buNone/>
            </a:pPr>
            <a:r>
              <a:rPr lang="fa-IR" sz="2400" dirty="0" smtClean="0"/>
              <a:t>هموپلیمری </a:t>
            </a:r>
            <a:r>
              <a:rPr lang="fa-IR" sz="2400" dirty="0"/>
              <a:t>است سخت و شفاف و دارای خصوصیت شکل پذیری عالی، و دارای قیمت بسیار مناسب است همچنین باید گفت این پلیمر در حالت اصلاح نشده شکننده است؛ در صنعت و بازار به این پلیمر، کریستال نیز گفته می شود و بیشترین </a:t>
            </a:r>
            <a:r>
              <a:rPr lang="en-US" sz="2400" dirty="0"/>
              <a:t>.</a:t>
            </a:r>
            <a:r>
              <a:rPr lang="fa-IR" sz="2400" dirty="0"/>
              <a:t>مصرف آن تولید ظروف یکبار مصرف است</a:t>
            </a:r>
          </a:p>
          <a:p>
            <a:pPr marL="0" indent="0" algn="just">
              <a:buNone/>
            </a:pPr>
            <a:r>
              <a:rPr lang="fa-IR" sz="2400" dirty="0"/>
              <a:t>این بسپار به دلیل خواصی مانند شفافیت، مقاومت در برابر جذب رطوبت، نداشتن بو و مزه، عایق الکتریسته و نیز خاصیت قالب پذیری خوب با استقبال فراوانی روبرو شد. به همین جهت این بسپار در ساخت وسایلی نظیر لوازم بهداشتی، ورزشی، صنایع اتومبیل سازی، لوازم خانگی، صنایع الکتریکی، کامپیوتر، پنکه، ریش تراش و ... بکار میرود.</a:t>
            </a:r>
            <a:endParaRPr lang="en-US" sz="2400" dirty="0"/>
          </a:p>
          <a:p>
            <a:pPr marL="0" indent="0" algn="just">
              <a:buNone/>
            </a:pPr>
            <a:endParaRPr lang="fa-IR" sz="2600" dirty="0"/>
          </a:p>
        </p:txBody>
      </p:sp>
    </p:spTree>
    <p:extLst>
      <p:ext uri="{BB962C8B-B14F-4D97-AF65-F5344CB8AC3E}">
        <p14:creationId xmlns:p14="http://schemas.microsoft.com/office/powerpoint/2010/main" xmlns="" val="29517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3" y="274638"/>
            <a:ext cx="8226425" cy="782981"/>
          </a:xfrm>
        </p:spPr>
        <p:txBody>
          <a:bodyPr>
            <a:normAutofit/>
          </a:bodyPr>
          <a:lstStyle/>
          <a:p>
            <a:pPr algn="ctr"/>
            <a:r>
              <a:rPr lang="fa-IR" sz="3200" dirty="0"/>
              <a:t>پتروشیمی تبریز</a:t>
            </a:r>
            <a:r>
              <a:rPr lang="en-US" sz="3200" dirty="0"/>
              <a:t>GPPS</a:t>
            </a:r>
            <a:r>
              <a:rPr lang="fa-IR" sz="3200" dirty="0"/>
              <a:t>نمونه گریدهای تولیدی </a:t>
            </a:r>
          </a:p>
        </p:txBody>
      </p:sp>
      <p:sp>
        <p:nvSpPr>
          <p:cNvPr id="5" name="Content Placeholder 4"/>
          <p:cNvSpPr>
            <a:spLocks noGrp="1"/>
          </p:cNvSpPr>
          <p:nvPr>
            <p:ph sz="half" idx="1"/>
          </p:nvPr>
        </p:nvSpPr>
        <p:spPr/>
        <p:txBody>
          <a:bodyPr/>
          <a:lstStyle/>
          <a:p>
            <a:pPr marL="0" indent="0" algn="ctr">
              <a:buNone/>
            </a:pPr>
            <a:r>
              <a:rPr lang="en-US" b="1" dirty="0"/>
              <a:t>G.P.P.S - 1160</a:t>
            </a:r>
            <a:endParaRPr lang="en-US" dirty="0"/>
          </a:p>
          <a:p>
            <a:pPr marL="0" indent="0">
              <a:buNone/>
            </a:pPr>
            <a:endParaRPr lang="fa-IR" dirty="0"/>
          </a:p>
        </p:txBody>
      </p:sp>
      <p:sp>
        <p:nvSpPr>
          <p:cNvPr id="6" name="Content Placeholder 5"/>
          <p:cNvSpPr>
            <a:spLocks noGrp="1"/>
          </p:cNvSpPr>
          <p:nvPr>
            <p:ph sz="half" idx="2"/>
          </p:nvPr>
        </p:nvSpPr>
        <p:spPr/>
        <p:txBody>
          <a:bodyPr/>
          <a:lstStyle/>
          <a:p>
            <a:pPr marL="0" indent="0" algn="ctr">
              <a:buNone/>
            </a:pPr>
            <a:r>
              <a:rPr lang="en-US" b="1" dirty="0"/>
              <a:t>G.P.P.S – 1540</a:t>
            </a:r>
            <a:endParaRPr lang="en-US" dirty="0"/>
          </a:p>
          <a:p>
            <a:pPr marL="0" indent="0">
              <a:buNone/>
            </a:pPr>
            <a:endParaRPr lang="fa-IR" dirty="0"/>
          </a:p>
        </p:txBody>
      </p:sp>
      <p:pic>
        <p:nvPicPr>
          <p:cNvPr id="7" name="Picture 6" descr="http://tpco.ir/_DouranPortal/images/gpps1540-image2.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680448" y="2196199"/>
            <a:ext cx="4057650" cy="120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tpco.ir/_DouranPortal/images/gpps1540-image.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680448" y="3560112"/>
            <a:ext cx="4225426"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www.tpco.ir/_DouranPortal/images/GPPS1160-image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147581" y="2196199"/>
            <a:ext cx="4248150" cy="12096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http://www.tpco.ir/_DouranPortal/images/gpps1160-image1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147581" y="3560112"/>
            <a:ext cx="4248150" cy="29622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050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heel(1)">
                                      <p:cBhvr>
                                        <p:cTn id="38" dur="20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3" y="0"/>
            <a:ext cx="8226425" cy="816032"/>
          </a:xfrm>
        </p:spPr>
        <p:txBody>
          <a:bodyPr/>
          <a:lstStyle/>
          <a:p>
            <a:pPr algn="ctr"/>
            <a:r>
              <a:rPr lang="en-US" sz="3200" dirty="0"/>
              <a:t>HIPS</a:t>
            </a:r>
            <a:endParaRPr lang="fa-IR" sz="3200" dirty="0"/>
          </a:p>
        </p:txBody>
      </p:sp>
      <p:sp>
        <p:nvSpPr>
          <p:cNvPr id="3" name="Content Placeholder 2"/>
          <p:cNvSpPr>
            <a:spLocks noGrp="1"/>
          </p:cNvSpPr>
          <p:nvPr>
            <p:ph idx="1"/>
          </p:nvPr>
        </p:nvSpPr>
        <p:spPr>
          <a:xfrm>
            <a:off x="17579" y="605689"/>
            <a:ext cx="9036496" cy="6252311"/>
          </a:xfrm>
        </p:spPr>
        <p:txBody>
          <a:bodyPr>
            <a:noAutofit/>
          </a:bodyPr>
          <a:lstStyle/>
          <a:p>
            <a:pPr marL="0" indent="0">
              <a:buNone/>
            </a:pPr>
            <a:r>
              <a:rPr lang="en-US" sz="2400" b="1" dirty="0"/>
              <a:t>High impact </a:t>
            </a:r>
            <a:r>
              <a:rPr lang="en-US" sz="2400" b="1" dirty="0" err="1"/>
              <a:t>polystyren</a:t>
            </a:r>
            <a:r>
              <a:rPr lang="en-US" sz="2400" b="1" dirty="0"/>
              <a:t>	</a:t>
            </a:r>
            <a:r>
              <a:rPr lang="fa-IR" sz="2400" b="1" dirty="0"/>
              <a:t>		  گرید مقاوم یا ضد ضربه</a:t>
            </a:r>
            <a:endParaRPr lang="en-US" sz="2400" b="1" dirty="0"/>
          </a:p>
          <a:p>
            <a:pPr marL="0" indent="0" algn="just" rtl="1">
              <a:buNone/>
            </a:pPr>
            <a:r>
              <a:rPr lang="fa-IR" sz="2200" dirty="0" smtClean="0"/>
              <a:t>کو </a:t>
            </a:r>
            <a:r>
              <a:rPr lang="fa-IR" sz="2200" dirty="0"/>
              <a:t>پلیمری از</a:t>
            </a:r>
            <a:r>
              <a:rPr lang="en-US" sz="2200" dirty="0"/>
              <a:t> PS </a:t>
            </a:r>
            <a:r>
              <a:rPr lang="fa-IR" sz="2200" dirty="0"/>
              <a:t>است که با مولکول های الاستومری مانند بوتادین ضربه پذیری آن اصلاح شده است. (اگر</a:t>
            </a:r>
            <a:r>
              <a:rPr lang="en-US" sz="2200" dirty="0"/>
              <a:t> HIPS </a:t>
            </a:r>
            <a:r>
              <a:rPr lang="fa-IR" sz="2200" dirty="0"/>
              <a:t>را با پلی فنیل اکساید</a:t>
            </a:r>
            <a:r>
              <a:rPr lang="en-US" sz="2200" dirty="0"/>
              <a:t> PPO </a:t>
            </a:r>
            <a:r>
              <a:rPr lang="fa-IR" sz="2200" dirty="0"/>
              <a:t>مخلوط کنیم</a:t>
            </a:r>
            <a:r>
              <a:rPr lang="en-US" sz="2200" dirty="0"/>
              <a:t> NORYL </a:t>
            </a:r>
            <a:r>
              <a:rPr lang="fa-IR" sz="2200" dirty="0"/>
              <a:t>به دست می آید</a:t>
            </a:r>
            <a:r>
              <a:rPr lang="fa-IR" sz="2200" dirty="0" smtClean="0"/>
              <a:t>.)</a:t>
            </a:r>
          </a:p>
          <a:p>
            <a:pPr marL="0" indent="0" algn="r" rtl="1">
              <a:buNone/>
            </a:pPr>
            <a:endParaRPr lang="fa-IR" sz="2200" dirty="0" smtClean="0"/>
          </a:p>
          <a:p>
            <a:pPr marL="0" indent="0" algn="r" rtl="1">
              <a:buNone/>
            </a:pPr>
            <a:endParaRPr lang="fa-IR" sz="2200" dirty="0" smtClean="0"/>
          </a:p>
          <a:p>
            <a:pPr marL="0" indent="0" algn="r" rtl="1">
              <a:buNone/>
            </a:pPr>
            <a:endParaRPr lang="fa-IR" sz="2200" dirty="0"/>
          </a:p>
          <a:p>
            <a:pPr marL="0" indent="0" algn="just" rtl="1">
              <a:buNone/>
            </a:pPr>
            <a:endParaRPr lang="fa-IR" sz="2200" dirty="0" smtClean="0"/>
          </a:p>
          <a:p>
            <a:pPr marL="0" indent="0" algn="just" rtl="1">
              <a:buNone/>
            </a:pPr>
            <a:r>
              <a:rPr lang="fa-IR" sz="2200" dirty="0" smtClean="0"/>
              <a:t>ضربه </a:t>
            </a:r>
            <a:r>
              <a:rPr lang="fa-IR" sz="2200" dirty="0"/>
              <a:t>پذیری پایین گرید معمولی باعث گردید که پلی استایرن اصلاح شده یا مقاوم، به شدت رشد کرده و در رده ی بسپار های پر مصرف قرار گیرد. از خصوصیات برجسته ی این گرید، خواص مکانیکی، به خصوص ضربه پذیری خوب همراه با قیمت مناسب است که کاربرد آن را در ساخت انواع وسایل و تجهیزات میسر میسازد. اصلاح پلی استایرن موجب افزایش چقرمگی، استحکام ضربه ای و افزایش کشش طول می گردد.</a:t>
            </a:r>
            <a:endParaRPr lang="en-US" sz="2200" dirty="0"/>
          </a:p>
          <a:p>
            <a:pPr marL="0" indent="0" algn="just" rtl="1">
              <a:buNone/>
            </a:pPr>
            <a:r>
              <a:rPr lang="fa-IR" sz="2200" dirty="0"/>
              <a:t>این عمل شفافیت پلی استایرن را نیز از بین میبرد. پلاستیک های پلی استایرن اصلاح شده با لاستیک، معمولا در ساخت تلویزیون، لوازم خانگی، قسمت های داخلی یخچال، نظیر سینی ها، طبقات، پوشش های داخلی، ظروف نگهداری و ... بکار میرود.</a:t>
            </a:r>
            <a:endParaRPr lang="en-US" sz="2200" dirty="0"/>
          </a:p>
          <a:p>
            <a:pPr marL="0" indent="0" algn="just" rtl="1">
              <a:buNone/>
            </a:pPr>
            <a:r>
              <a:rPr lang="fa-IR" sz="2200" dirty="0"/>
              <a:t>مصرف کنونی این بسپار حدود </a:t>
            </a:r>
            <a:r>
              <a:rPr lang="fa-IR" sz="2200" dirty="0" smtClean="0"/>
              <a:t>11/9میلیون </a:t>
            </a:r>
            <a:r>
              <a:rPr lang="fa-IR" sz="2200" dirty="0"/>
              <a:t>تن است که پیش بینی می شودبه حدود </a:t>
            </a:r>
            <a:r>
              <a:rPr lang="fa-IR" sz="2200" dirty="0" smtClean="0"/>
              <a:t>15/2میلیون </a:t>
            </a:r>
            <a:r>
              <a:rPr lang="fa-IR" sz="2200" dirty="0"/>
              <a:t>تن در سال 2017 افزایش یابد</a:t>
            </a:r>
            <a:r>
              <a:rPr lang="fa-IR" sz="2200" dirty="0" smtClean="0"/>
              <a:t>.</a:t>
            </a:r>
          </a:p>
          <a:p>
            <a:pPr marL="0" indent="0" algn="r">
              <a:buNone/>
            </a:pPr>
            <a:endParaRPr lang="fa-IR" sz="2200" dirty="0"/>
          </a:p>
        </p:txBody>
      </p:sp>
      <p:sp>
        <p:nvSpPr>
          <p:cNvPr id="5" name="Rounded Rectangle 4"/>
          <p:cNvSpPr/>
          <p:nvPr/>
        </p:nvSpPr>
        <p:spPr bwMode="auto">
          <a:xfrm>
            <a:off x="324250" y="1844825"/>
            <a:ext cx="1943494" cy="1610260"/>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pic>
        <p:nvPicPr>
          <p:cNvPr id="6" name="Picture 5" descr="http://www.polypedia.ir/Portals/0/%D9%BE%D9%84%D8%A7%D8%B3%D8%AA%DB%8C%DA%A9/%D9%85%D9%88%D8%A7%D8%AF%20%D8%A7%D9%88%D9%84%DB%8C%D9%87/%D9%BE%D9%84%DB%8C%20%D8%A7%D8%B3%D8%AA%D8%A7%DB%8C%D8%B1%D9%86/HIPS.gif"/>
          <p:cNvPicPr/>
          <p:nvPr/>
        </p:nvPicPr>
        <p:blipFill>
          <a:blip r:embed="rId2">
            <a:extLst>
              <a:ext uri="{28A0092B-C50C-407E-A947-70E740481C1C}">
                <a14:useLocalDpi xmlns:a14="http://schemas.microsoft.com/office/drawing/2010/main" xmlns="" val="0"/>
              </a:ext>
            </a:extLst>
          </a:blip>
          <a:srcRect/>
          <a:stretch>
            <a:fillRect/>
          </a:stretch>
        </p:blipFill>
        <p:spPr bwMode="auto">
          <a:xfrm>
            <a:off x="372231" y="2060849"/>
            <a:ext cx="1900719" cy="1394236"/>
          </a:xfrm>
          <a:prstGeom prst="rect">
            <a:avLst/>
          </a:prstGeom>
          <a:noFill/>
          <a:ln>
            <a:noFill/>
          </a:ln>
        </p:spPr>
      </p:pic>
    </p:spTree>
    <p:extLst>
      <p:ext uri="{BB962C8B-B14F-4D97-AF65-F5344CB8AC3E}">
        <p14:creationId xmlns:p14="http://schemas.microsoft.com/office/powerpoint/2010/main" xmlns="" val="3325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467600" cy="1143000"/>
          </a:xfrm>
        </p:spPr>
        <p:txBody>
          <a:bodyPr>
            <a:normAutofit/>
          </a:bodyPr>
          <a:lstStyle/>
          <a:p>
            <a:pPr algn="ctr"/>
            <a:r>
              <a:rPr lang="fa-IR" sz="3200" dirty="0"/>
              <a:t>پتروشیمی تبریز</a:t>
            </a:r>
            <a:r>
              <a:rPr lang="en-US" sz="3200" dirty="0"/>
              <a:t>HIPS</a:t>
            </a:r>
            <a:r>
              <a:rPr lang="fa-IR" sz="3200" dirty="0"/>
              <a:t>نمونه گریدهای تولیدی </a:t>
            </a:r>
          </a:p>
        </p:txBody>
      </p:sp>
      <p:sp>
        <p:nvSpPr>
          <p:cNvPr id="4" name="Content Placeholder 3"/>
          <p:cNvSpPr>
            <a:spLocks noGrp="1"/>
          </p:cNvSpPr>
          <p:nvPr>
            <p:ph sz="half" idx="1"/>
          </p:nvPr>
        </p:nvSpPr>
        <p:spPr/>
        <p:txBody>
          <a:bodyPr/>
          <a:lstStyle/>
          <a:p>
            <a:pPr marL="0" indent="0" algn="ctr">
              <a:buNone/>
            </a:pPr>
            <a:r>
              <a:rPr lang="en-US" b="1" dirty="0"/>
              <a:t>HIPS 7240</a:t>
            </a:r>
            <a:endParaRPr lang="en-US" dirty="0"/>
          </a:p>
          <a:p>
            <a:pPr marL="0" indent="0" algn="ctr">
              <a:buNone/>
            </a:pPr>
            <a:endParaRPr lang="fa-IR" dirty="0"/>
          </a:p>
        </p:txBody>
      </p:sp>
      <p:sp>
        <p:nvSpPr>
          <p:cNvPr id="5" name="Content Placeholder 4"/>
          <p:cNvSpPr>
            <a:spLocks noGrp="1"/>
          </p:cNvSpPr>
          <p:nvPr>
            <p:ph sz="half" idx="2"/>
          </p:nvPr>
        </p:nvSpPr>
        <p:spPr/>
        <p:txBody>
          <a:bodyPr/>
          <a:lstStyle/>
          <a:p>
            <a:pPr marL="0" indent="0" algn="ctr">
              <a:buNone/>
            </a:pPr>
            <a:r>
              <a:rPr lang="en-US" b="1" dirty="0"/>
              <a:t>HIPS 8350</a:t>
            </a:r>
            <a:endParaRPr lang="en-US" dirty="0"/>
          </a:p>
          <a:p>
            <a:pPr marL="0" indent="0">
              <a:buNone/>
            </a:pPr>
            <a:endParaRPr lang="fa-IR" dirty="0"/>
          </a:p>
        </p:txBody>
      </p:sp>
      <p:pic>
        <p:nvPicPr>
          <p:cNvPr id="6" name="Picture 5" descr="http://tpco.ir/_DouranPortal/images/hips7240-image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94058" y="2136064"/>
            <a:ext cx="4190656" cy="1285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http://tpco.ir/_DouranPortal/images/hips7240-image2.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94058" y="3525398"/>
            <a:ext cx="4190656" cy="308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http://www.tpco.ir/_DouranPortal/images/hips8350-image2.JPG"/>
          <p:cNvPicPr/>
          <p:nvPr/>
        </p:nvPicPr>
        <p:blipFill>
          <a:blip r:embed="rId4">
            <a:extLst>
              <a:ext uri="{28A0092B-C50C-407E-A947-70E740481C1C}">
                <a14:useLocalDpi xmlns:a14="http://schemas.microsoft.com/office/drawing/2010/main" xmlns="" val="0"/>
              </a:ext>
            </a:extLst>
          </a:blip>
          <a:srcRect/>
          <a:stretch>
            <a:fillRect/>
          </a:stretch>
        </p:blipFill>
        <p:spPr bwMode="auto">
          <a:xfrm>
            <a:off x="4666103" y="2136064"/>
            <a:ext cx="4356712" cy="1288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www.tpco.ir/_DouranPortal/images/hips8350-image3.JPG"/>
          <p:cNvPicPr/>
          <p:nvPr/>
        </p:nvPicPr>
        <p:blipFill>
          <a:blip r:embed="rId5">
            <a:extLst>
              <a:ext uri="{28A0092B-C50C-407E-A947-70E740481C1C}">
                <a14:useLocalDpi xmlns:a14="http://schemas.microsoft.com/office/drawing/2010/main" xmlns="" val="0"/>
              </a:ext>
            </a:extLst>
          </a:blip>
          <a:srcRect/>
          <a:stretch>
            <a:fillRect/>
          </a:stretch>
        </p:blipFill>
        <p:spPr bwMode="auto">
          <a:xfrm>
            <a:off x="4666104" y="3525399"/>
            <a:ext cx="4356712" cy="308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397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66" dur="5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randombar(horizontal)">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randombar(horizontal)">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70" y="-84591"/>
            <a:ext cx="8226425" cy="838066"/>
          </a:xfrm>
        </p:spPr>
        <p:txBody>
          <a:bodyPr/>
          <a:lstStyle/>
          <a:p>
            <a:pPr algn="ctr"/>
            <a:r>
              <a:rPr lang="en-US" sz="3200" dirty="0"/>
              <a:t>EPS</a:t>
            </a:r>
            <a:endParaRPr lang="fa-IR" sz="3200" dirty="0"/>
          </a:p>
        </p:txBody>
      </p:sp>
      <p:sp>
        <p:nvSpPr>
          <p:cNvPr id="3" name="Content Placeholder 2"/>
          <p:cNvSpPr>
            <a:spLocks noGrp="1"/>
          </p:cNvSpPr>
          <p:nvPr>
            <p:ph idx="1"/>
          </p:nvPr>
        </p:nvSpPr>
        <p:spPr>
          <a:xfrm>
            <a:off x="293914" y="718458"/>
            <a:ext cx="8447315" cy="6052456"/>
          </a:xfrm>
        </p:spPr>
        <p:txBody>
          <a:bodyPr>
            <a:noAutofit/>
          </a:bodyPr>
          <a:lstStyle/>
          <a:p>
            <a:pPr marL="0" indent="0" algn="just">
              <a:spcBef>
                <a:spcPct val="0"/>
              </a:spcBef>
              <a:buNone/>
            </a:pPr>
            <a:r>
              <a:rPr lang="en-US" sz="2400" b="1" dirty="0" smtClean="0"/>
              <a:t>Expandable poly styrene	                                </a:t>
            </a:r>
            <a:r>
              <a:rPr lang="fa-IR" sz="2400" b="1" dirty="0" smtClean="0"/>
              <a:t>گرید انبساطی</a:t>
            </a:r>
            <a:endParaRPr lang="en-US" sz="2400" b="1" dirty="0" smtClean="0"/>
          </a:p>
          <a:p>
            <a:pPr marL="0" indent="0" algn="just">
              <a:buNone/>
            </a:pPr>
            <a:endParaRPr lang="en-US" sz="2400" dirty="0"/>
          </a:p>
          <a:p>
            <a:pPr marL="0" indent="0" algn="just" rtl="1">
              <a:buNone/>
            </a:pPr>
            <a:r>
              <a:rPr lang="fa-IR" sz="2300" dirty="0"/>
              <a:t>اگر عامل پف کردن</a:t>
            </a:r>
            <a:r>
              <a:rPr lang="en-US" sz="2300" dirty="0"/>
              <a:t> (Blowing Agent) </a:t>
            </a:r>
            <a:r>
              <a:rPr lang="fa-IR" sz="2300" dirty="0"/>
              <a:t>را به گرانول</a:t>
            </a:r>
            <a:r>
              <a:rPr lang="en-US" sz="2300" dirty="0"/>
              <a:t> PS </a:t>
            </a:r>
            <a:r>
              <a:rPr lang="fa-IR" sz="2300" dirty="0"/>
              <a:t>افزوده شود به آن</a:t>
            </a:r>
            <a:r>
              <a:rPr lang="en-US" sz="2300" dirty="0"/>
              <a:t> EPS </a:t>
            </a:r>
            <a:r>
              <a:rPr lang="fa-IR" sz="2300" dirty="0"/>
              <a:t>گویند که گرانول آن سبک و سفید رنگ است، گرانول</a:t>
            </a:r>
            <a:r>
              <a:rPr lang="en-US" sz="2300" dirty="0"/>
              <a:t> EPS </a:t>
            </a:r>
            <a:r>
              <a:rPr lang="fa-IR" sz="2300" dirty="0"/>
              <a:t>حاوی گاز پنتان است که در صورت خروج از دانه های پلی استایرن این دانه ها تا 40 برابر اندازه اولیه با افزایش حجم رو به رو می شوند این گرانول ها در قالب به همراه جریان هوای داغ یا بخار داغ پف کرده و به صورت فوم در می آیند و کل قالب را پر می کنند؛ از مهم ترین مزایای این پلیمر ضد حریق بودن و مقاومت عالی در برابر آب و رطوبت است. کاربرد های مهم آن در صنعت ساختمان و در ساخت عایق ها و بلوک های سقفی و دیواری و پانل </a:t>
            </a:r>
            <a:r>
              <a:rPr lang="fa-IR" sz="2300" dirty="0" smtClean="0"/>
              <a:t>های</a:t>
            </a:r>
            <a:r>
              <a:rPr lang="en-US" sz="2300" dirty="0" smtClean="0"/>
              <a:t>3D </a:t>
            </a:r>
            <a:r>
              <a:rPr lang="fa-IR" sz="2300" dirty="0" smtClean="0"/>
              <a:t> است</a:t>
            </a:r>
            <a:r>
              <a:rPr lang="en-US" sz="2300" dirty="0"/>
              <a:t>. </a:t>
            </a:r>
            <a:endParaRPr lang="fa-IR" sz="2300" dirty="0" smtClean="0"/>
          </a:p>
          <a:p>
            <a:pPr marL="0" indent="0" algn="just" rtl="1">
              <a:buNone/>
            </a:pPr>
            <a:r>
              <a:rPr lang="fa-IR" sz="2300" dirty="0" smtClean="0"/>
              <a:t>پلی </a:t>
            </a:r>
            <a:r>
              <a:rPr lang="fa-IR" sz="2300" dirty="0"/>
              <a:t>استایرن انبساطی یا پلاستوفوم، نوعی پلیمر سفید رنگ و عایق رطوبت و صدا و حرارت است. این ماده برای اولین بار در جنگ جهانی دوم توسط  آلمان برای ساخت پل های شناور روی آب ساخته شد </a:t>
            </a:r>
            <a:r>
              <a:rPr lang="fa-IR" sz="2300" dirty="0" smtClean="0"/>
              <a:t>.از </a:t>
            </a:r>
            <a:r>
              <a:rPr lang="fa-IR" sz="2300" dirty="0"/>
              <a:t>این ماده برای عایق سازی، ساخت وسایل نیازمند عایق حرارتی، بسته بندی ابزار حساس الکتریکی، الکترونیکی و مکانیکی نظیر ساخت سردخانه، عایق سازی صوتی وحرارتی دیوارها، ساخت ماکت و کاردستی، دکور فضای موقت، ساخت سازه های سبک، یخدان و ... استفاده می شود. وبه نام های تجاری دیگر نظیر "پلی فوم" و"استایروفوم" نیز شناخته می شود. </a:t>
            </a:r>
            <a:endParaRPr lang="en-US" sz="2300" dirty="0"/>
          </a:p>
          <a:p>
            <a:pPr marL="0" indent="0" algn="just">
              <a:buNone/>
            </a:pPr>
            <a:endParaRPr lang="fa-IR" sz="2400" dirty="0"/>
          </a:p>
        </p:txBody>
      </p:sp>
    </p:spTree>
    <p:extLst>
      <p:ext uri="{BB962C8B-B14F-4D97-AF65-F5344CB8AC3E}">
        <p14:creationId xmlns:p14="http://schemas.microsoft.com/office/powerpoint/2010/main" xmlns="" val="332434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93150"/>
          </a:xfrm>
        </p:spPr>
        <p:txBody>
          <a:bodyPr>
            <a:normAutofit/>
          </a:bodyPr>
          <a:lstStyle/>
          <a:p>
            <a:pPr algn="ctr"/>
            <a:r>
              <a:rPr lang="fa-IR" sz="3200" dirty="0"/>
              <a:t>پتروشیمی تبریز</a:t>
            </a:r>
            <a:r>
              <a:rPr lang="en-US" sz="3200" dirty="0"/>
              <a:t>EPS</a:t>
            </a:r>
            <a:r>
              <a:rPr lang="fa-IR" sz="3200" dirty="0"/>
              <a:t>نمونه گریدهای تولیدی </a:t>
            </a:r>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8194" name="Picture 2" descr="C:\Users\a.user\Desktop\New folder (2)\expanded-polystyren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3461" y="1200126"/>
            <a:ext cx="2271828" cy="2099382"/>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a.user\Desktop\New folder (2)\220px-Expanded_polystyrene_foam_dunna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6203" y="1244642"/>
            <a:ext cx="2271828" cy="205486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http://www.tpco.ir/_DouranPortal/images/eps-image3.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083770" y="3396343"/>
            <a:ext cx="4936074" cy="3178436"/>
          </a:xfrm>
          <a:prstGeom prst="rect">
            <a:avLst/>
          </a:prstGeom>
          <a:noFill/>
          <a:ln>
            <a:noFill/>
          </a:ln>
        </p:spPr>
      </p:pic>
      <p:pic>
        <p:nvPicPr>
          <p:cNvPr id="8196" name="Picture 4" descr="C:\Users\a.user\Desktop\New folder (2)\Expandable_Polystyrene_Styrofoam_EP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02084" y="1200126"/>
            <a:ext cx="2830288" cy="20993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53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wheel(1)">
                                      <p:cBhvr>
                                        <p:cTn id="13" dur="2000"/>
                                        <p:tgtEl>
                                          <p:spTgt spid="8195"/>
                                        </p:tgtEl>
                                      </p:cBhvr>
                                    </p:animEffect>
                                  </p:childTnLst>
                                </p:cTn>
                              </p:par>
                              <p:par>
                                <p:cTn id="14" presetID="21" presetClass="entr" presetSubtype="1"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heel(1)">
                                      <p:cBhvr>
                                        <p:cTn id="16" dur="2000"/>
                                        <p:tgtEl>
                                          <p:spTgt spid="8194"/>
                                        </p:tgtEl>
                                      </p:cBhvr>
                                    </p:animEffect>
                                  </p:childTnLst>
                                </p:cTn>
                              </p:par>
                              <p:par>
                                <p:cTn id="17" presetID="21" presetClass="entr" presetSubtype="1"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wheel(1)">
                                      <p:cBhvr>
                                        <p:cTn id="19" dur="20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sp>
        <p:nvSpPr>
          <p:cNvPr id="18" name="Rectangle 17"/>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fa-IR" smtClean="0">
              <a:solidFill>
                <a:srgbClr val="FFFFFF"/>
              </a:solidFill>
            </a:endParaRPr>
          </a:p>
        </p:txBody>
      </p:sp>
      <p:pic>
        <p:nvPicPr>
          <p:cNvPr id="19" name="Picture 18" descr="idro mold"/>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xmlns="" val="0"/>
              </a:ext>
            </a:extLst>
          </a:blip>
          <a:srcRect/>
          <a:stretch>
            <a:fillRect/>
          </a:stretch>
        </p:blipFill>
        <p:spPr bwMode="auto">
          <a:xfrm>
            <a:off x="4953794" y="990600"/>
            <a:ext cx="3694112" cy="2819400"/>
          </a:xfrm>
          <a:prstGeom prst="rect">
            <a:avLst/>
          </a:prstGeom>
          <a:blipFill dpi="0" rotWithShape="1">
            <a:blip r:embed="rId3">
              <a:clrChange>
                <a:clrFrom>
                  <a:srgbClr val="FFFEFC"/>
                </a:clrFrom>
                <a:clrTo>
                  <a:srgbClr val="FFFEFC">
                    <a:alpha val="0"/>
                  </a:srgbClr>
                </a:clrTo>
              </a:clrChange>
            </a:blip>
            <a:srcRect/>
            <a:tile tx="0" ty="0" sx="100000" sy="100000" flip="none" algn="tl"/>
          </a:blipFill>
          <a:ln w="6350">
            <a:solidFill>
              <a:srgbClr val="000000"/>
            </a:solidFill>
            <a:miter lim="800000"/>
            <a:headEnd/>
            <a:tailEnd/>
          </a:ln>
        </p:spPr>
      </p:pic>
      <p:grpSp>
        <p:nvGrpSpPr>
          <p:cNvPr id="20" name="Group 19"/>
          <p:cNvGrpSpPr>
            <a:grpSpLocks/>
          </p:cNvGrpSpPr>
          <p:nvPr/>
        </p:nvGrpSpPr>
        <p:grpSpPr bwMode="auto">
          <a:xfrm>
            <a:off x="1356519" y="4333875"/>
            <a:ext cx="1212850" cy="1533525"/>
            <a:chOff x="4895886" y="4233863"/>
            <a:chExt cx="1214182" cy="1533305"/>
          </a:xfrm>
        </p:grpSpPr>
        <p:pic>
          <p:nvPicPr>
            <p:cNvPr id="31" name="Picture 30" descr="shape cutt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19004" y="4252693"/>
              <a:ext cx="1184275" cy="1514475"/>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2" name="Text Box 14"/>
            <p:cNvSpPr txBox="1">
              <a:spLocks noChangeArrowheads="1"/>
            </p:cNvSpPr>
            <p:nvPr/>
          </p:nvSpPr>
          <p:spPr bwMode="auto">
            <a:xfrm>
              <a:off x="4895886" y="4233863"/>
              <a:ext cx="1214182" cy="319577"/>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Cutting</a:t>
              </a:r>
            </a:p>
          </p:txBody>
        </p:sp>
      </p:grpSp>
      <p:grpSp>
        <p:nvGrpSpPr>
          <p:cNvPr id="21" name="Group 20"/>
          <p:cNvGrpSpPr>
            <a:grpSpLocks/>
          </p:cNvGrpSpPr>
          <p:nvPr/>
        </p:nvGrpSpPr>
        <p:grpSpPr bwMode="auto">
          <a:xfrm>
            <a:off x="5491956" y="4379913"/>
            <a:ext cx="1708150" cy="1423987"/>
            <a:chOff x="7343775" y="1839913"/>
            <a:chExt cx="1708150" cy="1423987"/>
          </a:xfrm>
        </p:grpSpPr>
        <p:pic>
          <p:nvPicPr>
            <p:cNvPr id="29" name="Picture 28" descr="S30Picture 60119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45363" y="2112963"/>
              <a:ext cx="1706562" cy="1150937"/>
            </a:xfrm>
            <a:prstGeom prst="rect">
              <a:avLst/>
            </a:prstGeom>
            <a:noFill/>
            <a:ln w="6350" cap="sq">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30" name="Text Box 16"/>
            <p:cNvSpPr txBox="1">
              <a:spLocks noChangeArrowheads="1"/>
            </p:cNvSpPr>
            <p:nvPr/>
          </p:nvSpPr>
          <p:spPr bwMode="auto">
            <a:xfrm>
              <a:off x="7343775" y="1839913"/>
              <a:ext cx="1708150" cy="307777"/>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Finished Goods</a:t>
              </a:r>
            </a:p>
          </p:txBody>
        </p:sp>
      </p:grpSp>
      <p:sp>
        <p:nvSpPr>
          <p:cNvPr id="22" name="Line 71"/>
          <p:cNvSpPr>
            <a:spLocks noChangeShapeType="1"/>
          </p:cNvSpPr>
          <p:nvPr/>
        </p:nvSpPr>
        <p:spPr bwMode="auto">
          <a:xfrm rot="16200000" flipH="1">
            <a:off x="2831306" y="4805363"/>
            <a:ext cx="1588" cy="538162"/>
          </a:xfrm>
          <a:prstGeom prst="line">
            <a:avLst/>
          </a:prstGeom>
          <a:noFill/>
          <a:ln w="63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grpSp>
        <p:nvGrpSpPr>
          <p:cNvPr id="23" name="Group 22"/>
          <p:cNvGrpSpPr>
            <a:grpSpLocks/>
          </p:cNvGrpSpPr>
          <p:nvPr/>
        </p:nvGrpSpPr>
        <p:grpSpPr bwMode="auto">
          <a:xfrm>
            <a:off x="3105944" y="4371975"/>
            <a:ext cx="1839912" cy="1398588"/>
            <a:chOff x="6767732" y="4105495"/>
            <a:chExt cx="1841280" cy="1399955"/>
          </a:xfrm>
        </p:grpSpPr>
        <p:pic>
          <p:nvPicPr>
            <p:cNvPr id="27" name="Picture 26" descr="idro cut lin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81800" y="4114800"/>
              <a:ext cx="1827212" cy="139065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Text Box 52"/>
            <p:cNvSpPr txBox="1">
              <a:spLocks noChangeArrowheads="1"/>
            </p:cNvSpPr>
            <p:nvPr/>
          </p:nvSpPr>
          <p:spPr bwMode="auto">
            <a:xfrm>
              <a:off x="6767732" y="4105495"/>
              <a:ext cx="1841280" cy="317082"/>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Laminating</a:t>
              </a:r>
            </a:p>
          </p:txBody>
        </p:sp>
      </p:grpSp>
      <p:sp>
        <p:nvSpPr>
          <p:cNvPr id="24" name="Line 71"/>
          <p:cNvSpPr>
            <a:spLocks noChangeShapeType="1"/>
          </p:cNvSpPr>
          <p:nvPr/>
        </p:nvSpPr>
        <p:spPr bwMode="auto">
          <a:xfrm rot="16200000" flipH="1">
            <a:off x="5221287" y="4804570"/>
            <a:ext cx="3175" cy="538162"/>
          </a:xfrm>
          <a:prstGeom prst="line">
            <a:avLst/>
          </a:prstGeom>
          <a:noFill/>
          <a:ln w="63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sp>
        <p:nvSpPr>
          <p:cNvPr id="25" name="Line 71"/>
          <p:cNvSpPr>
            <a:spLocks noChangeShapeType="1"/>
          </p:cNvSpPr>
          <p:nvPr/>
        </p:nvSpPr>
        <p:spPr bwMode="auto">
          <a:xfrm rot="16200000">
            <a:off x="4585494" y="1824037"/>
            <a:ext cx="0" cy="714375"/>
          </a:xfrm>
          <a:prstGeom prst="line">
            <a:avLst/>
          </a:prstGeom>
          <a:noFill/>
          <a:ln w="63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pic>
        <p:nvPicPr>
          <p:cNvPr id="26" name="il_fi" descr="http://www.hirsch-gruppe.com/homepage/img/maschinen_anlagenbau/produkte/HIRSCH_Loose-Fill-Vorschaeumer.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6094" y="1033463"/>
            <a:ext cx="3732212" cy="27987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884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27049"/>
          </a:xfrm>
        </p:spPr>
        <p:txBody>
          <a:bodyPr>
            <a:normAutofit/>
          </a:bodyPr>
          <a:lstStyle/>
          <a:p>
            <a:pPr algn="ctr"/>
            <a:r>
              <a:rPr lang="fa-IR" sz="3200" dirty="0"/>
              <a:t>ضریب های عایق بودن </a:t>
            </a:r>
            <a:r>
              <a:rPr lang="en-US" sz="3200" dirty="0"/>
              <a:t>EPS</a:t>
            </a:r>
            <a:r>
              <a:rPr lang="fa-IR" sz="3200" dirty="0"/>
              <a:t> </a:t>
            </a:r>
          </a:p>
        </p:txBody>
      </p:sp>
      <p:sp>
        <p:nvSpPr>
          <p:cNvPr id="3" name="Content Placeholder 2"/>
          <p:cNvSpPr>
            <a:spLocks noGrp="1"/>
          </p:cNvSpPr>
          <p:nvPr>
            <p:ph idx="1"/>
          </p:nvPr>
        </p:nvSpPr>
        <p:spPr>
          <a:xfrm>
            <a:off x="410799" y="1268760"/>
            <a:ext cx="8226425" cy="2422948"/>
          </a:xfrm>
        </p:spPr>
        <p:txBody>
          <a:bodyPr>
            <a:normAutofit/>
          </a:bodyPr>
          <a:lstStyle/>
          <a:p>
            <a:pPr algn="just" rtl="1">
              <a:buFont typeface="Wingdings" pitchFamily="2" charset="2"/>
              <a:buChar char="ü"/>
            </a:pPr>
            <a:endParaRPr lang="fa-IR" sz="2400" dirty="0" smtClean="0"/>
          </a:p>
          <a:p>
            <a:pPr algn="just" rtl="1">
              <a:buFont typeface="Wingdings" pitchFamily="2" charset="2"/>
              <a:buChar char="ü"/>
            </a:pPr>
            <a:r>
              <a:rPr lang="fa-IR" sz="2400" dirty="0" smtClean="0"/>
              <a:t>10 </a:t>
            </a:r>
            <a:r>
              <a:rPr lang="fa-IR" sz="2400" dirty="0"/>
              <a:t>سانتی‌متر یونولیت معمولی در برابر صدا ۴۲ دسی‌بل عایق </a:t>
            </a:r>
            <a:r>
              <a:rPr lang="fa-IR" sz="2400" dirty="0" smtClean="0"/>
              <a:t>است.</a:t>
            </a:r>
          </a:p>
          <a:p>
            <a:pPr marL="0" indent="0" algn="just" rtl="1">
              <a:buNone/>
            </a:pPr>
            <a:r>
              <a:rPr lang="fa-IR" sz="2400" dirty="0"/>
              <a:t> </a:t>
            </a:r>
            <a:r>
              <a:rPr lang="fa-IR" sz="2400" dirty="0" smtClean="0"/>
              <a:t>     (زیر 10 سانتی متر در عایق صدا کاربرد ندارد.)</a:t>
            </a:r>
          </a:p>
          <a:p>
            <a:pPr algn="just" rtl="1">
              <a:buFont typeface="Wingdings" pitchFamily="2" charset="2"/>
              <a:buChar char="ü"/>
            </a:pPr>
            <a:endParaRPr lang="fa-IR" sz="2400" dirty="0"/>
          </a:p>
          <a:p>
            <a:pPr algn="just" rtl="1">
              <a:buFont typeface="Wingdings" pitchFamily="2" charset="2"/>
              <a:buChar char="ü"/>
            </a:pPr>
            <a:r>
              <a:rPr lang="fa-IR" sz="2400" dirty="0" smtClean="0"/>
              <a:t> </a:t>
            </a:r>
            <a:r>
              <a:rPr lang="fa-IR" sz="2400" dirty="0"/>
              <a:t>۱۰ سانتی‌متر یونولیت معمولی در برابر گرما ۳۵٪ عایق </a:t>
            </a:r>
            <a:r>
              <a:rPr lang="fa-IR" sz="2400" dirty="0" smtClean="0"/>
              <a:t>است.</a:t>
            </a:r>
            <a:endParaRPr lang="fa-IR" sz="2400" dirty="0"/>
          </a:p>
        </p:txBody>
      </p:sp>
      <p:pic>
        <p:nvPicPr>
          <p:cNvPr id="4" name="Picture 3" descr="http://www.novinpanelshargh.com/files/upload/image/2(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92329" y="3857108"/>
            <a:ext cx="3318659" cy="277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www.novinpanelshargh.com/files/upload/image/2.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415181" y="3857108"/>
            <a:ext cx="4222043" cy="277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1860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fa-IR" dirty="0"/>
          </a:p>
        </p:txBody>
      </p:sp>
      <p:sp>
        <p:nvSpPr>
          <p:cNvPr id="5" name="Content Placeholder 4"/>
          <p:cNvSpPr>
            <a:spLocks noGrp="1"/>
          </p:cNvSpPr>
          <p:nvPr>
            <p:ph idx="1"/>
          </p:nvPr>
        </p:nvSpPr>
        <p:spPr>
          <a:xfrm>
            <a:off x="444728" y="209846"/>
            <a:ext cx="8226425" cy="6367749"/>
          </a:xfrm>
        </p:spPr>
        <p:txBody>
          <a:bodyPr/>
          <a:lstStyle/>
          <a:p>
            <a:pPr marL="0" indent="0" algn="r" rtl="1">
              <a:buNone/>
            </a:pPr>
            <a:r>
              <a:rPr lang="fa-IR" b="1" dirty="0">
                <a:solidFill>
                  <a:schemeClr val="tx1">
                    <a:lumMod val="95000"/>
                  </a:schemeClr>
                </a:solidFill>
                <a:cs typeface="+mj-cs"/>
              </a:rPr>
              <a:t>نام های دیگر</a:t>
            </a:r>
            <a:r>
              <a:rPr lang="en-US" b="1" dirty="0">
                <a:solidFill>
                  <a:schemeClr val="tx1">
                    <a:lumMod val="95000"/>
                  </a:schemeClr>
                </a:solidFill>
                <a:cs typeface="+mj-cs"/>
              </a:rPr>
              <a:t>:</a:t>
            </a:r>
            <a:r>
              <a:rPr lang="en-US" dirty="0">
                <a:solidFill>
                  <a:schemeClr val="tx1">
                    <a:lumMod val="95000"/>
                  </a:schemeClr>
                </a:solidFill>
                <a:cs typeface="+mj-cs"/>
              </a:rPr>
              <a:t> </a:t>
            </a:r>
            <a:endParaRPr lang="fa-IR" dirty="0" smtClean="0">
              <a:solidFill>
                <a:schemeClr val="tx1">
                  <a:lumMod val="95000"/>
                </a:schemeClr>
              </a:solidFill>
              <a:cs typeface="+mj-cs"/>
            </a:endParaRPr>
          </a:p>
          <a:p>
            <a:pPr marL="0" indent="0" algn="r" rtl="1">
              <a:buNone/>
            </a:pPr>
            <a:r>
              <a:rPr lang="fa-IR" sz="2400" dirty="0" smtClean="0"/>
              <a:t>استیرن </a:t>
            </a:r>
            <a:r>
              <a:rPr lang="en-US" sz="2400" dirty="0" smtClean="0"/>
              <a:t> </a:t>
            </a:r>
            <a:r>
              <a:rPr lang="en-US" sz="2400" dirty="0"/>
              <a:t>(Styron)</a:t>
            </a:r>
            <a:r>
              <a:rPr lang="fa-IR" sz="2400" dirty="0" smtClean="0"/>
              <a:t>،باپلن </a:t>
            </a:r>
            <a:r>
              <a:rPr lang="en-US" sz="2400" dirty="0" smtClean="0"/>
              <a:t> (</a:t>
            </a:r>
            <a:r>
              <a:rPr lang="en-US" sz="2400" dirty="0" err="1"/>
              <a:t>Bapolan</a:t>
            </a:r>
            <a:r>
              <a:rPr lang="en-US" sz="2400" dirty="0"/>
              <a:t> </a:t>
            </a:r>
            <a:r>
              <a:rPr lang="en-US" sz="2400" dirty="0" smtClean="0"/>
              <a:t>PS)</a:t>
            </a:r>
            <a:r>
              <a:rPr lang="fa-IR" sz="2400" dirty="0" smtClean="0"/>
              <a:t>،ادیستیر </a:t>
            </a:r>
            <a:r>
              <a:rPr lang="en-US" sz="2400" dirty="0" smtClean="0"/>
              <a:t> </a:t>
            </a:r>
            <a:r>
              <a:rPr lang="en-US" sz="2400" dirty="0"/>
              <a:t>(</a:t>
            </a:r>
            <a:r>
              <a:rPr lang="en-US" sz="2400" dirty="0" err="1"/>
              <a:t>Edistir</a:t>
            </a:r>
            <a:r>
              <a:rPr lang="en-US" sz="2400" dirty="0"/>
              <a:t>)</a:t>
            </a:r>
            <a:r>
              <a:rPr lang="fa-IR" sz="2400" dirty="0" smtClean="0"/>
              <a:t>،هوستیرن</a:t>
            </a:r>
            <a:r>
              <a:rPr lang="en-US" sz="2400" dirty="0" smtClean="0"/>
              <a:t> </a:t>
            </a:r>
            <a:r>
              <a:rPr lang="en-US" sz="2400" dirty="0"/>
              <a:t>(</a:t>
            </a:r>
            <a:r>
              <a:rPr lang="en-US" sz="2400" dirty="0" err="1"/>
              <a:t>Hostyren</a:t>
            </a:r>
            <a:r>
              <a:rPr lang="en-US" sz="2400" dirty="0" smtClean="0"/>
              <a:t>)</a:t>
            </a:r>
            <a:endParaRPr lang="fa-IR" sz="2400" dirty="0" smtClean="0"/>
          </a:p>
          <a:p>
            <a:pPr marL="0" indent="0" algn="r" rtl="1">
              <a:buNone/>
            </a:pPr>
            <a:r>
              <a:rPr lang="fa-IR" b="1" dirty="0">
                <a:solidFill>
                  <a:schemeClr val="tx1">
                    <a:lumMod val="95000"/>
                  </a:schemeClr>
                </a:solidFill>
                <a:cs typeface="+mj-cs"/>
              </a:rPr>
              <a:t>مونومر</a:t>
            </a:r>
            <a:r>
              <a:rPr lang="en-US" b="1" dirty="0">
                <a:solidFill>
                  <a:schemeClr val="tx1">
                    <a:lumMod val="95000"/>
                  </a:schemeClr>
                </a:solidFill>
                <a:cs typeface="+mj-cs"/>
              </a:rPr>
              <a:t>  </a:t>
            </a:r>
            <a:r>
              <a:rPr lang="en-US" sz="2400" dirty="0"/>
              <a:t>: </a:t>
            </a:r>
            <a:r>
              <a:rPr lang="fa-IR" sz="2400" dirty="0"/>
              <a:t>استایرن</a:t>
            </a:r>
            <a:r>
              <a:rPr lang="en-US" sz="2000" dirty="0"/>
              <a:t> </a:t>
            </a:r>
            <a:endParaRPr lang="fa-IR" sz="2000" dirty="0" smtClean="0"/>
          </a:p>
          <a:p>
            <a:pPr marL="0" indent="0">
              <a:buNone/>
            </a:pPr>
            <a:r>
              <a:rPr lang="fa-IR" b="1" dirty="0">
                <a:solidFill>
                  <a:schemeClr val="tx1">
                    <a:lumMod val="95000"/>
                  </a:schemeClr>
                </a:solidFill>
                <a:cs typeface="+mj-cs"/>
              </a:rPr>
              <a:t>حلال</a:t>
            </a:r>
            <a:r>
              <a:rPr lang="en-US" b="1" dirty="0">
                <a:solidFill>
                  <a:schemeClr val="tx1">
                    <a:lumMod val="95000"/>
                  </a:schemeClr>
                </a:solidFill>
                <a:cs typeface="+mj-cs"/>
              </a:rPr>
              <a:t>  </a:t>
            </a:r>
            <a:r>
              <a:rPr lang="en-US" sz="2400" dirty="0"/>
              <a:t>: </a:t>
            </a:r>
            <a:r>
              <a:rPr lang="fa-IR" sz="2400" dirty="0"/>
              <a:t>دی اتیل اتر، تولوئن</a:t>
            </a:r>
            <a:r>
              <a:rPr lang="en-US" sz="2400" dirty="0"/>
              <a:t> (Toluene)</a:t>
            </a:r>
            <a:r>
              <a:rPr lang="fa-IR" sz="2400" dirty="0"/>
              <a:t>، تترا هیدرو فوران</a:t>
            </a:r>
            <a:r>
              <a:rPr lang="en-US" sz="2400" dirty="0"/>
              <a:t> THF (</a:t>
            </a:r>
            <a:r>
              <a:rPr lang="en-US" sz="2400" dirty="0" err="1"/>
              <a:t>Tetrahydrofuran</a:t>
            </a:r>
            <a:r>
              <a:rPr lang="en-US" sz="2400" dirty="0"/>
              <a:t>)</a:t>
            </a:r>
            <a:endParaRPr lang="fa-IR" sz="2400" dirty="0"/>
          </a:p>
          <a:p>
            <a:pPr marL="0" indent="0" algn="r" rtl="1">
              <a:buNone/>
            </a:pPr>
            <a:r>
              <a:rPr lang="fa-IR" b="1" dirty="0">
                <a:solidFill>
                  <a:schemeClr val="tx1">
                    <a:lumMod val="95000"/>
                  </a:schemeClr>
                </a:solidFill>
                <a:cs typeface="+mj-cs"/>
              </a:rPr>
              <a:t>ساختار</a:t>
            </a:r>
            <a:r>
              <a:rPr lang="en-US" b="1" dirty="0">
                <a:solidFill>
                  <a:schemeClr val="tx1">
                    <a:lumMod val="95000"/>
                  </a:schemeClr>
                </a:solidFill>
              </a:rPr>
              <a:t>:</a:t>
            </a:r>
            <a:r>
              <a:rPr lang="en-US" sz="2000" dirty="0"/>
              <a:t/>
            </a:r>
            <a:br>
              <a:rPr lang="en-US" sz="2000" dirty="0"/>
            </a:br>
            <a:endParaRPr lang="fa-IR" sz="2200" dirty="0"/>
          </a:p>
        </p:txBody>
      </p:sp>
      <p:sp>
        <p:nvSpPr>
          <p:cNvPr id="6" name="Rounded Rectangle 5"/>
          <p:cNvSpPr/>
          <p:nvPr/>
        </p:nvSpPr>
        <p:spPr bwMode="auto">
          <a:xfrm>
            <a:off x="528671" y="2939891"/>
            <a:ext cx="2489812" cy="175168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pic>
        <p:nvPicPr>
          <p:cNvPr id="7" name="Picture 6" descr="http://www.polypedia.ir/Portals/0/پلاستیک/مواد%20اولیه/پلی%20استایرن/PS.gif"/>
          <p:cNvPicPr/>
          <p:nvPr/>
        </p:nvPicPr>
        <p:blipFill>
          <a:blip r:embed="rId2">
            <a:extLst>
              <a:ext uri="{28A0092B-C50C-407E-A947-70E740481C1C}">
                <a14:useLocalDpi xmlns:a14="http://schemas.microsoft.com/office/drawing/2010/main" xmlns="" val="0"/>
              </a:ext>
            </a:extLst>
          </a:blip>
          <a:srcRect/>
          <a:stretch>
            <a:fillRect/>
          </a:stretch>
        </p:blipFill>
        <p:spPr bwMode="auto">
          <a:xfrm>
            <a:off x="649627" y="3091373"/>
            <a:ext cx="2247900" cy="1600200"/>
          </a:xfrm>
          <a:prstGeom prst="rect">
            <a:avLst/>
          </a:prstGeom>
          <a:noFill/>
          <a:ln>
            <a:noFill/>
          </a:ln>
          <a:effectLst>
            <a:innerShdw blurRad="63500" dist="50800" dir="16200000">
              <a:prstClr val="black">
                <a:alpha val="50000"/>
              </a:prstClr>
            </a:innerShdw>
          </a:effectLst>
        </p:spPr>
      </p:pic>
      <p:pic>
        <p:nvPicPr>
          <p:cNvPr id="10242" name="Picture 2" descr="C:\Users\a.user\Desktop\New folder (2)\New folder\polystyrene gif.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8222" y="4902994"/>
            <a:ext cx="6180137" cy="1731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42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xEl>
                                              <p:pRg st="1" end="1"/>
                                            </p:txEl>
                                          </p:spTgt>
                                        </p:tgtEl>
                                        <p:attrNameLst>
                                          <p:attrName>ppt_x</p:attrName>
                                          <p:attrName>ppt_y</p:attrName>
                                        </p:attrNameLst>
                                      </p:cBhvr>
                                    </p:animMotion>
                                    <p:animRot by="1500000">
                                      <p:cBhvr>
                                        <p:cTn id="12" dur="125" fill="hold">
                                          <p:stCondLst>
                                            <p:cond delay="0"/>
                                          </p:stCondLst>
                                        </p:cTn>
                                        <p:tgtEl>
                                          <p:spTgt spid="5">
                                            <p:txEl>
                                              <p:pRg st="1" end="1"/>
                                            </p:txEl>
                                          </p:spTgt>
                                        </p:tgtEl>
                                        <p:attrNameLst>
                                          <p:attrName>r</p:attrName>
                                        </p:attrNameLst>
                                      </p:cBhvr>
                                    </p:animRot>
                                    <p:animRot by="-1500000">
                                      <p:cBhvr>
                                        <p:cTn id="13" dur="125" fill="hold">
                                          <p:stCondLst>
                                            <p:cond delay="125"/>
                                          </p:stCondLst>
                                        </p:cTn>
                                        <p:tgtEl>
                                          <p:spTgt spid="5">
                                            <p:txEl>
                                              <p:pRg st="1" end="1"/>
                                            </p:txEl>
                                          </p:spTgt>
                                        </p:tgtEl>
                                        <p:attrNameLst>
                                          <p:attrName>r</p:attrName>
                                        </p:attrNameLst>
                                      </p:cBhvr>
                                    </p:animRot>
                                    <p:animRot by="-1500000">
                                      <p:cBhvr>
                                        <p:cTn id="14" dur="125" fill="hold">
                                          <p:stCondLst>
                                            <p:cond delay="250"/>
                                          </p:stCondLst>
                                        </p:cTn>
                                        <p:tgtEl>
                                          <p:spTgt spid="5">
                                            <p:txEl>
                                              <p:pRg st="1" end="1"/>
                                            </p:txEl>
                                          </p:spTgt>
                                        </p:tgtEl>
                                        <p:attrNameLst>
                                          <p:attrName>r</p:attrName>
                                        </p:attrNameLst>
                                      </p:cBhvr>
                                    </p:animRot>
                                    <p:animRot by="1500000">
                                      <p:cBhvr>
                                        <p:cTn id="15" dur="125" fill="hold">
                                          <p:stCondLst>
                                            <p:cond delay="375"/>
                                          </p:stCondLst>
                                        </p:cTn>
                                        <p:tgtEl>
                                          <p:spTgt spid="5">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242"/>
                                        </p:tgtEl>
                                        <p:attrNameLst>
                                          <p:attrName>style.visibility</p:attrName>
                                        </p:attrNameLst>
                                      </p:cBhvr>
                                      <p:to>
                                        <p:strVal val="visible"/>
                                      </p:to>
                                    </p:set>
                                    <p:anim calcmode="lin" valueType="num">
                                      <p:cBhvr>
                                        <p:cTn id="49" dur="1000" fill="hold"/>
                                        <p:tgtEl>
                                          <p:spTgt spid="10242"/>
                                        </p:tgtEl>
                                        <p:attrNameLst>
                                          <p:attrName>ppt_w</p:attrName>
                                        </p:attrNameLst>
                                      </p:cBhvr>
                                      <p:tavLst>
                                        <p:tav tm="0">
                                          <p:val>
                                            <p:fltVal val="0"/>
                                          </p:val>
                                        </p:tav>
                                        <p:tav tm="100000">
                                          <p:val>
                                            <p:strVal val="#ppt_w"/>
                                          </p:val>
                                        </p:tav>
                                      </p:tavLst>
                                    </p:anim>
                                    <p:anim calcmode="lin" valueType="num">
                                      <p:cBhvr>
                                        <p:cTn id="50" dur="1000" fill="hold"/>
                                        <p:tgtEl>
                                          <p:spTgt spid="10242"/>
                                        </p:tgtEl>
                                        <p:attrNameLst>
                                          <p:attrName>ppt_h</p:attrName>
                                        </p:attrNameLst>
                                      </p:cBhvr>
                                      <p:tavLst>
                                        <p:tav tm="0">
                                          <p:val>
                                            <p:fltVal val="0"/>
                                          </p:val>
                                        </p:tav>
                                        <p:tav tm="100000">
                                          <p:val>
                                            <p:strVal val="#ppt_h"/>
                                          </p:val>
                                        </p:tav>
                                      </p:tavLst>
                                    </p:anim>
                                    <p:anim calcmode="lin" valueType="num">
                                      <p:cBhvr>
                                        <p:cTn id="51" dur="1000" fill="hold"/>
                                        <p:tgtEl>
                                          <p:spTgt spid="10242"/>
                                        </p:tgtEl>
                                        <p:attrNameLst>
                                          <p:attrName>style.rotation</p:attrName>
                                        </p:attrNameLst>
                                      </p:cBhvr>
                                      <p:tavLst>
                                        <p:tav tm="0">
                                          <p:val>
                                            <p:fltVal val="90"/>
                                          </p:val>
                                        </p:tav>
                                        <p:tav tm="100000">
                                          <p:val>
                                            <p:fltVal val="0"/>
                                          </p:val>
                                        </p:tav>
                                      </p:tavLst>
                                    </p:anim>
                                    <p:animEffect transition="in" filter="fade">
                                      <p:cBhvr>
                                        <p:cTn id="5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93150"/>
          </a:xfrm>
        </p:spPr>
        <p:txBody>
          <a:bodyPr>
            <a:normAutofit/>
          </a:bodyPr>
          <a:lstStyle/>
          <a:p>
            <a:pPr algn="ctr"/>
            <a:r>
              <a:rPr lang="fa-IR" sz="3200" dirty="0"/>
              <a:t>کاربرد های </a:t>
            </a:r>
            <a:r>
              <a:rPr lang="en-US" sz="3200" dirty="0"/>
              <a:t>EPS</a:t>
            </a:r>
            <a:endParaRPr lang="fa-IR" sz="3200" dirty="0"/>
          </a:p>
        </p:txBody>
      </p:sp>
      <p:sp>
        <p:nvSpPr>
          <p:cNvPr id="3" name="Content Placeholder 2"/>
          <p:cNvSpPr>
            <a:spLocks noGrp="1"/>
          </p:cNvSpPr>
          <p:nvPr>
            <p:ph idx="1"/>
          </p:nvPr>
        </p:nvSpPr>
        <p:spPr>
          <a:xfrm>
            <a:off x="455613" y="1600200"/>
            <a:ext cx="8226425" cy="5009920"/>
          </a:xfrm>
        </p:spPr>
        <p:txBody>
          <a:bodyPr>
            <a:normAutofit/>
          </a:bodyPr>
          <a:lstStyle/>
          <a:p>
            <a:pPr marL="0" indent="0" algn="just">
              <a:spcBef>
                <a:spcPct val="0"/>
              </a:spcBef>
              <a:buNone/>
            </a:pPr>
            <a:r>
              <a:rPr lang="fa-IR" sz="3200" b="1" dirty="0">
                <a:latin typeface="+mj-lt"/>
                <a:ea typeface="+mj-ea"/>
                <a:cs typeface="+mj-cs"/>
              </a:rPr>
              <a:t>الف) در ساختمان:</a:t>
            </a:r>
            <a:endParaRPr lang="en-US" sz="3200" b="1" dirty="0">
              <a:latin typeface="+mj-lt"/>
              <a:ea typeface="+mj-ea"/>
              <a:cs typeface="+mj-cs"/>
            </a:endParaRPr>
          </a:p>
          <a:p>
            <a:pPr marL="0" indent="0" algn="just">
              <a:buNone/>
            </a:pPr>
            <a:endParaRPr lang="fa-IR" sz="2400" b="1" dirty="0" smtClean="0"/>
          </a:p>
          <a:p>
            <a:pPr marL="0" indent="0" algn="just">
              <a:buNone/>
            </a:pPr>
            <a:r>
              <a:rPr lang="ar-SA" sz="2400" dirty="0"/>
              <a:t>پانل را مي توان جهت ديوارهاي محيطي و جداكننده هاي داخلي ساختمانها به كار گرفت بيشترين كاربرد اين محصول در ساختمان هاي مرتفع مي باشد زيرا در طراحي و ساخت چنين ساختمانهايي كاهش منطقي وزن مصالح ( </a:t>
            </a:r>
            <a:r>
              <a:rPr lang="ar-SA" sz="2400" dirty="0" smtClean="0"/>
              <a:t>بار </a:t>
            </a:r>
            <a:r>
              <a:rPr lang="ar-SA" sz="2400" dirty="0"/>
              <a:t>مرده ) مد نظر است كه با استفاده از اين محصول دستيابي به اين مهم مقدور مي گردد زيرا وزن يك متر مربع ديوار اجري 221 سانتي متري با ملات ماسه سيمان و اندود طرفين بيش از 450 كيلوگرم مي باشد در اندودهاي ( از نوع سبك ) طرفين كمتر از 100 كيلوگرم وزن دارد و طبعا به كار گيري پانل كاهش بار مرده ساختمانهاي بلند مرتبه را به طرز چشم گيري موجب مي گردد با پانلها مي توان ساختمانهاي يك يا دو طبقه را بدون استفاده از اسكلت فلزي بنا كرد و به عنوان ديوارهاي باربر تقسيم كننده و همين طور سقف از آن بهره گرفت</a:t>
            </a:r>
            <a:r>
              <a:rPr lang="ar-SA" sz="2400" dirty="0" smtClean="0"/>
              <a:t>.</a:t>
            </a:r>
            <a:endParaRPr lang="en-US" sz="2400" dirty="0"/>
          </a:p>
        </p:txBody>
      </p:sp>
    </p:spTree>
    <p:extLst>
      <p:ext uri="{BB962C8B-B14F-4D97-AF65-F5344CB8AC3E}">
        <p14:creationId xmlns:p14="http://schemas.microsoft.com/office/powerpoint/2010/main" xmlns="" val="23223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http://www.novinpanelshargh.com/files/upload/image/521cfbd0eaf54c1cb40c3d9ed5958b18_JAC193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469" y="231641"/>
            <a:ext cx="3985007" cy="3315790"/>
          </a:xfrm>
          <a:prstGeom prst="rect">
            <a:avLst/>
          </a:prstGeom>
          <a:noFill/>
          <a:ln>
            <a:noFill/>
          </a:ln>
        </p:spPr>
      </p:pic>
      <p:pic>
        <p:nvPicPr>
          <p:cNvPr id="3074" name="Picture 2" descr="C:\Users\a.user\Desktop\New folder (2)\L63432451001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2191" y="2963538"/>
            <a:ext cx="3997573" cy="37634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50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1)">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71116"/>
          </a:xfrm>
        </p:spPr>
        <p:txBody>
          <a:bodyPr>
            <a:normAutofit/>
          </a:bodyPr>
          <a:lstStyle/>
          <a:p>
            <a:pPr algn="r"/>
            <a:r>
              <a:rPr lang="fa-IR" sz="3200" dirty="0"/>
              <a:t>ب) در ویلا سازی</a:t>
            </a:r>
          </a:p>
        </p:txBody>
      </p:sp>
      <p:sp>
        <p:nvSpPr>
          <p:cNvPr id="3" name="Content Placeholder 2"/>
          <p:cNvSpPr>
            <a:spLocks noGrp="1"/>
          </p:cNvSpPr>
          <p:nvPr>
            <p:ph idx="1"/>
          </p:nvPr>
        </p:nvSpPr>
        <p:spPr>
          <a:xfrm>
            <a:off x="455613" y="1905919"/>
            <a:ext cx="8226425" cy="4054206"/>
          </a:xfrm>
        </p:spPr>
        <p:txBody>
          <a:bodyPr>
            <a:normAutofit/>
          </a:bodyPr>
          <a:lstStyle/>
          <a:p>
            <a:pPr marL="0" indent="0" algn="r">
              <a:buNone/>
            </a:pPr>
            <a:endParaRPr lang="en-US" sz="2400" b="1" dirty="0" smtClean="0"/>
          </a:p>
          <a:p>
            <a:pPr marL="0" indent="0" algn="r">
              <a:buNone/>
            </a:pPr>
            <a:r>
              <a:rPr lang="ar-SA" sz="2400" b="1" dirty="0" smtClean="0"/>
              <a:t>پانل </a:t>
            </a:r>
            <a:r>
              <a:rPr lang="ar-SA" sz="2400" b="1" dirty="0"/>
              <a:t>ها به جهت سبك بودن و حمل آسان آن در مناطق صعب العبور قطعه اي كاملا مفيد جهت ويلاسازي و انبوه سازي مي باشد. ايستايي و مقاومت بالاي سيستم موجب مي شود كه ساختمان هاي يك تا دو طبقه را بدون استفاده از اسكلت فلزي بنا كرد و اجراي سقف مسطح و شيبدار و </a:t>
            </a:r>
            <a:r>
              <a:rPr lang="ar-SA" sz="2400" b="1" dirty="0" smtClean="0"/>
              <a:t>گنبدي</a:t>
            </a:r>
            <a:r>
              <a:rPr lang="ar-SA" sz="2400" b="1" dirty="0"/>
              <a:t> </a:t>
            </a:r>
            <a:r>
              <a:rPr lang="ar-SA" sz="2400" b="1" dirty="0" smtClean="0"/>
              <a:t>از قابليتهاي </a:t>
            </a:r>
            <a:r>
              <a:rPr lang="ar-SA" sz="2400" b="1" dirty="0"/>
              <a:t>كم نظير اين قطعه مفيد ساختماني مي باشد. ديوار و سقف عايقدار ويلاهاي احداثي موجب صرفه جويي انرژي بوده و پايداري بنا در برابر زلزله فرايند ويژه سيستم است.</a:t>
            </a:r>
            <a:endParaRPr lang="en-US" sz="2400" dirty="0"/>
          </a:p>
          <a:p>
            <a:pPr marL="0" indent="0" algn="r">
              <a:buNone/>
            </a:pPr>
            <a:endParaRPr lang="fa-IR" sz="2400" dirty="0"/>
          </a:p>
        </p:txBody>
      </p:sp>
    </p:spTree>
    <p:extLst>
      <p:ext uri="{BB962C8B-B14F-4D97-AF65-F5344CB8AC3E}">
        <p14:creationId xmlns:p14="http://schemas.microsoft.com/office/powerpoint/2010/main" xmlns="" val="30765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C:\Users\a.user\Desktop\vila0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215747"/>
            <a:ext cx="8810252" cy="648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750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27897"/>
          </a:xfrm>
        </p:spPr>
        <p:txBody>
          <a:bodyPr>
            <a:normAutofit/>
          </a:bodyPr>
          <a:lstStyle/>
          <a:p>
            <a:pPr algn="r"/>
            <a:r>
              <a:rPr lang="fa-IR" sz="3200" dirty="0" smtClean="0"/>
              <a:t>پ) </a:t>
            </a:r>
            <a:r>
              <a:rPr lang="ar-SA" sz="3200" b="1" dirty="0"/>
              <a:t>در صنعت نفت و پتروشيمي </a:t>
            </a:r>
            <a:r>
              <a:rPr lang="ar-SA" sz="3200" b="1" dirty="0" smtClean="0"/>
              <a:t>و </a:t>
            </a:r>
            <a:r>
              <a:rPr lang="ar-SA" sz="3200" b="1" dirty="0"/>
              <a:t>آب و </a:t>
            </a:r>
            <a:r>
              <a:rPr lang="ar-SA" sz="3200" b="1" dirty="0" smtClean="0"/>
              <a:t>فاضلاب</a:t>
            </a:r>
            <a:endParaRPr lang="fa-IR" sz="3200" dirty="0"/>
          </a:p>
        </p:txBody>
      </p:sp>
      <p:sp>
        <p:nvSpPr>
          <p:cNvPr id="3" name="Content Placeholder 2"/>
          <p:cNvSpPr>
            <a:spLocks noGrp="1"/>
          </p:cNvSpPr>
          <p:nvPr>
            <p:ph idx="1"/>
          </p:nvPr>
        </p:nvSpPr>
        <p:spPr>
          <a:xfrm>
            <a:off x="455613" y="1233889"/>
            <a:ext cx="8226425" cy="4892275"/>
          </a:xfrm>
        </p:spPr>
        <p:txBody>
          <a:bodyPr>
            <a:normAutofit/>
          </a:bodyPr>
          <a:lstStyle/>
          <a:p>
            <a:pPr marL="0" indent="0" algn="just">
              <a:buNone/>
            </a:pPr>
            <a:r>
              <a:rPr lang="ar-SA" sz="2400" dirty="0"/>
              <a:t>ايجاد حفاظ بتني مسطح عايقدار بر روي جداره خارجي مخازن فلزي مواد نفتي و آمونياك همچنين منابع فلزي و يا بتني آب و فاضلاب نيز يكي ديگر از ويژگيهاي منحصر به فرد پانل مي باشد ساخت مخازن هوايي آب مصرفي شهرها و روستاها در نقاط گرمسير و يا سردسير كشور با پانلها موجب صرفه جويي در مصرف آب و انرژي خواهد بود.</a:t>
            </a:r>
            <a:endParaRPr lang="en-US" sz="2400" dirty="0"/>
          </a:p>
          <a:p>
            <a:pPr marL="0" indent="0" algn="just">
              <a:buNone/>
            </a:pPr>
            <a:endParaRPr lang="fa-IR" sz="2400" dirty="0"/>
          </a:p>
        </p:txBody>
      </p:sp>
      <p:pic>
        <p:nvPicPr>
          <p:cNvPr id="4" name="Picture 3" descr="http://www.novinpanelshargh.com/files/upload/image/Picture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69536" y="3216925"/>
            <a:ext cx="6173635" cy="3338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418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38914"/>
          </a:xfrm>
        </p:spPr>
        <p:txBody>
          <a:bodyPr>
            <a:normAutofit/>
          </a:bodyPr>
          <a:lstStyle/>
          <a:p>
            <a:pPr algn="r"/>
            <a:r>
              <a:rPr lang="fa-IR" sz="3200" dirty="0"/>
              <a:t>ت) در ساختمان های بلند</a:t>
            </a:r>
          </a:p>
        </p:txBody>
      </p:sp>
      <p:sp>
        <p:nvSpPr>
          <p:cNvPr id="3" name="Content Placeholder 2"/>
          <p:cNvSpPr>
            <a:spLocks noGrp="1"/>
          </p:cNvSpPr>
          <p:nvPr>
            <p:ph idx="1"/>
          </p:nvPr>
        </p:nvSpPr>
        <p:spPr>
          <a:xfrm>
            <a:off x="455613" y="1566887"/>
            <a:ext cx="8226425" cy="4770303"/>
          </a:xfrm>
        </p:spPr>
        <p:txBody>
          <a:bodyPr>
            <a:normAutofit/>
          </a:bodyPr>
          <a:lstStyle/>
          <a:p>
            <a:pPr marL="0" indent="0" algn="just">
              <a:buNone/>
            </a:pPr>
            <a:r>
              <a:rPr lang="ar-SA" sz="2400" dirty="0"/>
              <a:t>استفاده از پانل ها در ساختمان هاي بلند مرتبه به عنوان ديوارهاي محيطي و مياني به جهت سبك بودن نسبت به ساير مصالح و بار مرده ساختمان را به طور چشمگيري پايين آورده و در نتيجه فونداسيون و اسكلت با كاهش قابل توجهي رو به رو خواهد بود.سهولت بالا كشيدن قطعات در ارتفاع و دستيابي به فضاي مفيد بيشتر و حذف كنده كاري و تخريب تاسيساتي حذف گچ و خاك و عايق مناسب صوتي و حرارتي و برودتي، حذف نعل درگاه و سرعت در اجرا و در نهايت بازگشت سرمايه گذاري در كوتاهترين زمان از ديگر مزاياي استفاده از سيستم ساختماني پانل در بلند مرتبه سازي مي باشد كاهش مصرف انرژي و پايداري اطمينان بخش ساختمان در برابر زلزله را نبايد فراموش نمود.</a:t>
            </a:r>
            <a:endParaRPr lang="en-US" sz="2400" dirty="0"/>
          </a:p>
          <a:p>
            <a:pPr marL="0" indent="0" algn="just">
              <a:buNone/>
            </a:pPr>
            <a:endParaRPr lang="fa-IR" sz="2400" dirty="0"/>
          </a:p>
        </p:txBody>
      </p:sp>
    </p:spTree>
    <p:extLst>
      <p:ext uri="{BB962C8B-B14F-4D97-AF65-F5344CB8AC3E}">
        <p14:creationId xmlns:p14="http://schemas.microsoft.com/office/powerpoint/2010/main" xmlns="" val="41834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http://www.novinpanelshargh.com/files/upload/image/c9df8205c5ff46eea1f56388ac3b3400_JAC1906.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83742" y="165254"/>
            <a:ext cx="8695005" cy="6477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5972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16032"/>
          </a:xfrm>
        </p:spPr>
        <p:txBody>
          <a:bodyPr>
            <a:normAutofit/>
          </a:bodyPr>
          <a:lstStyle/>
          <a:p>
            <a:pPr algn="r"/>
            <a:r>
              <a:rPr lang="fa-IR" sz="3200" dirty="0"/>
              <a:t>ث) در عایق های حرارتی و رطوبتی</a:t>
            </a:r>
          </a:p>
        </p:txBody>
      </p:sp>
      <p:sp>
        <p:nvSpPr>
          <p:cNvPr id="3" name="Content Placeholder 2"/>
          <p:cNvSpPr>
            <a:spLocks noGrp="1"/>
          </p:cNvSpPr>
          <p:nvPr>
            <p:ph idx="1"/>
          </p:nvPr>
        </p:nvSpPr>
        <p:spPr>
          <a:xfrm>
            <a:off x="455613" y="1255924"/>
            <a:ext cx="8226425" cy="5343180"/>
          </a:xfrm>
        </p:spPr>
        <p:txBody>
          <a:bodyPr>
            <a:normAutofit/>
          </a:bodyPr>
          <a:lstStyle/>
          <a:p>
            <a:pPr marL="0" indent="0" algn="just">
              <a:buNone/>
            </a:pPr>
            <a:r>
              <a:rPr lang="ar-SA" sz="2400" dirty="0"/>
              <a:t>يكي ديگر از مشكلات اساسي كه در اكثر سازه ها به چشم مي خورد مشكل نم و رطوبت مي باشد كه در بعضي مواقع خسارات جبران ناپذيري را به</a:t>
            </a:r>
            <a:r>
              <a:rPr lang="en-US" sz="2400" dirty="0"/>
              <a:t> </a:t>
            </a:r>
            <a:r>
              <a:rPr lang="ar-SA" sz="2400" dirty="0"/>
              <a:t>سازه ها و ساختمان وارد مي نمايد و يكي از راهكارهاي مقابله با آن عايقكاري رطوبتي مي باشد</a:t>
            </a:r>
            <a:r>
              <a:rPr lang="fa-IR" sz="2400" dirty="0"/>
              <a:t>.</a:t>
            </a:r>
            <a:r>
              <a:rPr lang="ar-SA" sz="2400" dirty="0"/>
              <a:t>در ايران با توجه به اقليم و آب و هوا و نيز وجود منابع عظيم نفتي متداولترين عايق رطوبتي قير و گوني مي باشد كه با پيشرفت تكنولوژي اين روش جاي خود را به عايقهاي پيش ساخته داده است. اما با پيشرفت علوم و نيز گراني مواد نفتي و قير در بعضي موارد عايقهاي پيش ساخته نيز مقرون به صرفه نبوده و مهندسان را به آن داشت تا از مواد شيميايي جهت عايق بندي سازه استفاده كنند كه هم از نظر اقتصادي و هم از نظر كيفيت و كارايي بتواند با ساير عايقها رقابت كند. بعد از تحقيقات متعدد مهندسان موفق شدند كه با استفاده از رزينهاي اكريلاتي و استايرني كه با آب حل مي شود، عايق رطوبتي جديدي بسازند كه صورت يك لايه </a:t>
            </a:r>
            <a:r>
              <a:rPr lang="en-US" sz="2400" dirty="0"/>
              <a:t>1mm</a:t>
            </a:r>
            <a:r>
              <a:rPr lang="ar-SA" sz="2400" dirty="0"/>
              <a:t> روي سطوح مورد نياز اجرا مي شود و انعطاف پذيرنيز مي باشد.</a:t>
            </a:r>
            <a:endParaRPr lang="en-US" sz="2400" dirty="0"/>
          </a:p>
          <a:p>
            <a:pPr marL="0" indent="0" algn="just">
              <a:buNone/>
            </a:pPr>
            <a:endParaRPr lang="fa-IR" sz="2400" dirty="0"/>
          </a:p>
        </p:txBody>
      </p:sp>
    </p:spTree>
    <p:extLst>
      <p:ext uri="{BB962C8B-B14F-4D97-AF65-F5344CB8AC3E}">
        <p14:creationId xmlns:p14="http://schemas.microsoft.com/office/powerpoint/2010/main" xmlns="" val="9592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026" name="Picture 2" descr="C:\Users\a.user\Desktop\New folder (2)\L63479153054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626" y="2802721"/>
            <a:ext cx="4105926" cy="381841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27" name="Picture 3" descr="C:\Users\a.user\Desktop\New folder (2)\adverimg-7029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7269" y="243672"/>
            <a:ext cx="4303903" cy="37224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50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82981"/>
          </a:xfrm>
        </p:spPr>
        <p:txBody>
          <a:bodyPr>
            <a:normAutofit/>
          </a:bodyPr>
          <a:lstStyle/>
          <a:p>
            <a:pPr algn="r"/>
            <a:r>
              <a:rPr lang="fa-IR" sz="3200" dirty="0"/>
              <a:t>ج) در سیلو، سوله و سازه های بلند</a:t>
            </a:r>
          </a:p>
        </p:txBody>
      </p:sp>
      <p:sp>
        <p:nvSpPr>
          <p:cNvPr id="3" name="Content Placeholder 2"/>
          <p:cNvSpPr>
            <a:spLocks noGrp="1"/>
          </p:cNvSpPr>
          <p:nvPr>
            <p:ph idx="1"/>
          </p:nvPr>
        </p:nvSpPr>
        <p:spPr>
          <a:xfrm>
            <a:off x="455613" y="1189822"/>
            <a:ext cx="8226425" cy="5277079"/>
          </a:xfrm>
        </p:spPr>
        <p:txBody>
          <a:bodyPr>
            <a:normAutofit fontScale="92500" lnSpcReduction="10000"/>
          </a:bodyPr>
          <a:lstStyle/>
          <a:p>
            <a:pPr marL="0" indent="0">
              <a:buNone/>
            </a:pPr>
            <a:r>
              <a:rPr lang="ar-SA" sz="2400" b="1" dirty="0"/>
              <a:t>1-سرعت اجراي بالا</a:t>
            </a:r>
            <a:endParaRPr lang="en-US" sz="2400" b="1" dirty="0"/>
          </a:p>
          <a:p>
            <a:pPr marL="0" indent="0">
              <a:buNone/>
            </a:pPr>
            <a:r>
              <a:rPr lang="ar-SA" sz="2400" b="1" dirty="0"/>
              <a:t>2- وزن كم ديوار (</a:t>
            </a:r>
            <a:r>
              <a:rPr lang="en-US" sz="2400" b="1" dirty="0"/>
              <a:t> ( 200kg/m^2</a:t>
            </a:r>
            <a:r>
              <a:rPr lang="ar-SA" sz="2400" b="1" dirty="0"/>
              <a:t>و تاثير ان در كاهش وزن اسكلت و كاهش مقاطع شناژ و فونداسيون  .</a:t>
            </a:r>
            <a:endParaRPr lang="en-US" sz="2400" b="1" dirty="0"/>
          </a:p>
          <a:p>
            <a:pPr marL="0" indent="0">
              <a:buNone/>
            </a:pPr>
            <a:r>
              <a:rPr lang="ar-SA" sz="2400" b="1" dirty="0"/>
              <a:t>3- كاهش ضخامت ديوار از</a:t>
            </a:r>
            <a:r>
              <a:rPr lang="en-US" sz="2400" b="1" dirty="0"/>
              <a:t>45cm</a:t>
            </a:r>
            <a:r>
              <a:rPr lang="ar-SA" sz="2400" b="1" dirty="0"/>
              <a:t> (اندود سيمان + </a:t>
            </a:r>
            <a:r>
              <a:rPr lang="en-US" sz="2400" b="1" dirty="0"/>
              <a:t>35cm</a:t>
            </a:r>
            <a:r>
              <a:rPr lang="ar-SA" sz="2400" b="1" dirty="0"/>
              <a:t> ديوار )به </a:t>
            </a:r>
            <a:r>
              <a:rPr lang="en-US" sz="2400" b="1" dirty="0"/>
              <a:t>15cm</a:t>
            </a:r>
            <a:r>
              <a:rPr lang="ar-SA" sz="2400" b="1" dirty="0"/>
              <a:t> .</a:t>
            </a:r>
            <a:endParaRPr lang="en-US" sz="2400" b="1" dirty="0"/>
          </a:p>
          <a:p>
            <a:pPr marL="0" indent="0">
              <a:buNone/>
            </a:pPr>
            <a:r>
              <a:rPr lang="ar-SA" sz="2400" b="1" dirty="0"/>
              <a:t>4 </a:t>
            </a:r>
            <a:r>
              <a:rPr lang="en-US" sz="2400" b="1" dirty="0"/>
              <a:t>–</a:t>
            </a:r>
            <a:r>
              <a:rPr lang="ar-SA" sz="2400" b="1" dirty="0"/>
              <a:t> خاصيت جذب انرژي و نيرويي ارتعاش و ضربه ماشين آلات و جرثقيل هاي مورد استفاده در سالن .</a:t>
            </a:r>
            <a:endParaRPr lang="en-US" sz="2400" b="1" dirty="0"/>
          </a:p>
          <a:p>
            <a:pPr marL="0" indent="0">
              <a:buNone/>
            </a:pPr>
            <a:r>
              <a:rPr lang="ar-SA" sz="2400" b="1" dirty="0"/>
              <a:t>5- ضريب هدايت حرارتي پائين و تاثير آن بر كاهش پرت حرارتي .</a:t>
            </a:r>
            <a:endParaRPr lang="en-US" sz="2400" b="1" dirty="0"/>
          </a:p>
          <a:p>
            <a:pPr marL="0" indent="0">
              <a:buNone/>
            </a:pPr>
            <a:r>
              <a:rPr lang="ar-SA" sz="2400" b="1" dirty="0"/>
              <a:t>6- شاخص كاهش موارد بالا نسبت به ديوارهاي مشابه و كم نمودن آلودگي صوتي و جلوگيري از انتقال صوتي دستگاهها.</a:t>
            </a:r>
            <a:endParaRPr lang="en-US" sz="2400" b="1" dirty="0"/>
          </a:p>
          <a:p>
            <a:pPr marL="0" indent="0">
              <a:buNone/>
            </a:pPr>
            <a:r>
              <a:rPr lang="ar-SA" sz="2400" b="1" dirty="0"/>
              <a:t>7- قابليت اجرايي پانل براي ديوارهاي بلند تا ارتفاع </a:t>
            </a:r>
            <a:r>
              <a:rPr lang="en-US" sz="2400" b="1" dirty="0"/>
              <a:t>9 </a:t>
            </a:r>
            <a:r>
              <a:rPr lang="ar-SA" sz="2400" b="1" dirty="0"/>
              <a:t> متر و دهانه </a:t>
            </a:r>
            <a:r>
              <a:rPr lang="en-US" sz="2400" b="1" dirty="0"/>
              <a:t>6</a:t>
            </a:r>
            <a:r>
              <a:rPr lang="ar-SA" sz="2400" b="1" dirty="0"/>
              <a:t> متر بي نياز مهاربندي جانبي و آهنكشي اضافي (ساپورت).</a:t>
            </a:r>
            <a:endParaRPr lang="en-US" sz="2400" b="1" dirty="0"/>
          </a:p>
          <a:p>
            <a:pPr marL="0" indent="0">
              <a:buNone/>
            </a:pPr>
            <a:r>
              <a:rPr lang="ar-SA" sz="2400" b="1" dirty="0"/>
              <a:t>8-كمك به سازه ساختمان در جهت تحمل نيروي جانبي.</a:t>
            </a:r>
            <a:endParaRPr lang="en-US" sz="2400" b="1" dirty="0"/>
          </a:p>
          <a:p>
            <a:pPr marL="0" indent="0">
              <a:buNone/>
            </a:pPr>
            <a:r>
              <a:rPr lang="ar-SA" sz="2400" b="1" dirty="0"/>
              <a:t>9-پايداري سيستم پوما در برابر طوفان و زلزله هاي مخرب.</a:t>
            </a:r>
            <a:endParaRPr lang="en-US" sz="2400" b="1" dirty="0"/>
          </a:p>
          <a:p>
            <a:pPr marL="0" indent="0">
              <a:buNone/>
            </a:pPr>
            <a:r>
              <a:rPr lang="ar-SA" sz="2400" b="1" dirty="0"/>
              <a:t>10-امكان اجراي سقف كاذب سالنها با سيستم پانل در نتيجه باكس (</a:t>
            </a:r>
            <a:r>
              <a:rPr lang="en-US" sz="2400" b="1" dirty="0"/>
              <a:t>box</a:t>
            </a:r>
            <a:r>
              <a:rPr lang="ar-SA" sz="2400" b="1" dirty="0"/>
              <a:t>) شدن سالن به ويژه در كارخانه هايتوليد مواد غذايي وبهداشتي و پزشكي .</a:t>
            </a:r>
            <a:endParaRPr lang="en-US" sz="2400" b="1" dirty="0"/>
          </a:p>
          <a:p>
            <a:pPr marL="0" indent="0" algn="r">
              <a:buNone/>
            </a:pPr>
            <a:endParaRPr lang="fa-IR" dirty="0"/>
          </a:p>
        </p:txBody>
      </p:sp>
    </p:spTree>
    <p:extLst>
      <p:ext uri="{BB962C8B-B14F-4D97-AF65-F5344CB8AC3E}">
        <p14:creationId xmlns:p14="http://schemas.microsoft.com/office/powerpoint/2010/main" xmlns="" val="39719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0948"/>
          </a:xfrm>
          <a:noFill/>
        </p:spPr>
        <p:txBody>
          <a:bodyPr>
            <a:normAutofit/>
          </a:bodyPr>
          <a:lstStyle/>
          <a:p>
            <a:pPr algn="ctr"/>
            <a:r>
              <a:rPr lang="fa-IR" sz="3200" dirty="0"/>
              <a:t>استایرن چیست؟</a:t>
            </a:r>
          </a:p>
        </p:txBody>
      </p:sp>
      <p:sp>
        <p:nvSpPr>
          <p:cNvPr id="3" name="Content Placeholder 2"/>
          <p:cNvSpPr>
            <a:spLocks noGrp="1"/>
          </p:cNvSpPr>
          <p:nvPr>
            <p:ph idx="1"/>
          </p:nvPr>
        </p:nvSpPr>
        <p:spPr>
          <a:xfrm>
            <a:off x="455613" y="1289237"/>
            <a:ext cx="8226425" cy="4815156"/>
          </a:xfrm>
        </p:spPr>
        <p:txBody>
          <a:bodyPr/>
          <a:lstStyle/>
          <a:p>
            <a:pPr marL="0" indent="0" algn="just">
              <a:buNone/>
            </a:pPr>
            <a:r>
              <a:rPr lang="fa-IR" sz="2400" dirty="0"/>
              <a:t>منومراستایرن مایعی است بی رنگ و بابویی همانند مواد </a:t>
            </a:r>
            <a:r>
              <a:rPr lang="fa-IR" sz="2400" dirty="0">
                <a:hlinkClick r:id="rId2" action="ppaction://hlinkfile" tooltip="آروماتیک"/>
              </a:rPr>
              <a:t>آروماتیک</a:t>
            </a:r>
            <a:r>
              <a:rPr lang="fa-IR" sz="2400" dirty="0"/>
              <a:t>. نقطه جوش آن ۱۴۶ درجه سلیسیوس و وزن ویژه آن ۹/۰ گرم بر سانتی مترمکعب است.</a:t>
            </a:r>
          </a:p>
          <a:p>
            <a:pPr marL="0" indent="0" algn="just">
              <a:buNone/>
            </a:pPr>
            <a:r>
              <a:rPr lang="fa-IR" sz="2400" dirty="0"/>
              <a:t>بیشتر در فرآوری پلاستیک‌های </a:t>
            </a:r>
            <a:r>
              <a:rPr lang="fa-IR" sz="2400" dirty="0">
                <a:hlinkClick r:id="rId3" tooltip="پلی استایرن (صفحه وجود ندارد)"/>
              </a:rPr>
              <a:t>پلی استایرن</a:t>
            </a:r>
            <a:r>
              <a:rPr lang="fa-IR" sz="2400" dirty="0"/>
              <a:t> به کار می‌رود. روش بزرگ فرآوری استایرن از راه واسطه </a:t>
            </a:r>
            <a:r>
              <a:rPr lang="fa-IR" sz="2400" dirty="0">
                <a:hlinkClick r:id="rId4" action="ppaction://hlinkfile" tooltip="اتیل بنزن"/>
              </a:rPr>
              <a:t>اتیل بنزن</a:t>
            </a:r>
            <a:r>
              <a:rPr lang="fa-IR" sz="2400" dirty="0"/>
              <a:t> است. نخست </a:t>
            </a:r>
            <a:r>
              <a:rPr lang="fa-IR" sz="2400" dirty="0">
                <a:hlinkClick r:id="rId5" action="ppaction://hlinkfile" tooltip="بنزن"/>
              </a:rPr>
              <a:t>بنزن</a:t>
            </a:r>
            <a:r>
              <a:rPr lang="fa-IR" sz="2400" dirty="0"/>
              <a:t> با </a:t>
            </a:r>
            <a:r>
              <a:rPr lang="fa-IR" sz="2400" dirty="0">
                <a:hlinkClick r:id="rId6" action="ppaction://hlinkfile" tooltip="اتیلن"/>
              </a:rPr>
              <a:t>اتیلن</a:t>
            </a:r>
            <a:r>
              <a:rPr lang="fa-IR" sz="2400" dirty="0"/>
              <a:t>، آلکیل‌دار می‌شود. سپس بر روی </a:t>
            </a:r>
            <a:r>
              <a:rPr lang="fa-IR" sz="2400" dirty="0">
                <a:hlinkClick r:id="rId7" action="ppaction://hlinkfile" tooltip="کاتالیزگر"/>
              </a:rPr>
              <a:t>کاتالیزگر</a:t>
            </a:r>
            <a:r>
              <a:rPr lang="fa-IR" sz="2400" dirty="0"/>
              <a:t> </a:t>
            </a:r>
            <a:r>
              <a:rPr lang="fa-IR" sz="2400" dirty="0">
                <a:hlinkClick r:id="rId8" tooltip="کلرید آلومینیم (صفحه وجود ندارد)"/>
              </a:rPr>
              <a:t>کلرید آلومینیم</a:t>
            </a:r>
            <a:r>
              <a:rPr lang="fa-IR" sz="2400" dirty="0"/>
              <a:t>، </a:t>
            </a:r>
            <a:r>
              <a:rPr lang="fa-IR" sz="2400" dirty="0">
                <a:hlinkClick r:id="rId9" action="ppaction://hlinkfile" tooltip="اسید فسفریک"/>
              </a:rPr>
              <a:t>اسید فسفریک</a:t>
            </a:r>
            <a:r>
              <a:rPr lang="fa-IR" sz="2400" dirty="0"/>
              <a:t> جامد یا </a:t>
            </a:r>
            <a:r>
              <a:rPr lang="fa-IR" sz="2400" dirty="0">
                <a:hlinkClick r:id="rId10" action="ppaction://hlinkfile" tooltip="سیلیس"/>
              </a:rPr>
              <a:t>سیلیس</a:t>
            </a:r>
            <a:r>
              <a:rPr lang="fa-IR" sz="2400" dirty="0"/>
              <a:t> – </a:t>
            </a:r>
            <a:r>
              <a:rPr lang="fa-IR" sz="2400" dirty="0">
                <a:hlinkClick r:id="rId11" action="ppaction://hlinkfile" tooltip="آلومین"/>
              </a:rPr>
              <a:t>آلومین</a:t>
            </a:r>
            <a:r>
              <a:rPr lang="fa-IR" sz="2400" dirty="0"/>
              <a:t> به استایرن، هیدروژن زدایی می‌شود.</a:t>
            </a:r>
          </a:p>
          <a:p>
            <a:pPr marL="0" indent="0" algn="just">
              <a:buNone/>
            </a:pPr>
            <a:endParaRPr lang="fa-IR" dirty="0"/>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714283" y="3795407"/>
            <a:ext cx="2209800" cy="195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51497" y="4033532"/>
            <a:ext cx="1832604" cy="159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128922" y="4263000"/>
            <a:ext cx="2291509" cy="855514"/>
          </a:xfrm>
          <a:prstGeom prst="rect">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a:endParaRPr lang="en-US" dirty="0" smtClean="0">
              <a:solidFill>
                <a:srgbClr val="FFFFFF"/>
              </a:solidFill>
              <a:latin typeface="Arno Pro SmText" pitchFamily="18" charset="0"/>
            </a:endParaRPr>
          </a:p>
          <a:p>
            <a:pPr algn="ctr"/>
            <a:r>
              <a:rPr lang="en-US" dirty="0" smtClean="0">
                <a:solidFill>
                  <a:srgbClr val="FFFFFF"/>
                </a:solidFill>
                <a:latin typeface="Arno Pro SmText" pitchFamily="18" charset="0"/>
              </a:rPr>
              <a:t>C</a:t>
            </a:r>
            <a:r>
              <a:rPr lang="en-US" baseline="-25000" dirty="0" smtClean="0">
                <a:solidFill>
                  <a:srgbClr val="FFFFFF"/>
                </a:solidFill>
                <a:latin typeface="Arno Pro SmText" pitchFamily="18" charset="0"/>
              </a:rPr>
              <a:t>6</a:t>
            </a:r>
            <a:r>
              <a:rPr lang="en-US" dirty="0" smtClean="0">
                <a:solidFill>
                  <a:srgbClr val="FFFFFF"/>
                </a:solidFill>
                <a:latin typeface="Arno Pro SmText" pitchFamily="18" charset="0"/>
              </a:rPr>
              <a:t>H</a:t>
            </a:r>
            <a:r>
              <a:rPr lang="en-US" baseline="-25000" dirty="0" smtClean="0">
                <a:solidFill>
                  <a:srgbClr val="FFFFFF"/>
                </a:solidFill>
                <a:latin typeface="Arno Pro SmText" pitchFamily="18" charset="0"/>
              </a:rPr>
              <a:t>5</a:t>
            </a:r>
            <a:r>
              <a:rPr lang="en-US" dirty="0" smtClean="0">
                <a:solidFill>
                  <a:srgbClr val="FFFFFF"/>
                </a:solidFill>
                <a:latin typeface="Arno Pro SmText" pitchFamily="18" charset="0"/>
              </a:rPr>
              <a:t>CH </a:t>
            </a:r>
            <a:r>
              <a:rPr lang="en-US" dirty="0">
                <a:solidFill>
                  <a:srgbClr val="FFFFFF"/>
                </a:solidFill>
                <a:latin typeface="Arno Pro SmText" pitchFamily="18" charset="0"/>
              </a:rPr>
              <a:t>= CH</a:t>
            </a:r>
            <a:r>
              <a:rPr lang="en-US" baseline="-25000" dirty="0">
                <a:solidFill>
                  <a:srgbClr val="FFFFFF"/>
                </a:solidFill>
                <a:latin typeface="Arno Pro SmText" pitchFamily="18" charset="0"/>
              </a:rPr>
              <a:t>2</a:t>
            </a:r>
            <a:endParaRPr lang="en-US" dirty="0">
              <a:solidFill>
                <a:srgbClr val="FFFFFF"/>
              </a:solidFill>
              <a:latin typeface="Arno Pro SmText" pitchFamily="18" charset="0"/>
            </a:endParaRPr>
          </a:p>
          <a:p>
            <a:endParaRPr lang="fa-IR" dirty="0" smtClean="0">
              <a:solidFill>
                <a:srgbClr val="FFFFFF"/>
              </a:solidFill>
            </a:endParaRPr>
          </a:p>
        </p:txBody>
      </p:sp>
      <p:pic>
        <p:nvPicPr>
          <p:cNvPr id="9221" name="Picture 5" descr="C:\Users\a.user\Desktop\New folder (2)\180px-Styrene-from-xtal-2001-3D-balls.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106369" y="4033532"/>
            <a:ext cx="1714500" cy="1314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777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wheel(1)">
                                      <p:cBhvr>
                                        <p:cTn id="27" dur="20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wheel(1)">
                                      <p:cBhvr>
                                        <p:cTn id="32" dur="2000"/>
                                        <p:tgtEl>
                                          <p:spTgt spid="92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wheel(1)">
                                      <p:cBhvr>
                                        <p:cTn id="3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2051" name="Picture 3" descr="C:\Users\a.user\Desktop\New folder (2)\vdglz69om5ip9hrr1gd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066" y="1432193"/>
            <a:ext cx="4449578" cy="418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C:\Users\a.user\Desktop\New folder (2)\131950865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91387" y="90421"/>
            <a:ext cx="4253461" cy="318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Picture 6" descr="http://www.novinpanelshargh.com/files/upload/image/sule.jpg"/>
          <p:cNvPicPr/>
          <p:nvPr/>
        </p:nvPicPr>
        <p:blipFill>
          <a:blip r:embed="rId4">
            <a:extLst>
              <a:ext uri="{28A0092B-C50C-407E-A947-70E740481C1C}">
                <a14:useLocalDpi xmlns:a14="http://schemas.microsoft.com/office/drawing/2010/main" xmlns="" val="0"/>
              </a:ext>
            </a:extLst>
          </a:blip>
          <a:srcRect/>
          <a:stretch>
            <a:fillRect/>
          </a:stretch>
        </p:blipFill>
        <p:spPr bwMode="auto">
          <a:xfrm>
            <a:off x="4791387" y="3428998"/>
            <a:ext cx="4253461" cy="326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0912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6425" cy="771964"/>
          </a:xfrm>
        </p:spPr>
        <p:txBody>
          <a:bodyPr>
            <a:normAutofit/>
          </a:bodyPr>
          <a:lstStyle/>
          <a:p>
            <a:pPr algn="ctr"/>
            <a:r>
              <a:rPr lang="fa-IR" sz="3200" dirty="0"/>
              <a:t>یک آزمایش جالب</a:t>
            </a:r>
          </a:p>
        </p:txBody>
      </p:sp>
      <p:sp>
        <p:nvSpPr>
          <p:cNvPr id="3" name="Content Placeholder 2"/>
          <p:cNvSpPr>
            <a:spLocks noGrp="1"/>
          </p:cNvSpPr>
          <p:nvPr>
            <p:ph idx="1"/>
          </p:nvPr>
        </p:nvSpPr>
        <p:spPr>
          <a:xfrm>
            <a:off x="220176" y="1052736"/>
            <a:ext cx="8672304" cy="5544616"/>
          </a:xfrm>
        </p:spPr>
        <p:txBody>
          <a:bodyPr>
            <a:normAutofit fontScale="85000" lnSpcReduction="20000"/>
          </a:bodyPr>
          <a:lstStyle/>
          <a:p>
            <a:pPr marL="0" indent="0" algn="r">
              <a:buNone/>
            </a:pPr>
            <a:r>
              <a:rPr lang="fa-IR" sz="3300" dirty="0" smtClean="0">
                <a:cs typeface="+mj-cs"/>
              </a:rPr>
              <a:t>الف)اندازه گیری شدت صدای تولیدی از یک ساعت زنگ دار بدون یونولیت:</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fa-IR" dirty="0" smtClean="0"/>
          </a:p>
          <a:p>
            <a:pPr marL="0" indent="0" algn="ctr">
              <a:buNone/>
            </a:pPr>
            <a:r>
              <a:rPr lang="en-US" sz="6000" dirty="0" smtClean="0">
                <a:latin typeface="Adobe Arabic" pitchFamily="18" charset="-78"/>
                <a:cs typeface="Adobe Arabic" pitchFamily="18" charset="-78"/>
              </a:rPr>
              <a:t>I</a:t>
            </a:r>
            <a:r>
              <a:rPr lang="en-US" dirty="0" smtClean="0">
                <a:latin typeface="Adobe Arabic" pitchFamily="18" charset="-78"/>
                <a:cs typeface="Adobe Arabic" pitchFamily="18" charset="-78"/>
              </a:rPr>
              <a:t>1</a:t>
            </a:r>
            <a:r>
              <a:rPr lang="en-US" sz="3600" dirty="0" smtClean="0">
                <a:latin typeface="Adobe Arabic" pitchFamily="18" charset="-78"/>
                <a:cs typeface="Adobe Arabic" pitchFamily="18" charset="-78"/>
              </a:rPr>
              <a:t>max</a:t>
            </a:r>
            <a:r>
              <a:rPr lang="en-US" dirty="0" smtClean="0"/>
              <a:t> = -46 dB </a:t>
            </a:r>
            <a:endParaRPr lang="fa-IR" sz="2400" b="1" dirty="0"/>
          </a:p>
          <a:p>
            <a:pPr marL="0" indent="0" algn="ctr">
              <a:buNone/>
            </a:pPr>
            <a:r>
              <a:rPr lang="fa-IR" sz="2800" dirty="0" smtClean="0"/>
              <a:t>نتیجه:       حداکثر صدای تولیدی                        </a:t>
            </a:r>
            <a:endParaRPr lang="en-US" sz="2800" dirty="0" smtClean="0"/>
          </a:p>
          <a:p>
            <a:pPr marL="0" indent="0" algn="r">
              <a:buNone/>
            </a:pPr>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176" y="1916832"/>
            <a:ext cx="3668778" cy="2645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descr="C:\Users\a.user\Desktop\Untitled-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63932" y="1916832"/>
            <a:ext cx="3810898" cy="26450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40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par>
                                <p:cTn id="25" presetID="31"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1000" fill="hold"/>
                                        <p:tgtEl>
                                          <p:spTgt spid="4100"/>
                                        </p:tgtEl>
                                        <p:attrNameLst>
                                          <p:attrName>ppt_w</p:attrName>
                                        </p:attrNameLst>
                                      </p:cBhvr>
                                      <p:tavLst>
                                        <p:tav tm="0">
                                          <p:val>
                                            <p:fltVal val="0"/>
                                          </p:val>
                                        </p:tav>
                                        <p:tav tm="100000">
                                          <p:val>
                                            <p:strVal val="#ppt_w"/>
                                          </p:val>
                                        </p:tav>
                                      </p:tavLst>
                                    </p:anim>
                                    <p:anim calcmode="lin" valueType="num">
                                      <p:cBhvr>
                                        <p:cTn id="28" dur="1000" fill="hold"/>
                                        <p:tgtEl>
                                          <p:spTgt spid="4100"/>
                                        </p:tgtEl>
                                        <p:attrNameLst>
                                          <p:attrName>ppt_h</p:attrName>
                                        </p:attrNameLst>
                                      </p:cBhvr>
                                      <p:tavLst>
                                        <p:tav tm="0">
                                          <p:val>
                                            <p:fltVal val="0"/>
                                          </p:val>
                                        </p:tav>
                                        <p:tav tm="100000">
                                          <p:val>
                                            <p:strVal val="#ppt_h"/>
                                          </p:val>
                                        </p:tav>
                                      </p:tavLst>
                                    </p:anim>
                                    <p:anim calcmode="lin" valueType="num">
                                      <p:cBhvr>
                                        <p:cTn id="29" dur="1000" fill="hold"/>
                                        <p:tgtEl>
                                          <p:spTgt spid="4100"/>
                                        </p:tgtEl>
                                        <p:attrNameLst>
                                          <p:attrName>style.rotation</p:attrName>
                                        </p:attrNameLst>
                                      </p:cBhvr>
                                      <p:tavLst>
                                        <p:tav tm="0">
                                          <p:val>
                                            <p:fltVal val="90"/>
                                          </p:val>
                                        </p:tav>
                                        <p:tav tm="100000">
                                          <p:val>
                                            <p:fltVal val="0"/>
                                          </p:val>
                                        </p:tav>
                                      </p:tavLst>
                                    </p:anim>
                                    <p:animEffect transition="in" filter="fade">
                                      <p:cBhvr>
                                        <p:cTn id="30" dur="10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p:cTn id="4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63" y="764704"/>
            <a:ext cx="8226425" cy="871116"/>
          </a:xfrm>
        </p:spPr>
        <p:txBody>
          <a:bodyPr>
            <a:noAutofit/>
          </a:bodyPr>
          <a:lstStyle/>
          <a:p>
            <a:pPr algn="ctr"/>
            <a:r>
              <a:rPr lang="fa-IR" sz="2800" dirty="0"/>
              <a:t>ب)اندازه گیری شدت صدای تولیدی همان ساعت با عایق یونولیت</a:t>
            </a:r>
          </a:p>
        </p:txBody>
      </p:sp>
      <p:sp>
        <p:nvSpPr>
          <p:cNvPr id="3" name="Content Placeholder 2"/>
          <p:cNvSpPr>
            <a:spLocks noGrp="1"/>
          </p:cNvSpPr>
          <p:nvPr>
            <p:ph idx="1"/>
          </p:nvPr>
        </p:nvSpPr>
        <p:spPr>
          <a:xfrm>
            <a:off x="457200" y="1425938"/>
            <a:ext cx="8157990" cy="5243422"/>
          </a:xfrm>
        </p:spPr>
        <p:txBody>
          <a:bodyPr>
            <a:normAutofit/>
          </a:bodyPr>
          <a:lstStyle/>
          <a:p>
            <a:pPr marL="0" indent="0">
              <a:buNone/>
            </a:pPr>
            <a:endParaRPr lang="fa-IR" dirty="0" smtClean="0"/>
          </a:p>
          <a:p>
            <a:pPr marL="0" indent="0">
              <a:buNone/>
            </a:pPr>
            <a:endParaRPr lang="fa-IR" dirty="0"/>
          </a:p>
          <a:p>
            <a:pPr marL="0" indent="0">
              <a:buNone/>
            </a:pPr>
            <a:endParaRPr lang="fa-IR" dirty="0" smtClean="0"/>
          </a:p>
          <a:p>
            <a:pPr marL="0" indent="0">
              <a:buNone/>
            </a:pPr>
            <a:endParaRPr lang="fa-IR" dirty="0"/>
          </a:p>
          <a:p>
            <a:pPr marL="0" indent="0">
              <a:buNone/>
            </a:pPr>
            <a:endParaRPr lang="fa-IR" dirty="0" smtClean="0"/>
          </a:p>
          <a:p>
            <a:pPr marL="0" indent="0">
              <a:buNone/>
            </a:pPr>
            <a:endParaRPr lang="fa-IR" dirty="0" smtClean="0"/>
          </a:p>
          <a:p>
            <a:pPr marL="0" indent="0">
              <a:buNone/>
            </a:pPr>
            <a:endParaRPr lang="fa-IR" dirty="0"/>
          </a:p>
          <a:p>
            <a:pPr marL="0" indent="0" algn="ctr">
              <a:buNone/>
            </a:pPr>
            <a:r>
              <a:rPr lang="fa-IR" sz="4400" dirty="0" smtClean="0">
                <a:latin typeface="Adobe Arabic" pitchFamily="18" charset="-78"/>
                <a:cs typeface="Adobe Arabic" pitchFamily="18" charset="-78"/>
              </a:rPr>
              <a:t>     </a:t>
            </a:r>
            <a:r>
              <a:rPr lang="en-US" sz="4400" dirty="0" smtClean="0">
                <a:latin typeface="Adobe Arabic" pitchFamily="18" charset="-78"/>
                <a:cs typeface="Adobe Arabic" pitchFamily="18" charset="-78"/>
              </a:rPr>
              <a:t>I</a:t>
            </a:r>
            <a:r>
              <a:rPr lang="en-US" dirty="0" smtClean="0">
                <a:latin typeface="Adobe Arabic" pitchFamily="18" charset="-78"/>
                <a:cs typeface="Adobe Arabic" pitchFamily="18" charset="-78"/>
              </a:rPr>
              <a:t>2max</a:t>
            </a:r>
            <a:r>
              <a:rPr lang="en-US" dirty="0" smtClean="0"/>
              <a:t> = -72 dB	   </a:t>
            </a:r>
            <a:endParaRPr lang="en-US" sz="2400" dirty="0"/>
          </a:p>
          <a:p>
            <a:pPr marL="0" indent="0" algn="ctr">
              <a:buNone/>
            </a:pPr>
            <a:r>
              <a:rPr lang="en-US" dirty="0" smtClean="0"/>
              <a:t>  </a:t>
            </a:r>
            <a:r>
              <a:rPr lang="fa-IR" sz="2400" dirty="0"/>
              <a:t>نتیجه</a:t>
            </a:r>
            <a:r>
              <a:rPr lang="fa-IR" dirty="0" smtClean="0"/>
              <a:t>:      </a:t>
            </a:r>
            <a:r>
              <a:rPr lang="fa-IR" sz="2400" dirty="0"/>
              <a:t>حداکثر</a:t>
            </a:r>
            <a:r>
              <a:rPr lang="fa-IR" dirty="0" smtClean="0"/>
              <a:t> </a:t>
            </a:r>
            <a:r>
              <a:rPr lang="fa-IR" sz="2400" dirty="0"/>
              <a:t>صدای</a:t>
            </a:r>
            <a:r>
              <a:rPr lang="fa-IR" dirty="0" smtClean="0"/>
              <a:t> </a:t>
            </a:r>
            <a:r>
              <a:rPr lang="fa-IR" sz="2400" dirty="0"/>
              <a:t>تولیدی             </a:t>
            </a:r>
          </a:p>
        </p:txBody>
      </p:sp>
      <p:pic>
        <p:nvPicPr>
          <p:cNvPr id="5124" name="Picture 4" descr="C:\Users\a.user\Desktop\Untitled-2j.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7685" y="1871474"/>
            <a:ext cx="3779092" cy="26493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5" name="Picture 5" descr="C:\Users\a.user\Desktop\cc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9455" y="1988840"/>
            <a:ext cx="3745735" cy="2414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75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p:cTn id="13" dur="1000" fill="hold"/>
                                        <p:tgtEl>
                                          <p:spTgt spid="5125"/>
                                        </p:tgtEl>
                                        <p:attrNameLst>
                                          <p:attrName>ppt_w</p:attrName>
                                        </p:attrNameLst>
                                      </p:cBhvr>
                                      <p:tavLst>
                                        <p:tav tm="0">
                                          <p:val>
                                            <p:fltVal val="0"/>
                                          </p:val>
                                        </p:tav>
                                        <p:tav tm="100000">
                                          <p:val>
                                            <p:strVal val="#ppt_w"/>
                                          </p:val>
                                        </p:tav>
                                      </p:tavLst>
                                    </p:anim>
                                    <p:anim calcmode="lin" valueType="num">
                                      <p:cBhvr>
                                        <p:cTn id="14" dur="1000" fill="hold"/>
                                        <p:tgtEl>
                                          <p:spTgt spid="5125"/>
                                        </p:tgtEl>
                                        <p:attrNameLst>
                                          <p:attrName>ppt_h</p:attrName>
                                        </p:attrNameLst>
                                      </p:cBhvr>
                                      <p:tavLst>
                                        <p:tav tm="0">
                                          <p:val>
                                            <p:fltVal val="0"/>
                                          </p:val>
                                        </p:tav>
                                        <p:tav tm="100000">
                                          <p:val>
                                            <p:strVal val="#ppt_h"/>
                                          </p:val>
                                        </p:tav>
                                      </p:tavLst>
                                    </p:anim>
                                    <p:anim calcmode="lin" valueType="num">
                                      <p:cBhvr>
                                        <p:cTn id="15" dur="1000" fill="hold"/>
                                        <p:tgtEl>
                                          <p:spTgt spid="5125"/>
                                        </p:tgtEl>
                                        <p:attrNameLst>
                                          <p:attrName>style.rotation</p:attrName>
                                        </p:attrNameLst>
                                      </p:cBhvr>
                                      <p:tavLst>
                                        <p:tav tm="0">
                                          <p:val>
                                            <p:fltVal val="90"/>
                                          </p:val>
                                        </p:tav>
                                        <p:tav tm="100000">
                                          <p:val>
                                            <p:fltVal val="0"/>
                                          </p:val>
                                        </p:tav>
                                      </p:tavLst>
                                    </p:anim>
                                    <p:animEffect transition="in" filter="fade">
                                      <p:cBhvr>
                                        <p:cTn id="16" dur="1000"/>
                                        <p:tgtEl>
                                          <p:spTgt spid="5125"/>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0099"/>
          </a:xfrm>
        </p:spPr>
        <p:txBody>
          <a:bodyPr>
            <a:normAutofit/>
          </a:bodyPr>
          <a:lstStyle/>
          <a:p>
            <a:pPr algn="ctr"/>
            <a:r>
              <a:rPr lang="fa-IR" sz="3200" dirty="0"/>
              <a:t>نتیجه گیری</a:t>
            </a:r>
          </a:p>
        </p:txBody>
      </p:sp>
      <p:sp>
        <p:nvSpPr>
          <p:cNvPr id="3" name="Content Placeholder 2"/>
          <p:cNvSpPr>
            <a:spLocks noGrp="1"/>
          </p:cNvSpPr>
          <p:nvPr>
            <p:ph idx="1"/>
          </p:nvPr>
        </p:nvSpPr>
        <p:spPr>
          <a:xfrm>
            <a:off x="455613" y="1266940"/>
            <a:ext cx="8226425" cy="4513374"/>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fa-IR" dirty="0" smtClean="0"/>
          </a:p>
          <a:p>
            <a:pPr marL="0" indent="0" algn="r">
              <a:buNone/>
            </a:pPr>
            <a:r>
              <a:rPr lang="fa-IR" sz="2400" dirty="0"/>
              <a:t>این به خاطر عایق صوت بودن پلی استایرن </a:t>
            </a:r>
            <a:r>
              <a:rPr lang="fa-IR" sz="2400" dirty="0" smtClean="0"/>
              <a:t>است.</a:t>
            </a:r>
            <a:endParaRPr lang="fa-IR" sz="2400" dirty="0"/>
          </a:p>
          <a:p>
            <a:pPr marL="0" indent="0" algn="r">
              <a:buNone/>
            </a:pPr>
            <a:r>
              <a:rPr lang="fa-IR" sz="2400" dirty="0"/>
              <a:t>پس نتیجه میگیریم که پلی استایرن عایق بسیار خوبی برای سروصداست.</a:t>
            </a:r>
            <a:endParaRPr lang="en-US" sz="2400" dirty="0"/>
          </a:p>
        </p:txBody>
      </p:sp>
      <p:pic>
        <p:nvPicPr>
          <p:cNvPr id="6146" name="Picture 2" descr="C:\Users\a.user\Desktop\Untitled-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046" y="1443207"/>
            <a:ext cx="7820735" cy="2145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0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24819"/>
          </a:xfrm>
        </p:spPr>
        <p:txBody>
          <a:bodyPr>
            <a:normAutofit/>
          </a:bodyPr>
          <a:lstStyle/>
          <a:p>
            <a:pPr algn="ctr"/>
            <a:r>
              <a:rPr lang="en-US" sz="3200" dirty="0"/>
              <a:t>The benefits of Polystyrene</a:t>
            </a:r>
          </a:p>
        </p:txBody>
      </p:sp>
      <p:sp>
        <p:nvSpPr>
          <p:cNvPr id="3" name="Content Placeholder 2"/>
          <p:cNvSpPr>
            <a:spLocks noGrp="1"/>
          </p:cNvSpPr>
          <p:nvPr>
            <p:ph idx="1"/>
          </p:nvPr>
        </p:nvSpPr>
        <p:spPr>
          <a:xfrm>
            <a:off x="455613" y="1251858"/>
            <a:ext cx="8226425" cy="5214256"/>
          </a:xfrm>
        </p:spPr>
        <p:txBody>
          <a:bodyPr>
            <a:normAutofit lnSpcReduction="10000"/>
          </a:bodyPr>
          <a:lstStyle/>
          <a:p>
            <a:pPr marL="0" indent="0" algn="l" rtl="0">
              <a:buNone/>
            </a:pPr>
            <a:endParaRPr lang="en-US" dirty="0" smtClean="0"/>
          </a:p>
          <a:p>
            <a:pPr marL="0" indent="0" algn="l" rtl="0">
              <a:buNone/>
            </a:pPr>
            <a:r>
              <a:rPr lang="en-US" dirty="0" smtClean="0"/>
              <a:t>1</a:t>
            </a:r>
            <a:r>
              <a:rPr lang="en-US" dirty="0"/>
              <a:t>. 50 Years of Safety </a:t>
            </a:r>
          </a:p>
          <a:p>
            <a:pPr marL="0" indent="0" algn="l" rtl="0">
              <a:buNone/>
            </a:pPr>
            <a:endParaRPr lang="en-US" dirty="0" smtClean="0"/>
          </a:p>
          <a:p>
            <a:pPr marL="0" indent="0" algn="l" rtl="0">
              <a:buNone/>
            </a:pPr>
            <a:r>
              <a:rPr lang="en-US" dirty="0" smtClean="0"/>
              <a:t>2</a:t>
            </a:r>
            <a:r>
              <a:rPr lang="en-US" dirty="0"/>
              <a:t>. Sanitary </a:t>
            </a:r>
          </a:p>
          <a:p>
            <a:pPr marL="0" indent="0" algn="l" rtl="0">
              <a:buNone/>
            </a:pPr>
            <a:endParaRPr lang="en-US" dirty="0" smtClean="0"/>
          </a:p>
          <a:p>
            <a:pPr marL="0" indent="0" algn="l" rtl="0">
              <a:buNone/>
            </a:pPr>
            <a:r>
              <a:rPr lang="en-US" dirty="0" smtClean="0"/>
              <a:t>3</a:t>
            </a:r>
            <a:r>
              <a:rPr lang="en-US" dirty="0"/>
              <a:t>. Economical </a:t>
            </a:r>
          </a:p>
          <a:p>
            <a:pPr marL="0" indent="0" algn="l" rtl="0">
              <a:buNone/>
            </a:pPr>
            <a:endParaRPr lang="en-US" dirty="0" smtClean="0"/>
          </a:p>
          <a:p>
            <a:pPr marL="0" indent="0" algn="l" rtl="0">
              <a:buNone/>
            </a:pPr>
            <a:r>
              <a:rPr lang="en-US" dirty="0" smtClean="0"/>
              <a:t>4</a:t>
            </a:r>
            <a:r>
              <a:rPr lang="en-US" dirty="0"/>
              <a:t>. Multiple environmental benefits </a:t>
            </a:r>
          </a:p>
          <a:p>
            <a:pPr marL="0" indent="0" algn="l" rtl="0">
              <a:buNone/>
            </a:pPr>
            <a:endParaRPr lang="en-US" dirty="0" smtClean="0"/>
          </a:p>
          <a:p>
            <a:pPr marL="0" indent="0" algn="l" rtl="0">
              <a:buNone/>
            </a:pPr>
            <a:r>
              <a:rPr lang="en-US" dirty="0" smtClean="0"/>
              <a:t>5</a:t>
            </a:r>
            <a:r>
              <a:rPr lang="en-US" dirty="0"/>
              <a:t>. Everyday convenience </a:t>
            </a:r>
          </a:p>
          <a:p>
            <a:pPr marL="0" indent="0" algn="l" rtl="0">
              <a:buNone/>
            </a:pPr>
            <a:endParaRPr lang="fa-IR" dirty="0"/>
          </a:p>
        </p:txBody>
      </p:sp>
    </p:spTree>
    <p:extLst>
      <p:ext uri="{BB962C8B-B14F-4D97-AF65-F5344CB8AC3E}">
        <p14:creationId xmlns:p14="http://schemas.microsoft.com/office/powerpoint/2010/main" xmlns="" val="8531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Scale>
                                      <p:cBhvr>
                                        <p:cTn id="3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3" end="3"/>
                                            </p:txEl>
                                          </p:spTgt>
                                        </p:tgtEl>
                                        <p:attrNameLst>
                                          <p:attrName>ppt_x</p:attrName>
                                          <p:attrName>ppt_y</p:attrName>
                                        </p:attrNameLst>
                                      </p:cBhvr>
                                    </p:animMotion>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Scale>
                                      <p:cBhvr>
                                        <p:cTn id="4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7" end="7"/>
                                            </p:txEl>
                                          </p:spTgt>
                                        </p:tgtEl>
                                        <p:attrNameLst>
                                          <p:attrName>ppt_x</p:attrName>
                                          <p:attrName>ppt_y</p:attrName>
                                        </p:attrNameLst>
                                      </p:cBhvr>
                                    </p:animMotion>
                                    <p:animEffect transition="in" filter="fade">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Scale>
                                      <p:cBhvr>
                                        <p:cTn id="53"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9" end="9"/>
                                            </p:txEl>
                                          </p:spTgt>
                                        </p:tgtEl>
                                        <p:attrNameLst>
                                          <p:attrName>ppt_x</p:attrName>
                                          <p:attrName>ppt_y</p:attrName>
                                        </p:attrNameLst>
                                      </p:cBhvr>
                                    </p:animMotion>
                                    <p:animEffect transition="in" filter="fade">
                                      <p:cBhvr>
                                        <p:cTn id="5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1156990"/>
          </a:xfrm>
        </p:spPr>
        <p:txBody>
          <a:bodyPr>
            <a:normAutofit/>
          </a:bodyPr>
          <a:lstStyle/>
          <a:p>
            <a:pPr algn="ctr"/>
            <a:r>
              <a:rPr lang="fa-IR" sz="3200" dirty="0" smtClean="0"/>
              <a:t>معایب</a:t>
            </a:r>
            <a:endParaRPr lang="fa-IR" sz="3200" dirty="0"/>
          </a:p>
        </p:txBody>
      </p:sp>
      <p:sp>
        <p:nvSpPr>
          <p:cNvPr id="3" name="Content Placeholder 2"/>
          <p:cNvSpPr>
            <a:spLocks noGrp="1"/>
          </p:cNvSpPr>
          <p:nvPr>
            <p:ph idx="1"/>
          </p:nvPr>
        </p:nvSpPr>
        <p:spPr>
          <a:xfrm>
            <a:off x="455613" y="2126255"/>
            <a:ext cx="8226425" cy="3999908"/>
          </a:xfrm>
        </p:spPr>
        <p:txBody>
          <a:bodyPr>
            <a:normAutofit/>
          </a:bodyPr>
          <a:lstStyle/>
          <a:p>
            <a:pPr marL="0" indent="0" algn="just">
              <a:buNone/>
            </a:pPr>
            <a:r>
              <a:rPr lang="fa-IR" sz="2400" dirty="0"/>
              <a:t>اسفنج پلي استايرن داراي نقاط ضعفي نيز مي باشد ،از جمله مي توان شكست مكانيكي ترد ،ضعف آن در برابرحلال ها ،برخي چسب ها و رنگ ها ،ضعف در برابر سوخت ها ،دوام پايين در برابر شرايط محيطي خارجي و مهم تر از همه رفتار خطرناك ان دربرابر اتش را نام برد . لذا استفاده از اين محصول بايد تحت ضوابط و ويژگي هاي فني مناسب صورت بگیرد.</a:t>
            </a:r>
          </a:p>
        </p:txBody>
      </p:sp>
    </p:spTree>
    <p:extLst>
      <p:ext uri="{BB962C8B-B14F-4D97-AF65-F5344CB8AC3E}">
        <p14:creationId xmlns:p14="http://schemas.microsoft.com/office/powerpoint/2010/main" xmlns="" val="37542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038" y="810306"/>
            <a:ext cx="3628873"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0072" y="810306"/>
            <a:ext cx="352042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20072" y="3789040"/>
            <a:ext cx="3520420" cy="2916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1040" y="3789040"/>
            <a:ext cx="3628872" cy="2916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9484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27"/>
                                        </p:tgtEl>
                                        <p:attrNameLst>
                                          <p:attrName>r</p:attrName>
                                        </p:attrNameLst>
                                      </p:cBhvr>
                                    </p:animRot>
                                    <p:animRot by="-240000">
                                      <p:cBhvr>
                                        <p:cTn id="13" dur="200" fill="hold">
                                          <p:stCondLst>
                                            <p:cond delay="200"/>
                                          </p:stCondLst>
                                        </p:cTn>
                                        <p:tgtEl>
                                          <p:spTgt spid="1027"/>
                                        </p:tgtEl>
                                        <p:attrNameLst>
                                          <p:attrName>r</p:attrName>
                                        </p:attrNameLst>
                                      </p:cBhvr>
                                    </p:animRot>
                                    <p:animRot by="240000">
                                      <p:cBhvr>
                                        <p:cTn id="14" dur="200" fill="hold">
                                          <p:stCondLst>
                                            <p:cond delay="400"/>
                                          </p:stCondLst>
                                        </p:cTn>
                                        <p:tgtEl>
                                          <p:spTgt spid="1027"/>
                                        </p:tgtEl>
                                        <p:attrNameLst>
                                          <p:attrName>r</p:attrName>
                                        </p:attrNameLst>
                                      </p:cBhvr>
                                    </p:animRot>
                                    <p:animRot by="-240000">
                                      <p:cBhvr>
                                        <p:cTn id="15" dur="200" fill="hold">
                                          <p:stCondLst>
                                            <p:cond delay="600"/>
                                          </p:stCondLst>
                                        </p:cTn>
                                        <p:tgtEl>
                                          <p:spTgt spid="1027"/>
                                        </p:tgtEl>
                                        <p:attrNameLst>
                                          <p:attrName>r</p:attrName>
                                        </p:attrNameLst>
                                      </p:cBhvr>
                                    </p:animRot>
                                    <p:animRot by="120000">
                                      <p:cBhvr>
                                        <p:cTn id="16" dur="200" fill="hold">
                                          <p:stCondLst>
                                            <p:cond delay="800"/>
                                          </p:stCondLst>
                                        </p:cTn>
                                        <p:tgtEl>
                                          <p:spTgt spid="1027"/>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30"/>
                                        </p:tgtEl>
                                        <p:attrNameLst>
                                          <p:attrName>r</p:attrName>
                                        </p:attrNameLst>
                                      </p:cBhvr>
                                    </p:animRot>
                                    <p:animRot by="-240000">
                                      <p:cBhvr>
                                        <p:cTn id="19" dur="200" fill="hold">
                                          <p:stCondLst>
                                            <p:cond delay="200"/>
                                          </p:stCondLst>
                                        </p:cTn>
                                        <p:tgtEl>
                                          <p:spTgt spid="1030"/>
                                        </p:tgtEl>
                                        <p:attrNameLst>
                                          <p:attrName>r</p:attrName>
                                        </p:attrNameLst>
                                      </p:cBhvr>
                                    </p:animRot>
                                    <p:animRot by="240000">
                                      <p:cBhvr>
                                        <p:cTn id="20" dur="200" fill="hold">
                                          <p:stCondLst>
                                            <p:cond delay="400"/>
                                          </p:stCondLst>
                                        </p:cTn>
                                        <p:tgtEl>
                                          <p:spTgt spid="1030"/>
                                        </p:tgtEl>
                                        <p:attrNameLst>
                                          <p:attrName>r</p:attrName>
                                        </p:attrNameLst>
                                      </p:cBhvr>
                                    </p:animRot>
                                    <p:animRot by="-240000">
                                      <p:cBhvr>
                                        <p:cTn id="21" dur="200" fill="hold">
                                          <p:stCondLst>
                                            <p:cond delay="600"/>
                                          </p:stCondLst>
                                        </p:cTn>
                                        <p:tgtEl>
                                          <p:spTgt spid="1030"/>
                                        </p:tgtEl>
                                        <p:attrNameLst>
                                          <p:attrName>r</p:attrName>
                                        </p:attrNameLst>
                                      </p:cBhvr>
                                    </p:animRot>
                                    <p:animRot by="120000">
                                      <p:cBhvr>
                                        <p:cTn id="22" dur="200" fill="hold">
                                          <p:stCondLst>
                                            <p:cond delay="800"/>
                                          </p:stCondLst>
                                        </p:cTn>
                                        <p:tgtEl>
                                          <p:spTgt spid="103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28"/>
                                        </p:tgtEl>
                                        <p:attrNameLst>
                                          <p:attrName>r</p:attrName>
                                        </p:attrNameLst>
                                      </p:cBhvr>
                                    </p:animRot>
                                    <p:animRot by="-240000">
                                      <p:cBhvr>
                                        <p:cTn id="25" dur="200" fill="hold">
                                          <p:stCondLst>
                                            <p:cond delay="200"/>
                                          </p:stCondLst>
                                        </p:cTn>
                                        <p:tgtEl>
                                          <p:spTgt spid="1028"/>
                                        </p:tgtEl>
                                        <p:attrNameLst>
                                          <p:attrName>r</p:attrName>
                                        </p:attrNameLst>
                                      </p:cBhvr>
                                    </p:animRot>
                                    <p:animRot by="240000">
                                      <p:cBhvr>
                                        <p:cTn id="26" dur="200" fill="hold">
                                          <p:stCondLst>
                                            <p:cond delay="400"/>
                                          </p:stCondLst>
                                        </p:cTn>
                                        <p:tgtEl>
                                          <p:spTgt spid="1028"/>
                                        </p:tgtEl>
                                        <p:attrNameLst>
                                          <p:attrName>r</p:attrName>
                                        </p:attrNameLst>
                                      </p:cBhvr>
                                    </p:animRot>
                                    <p:animRot by="-240000">
                                      <p:cBhvr>
                                        <p:cTn id="27" dur="200" fill="hold">
                                          <p:stCondLst>
                                            <p:cond delay="600"/>
                                          </p:stCondLst>
                                        </p:cTn>
                                        <p:tgtEl>
                                          <p:spTgt spid="1028"/>
                                        </p:tgtEl>
                                        <p:attrNameLst>
                                          <p:attrName>r</p:attrName>
                                        </p:attrNameLst>
                                      </p:cBhvr>
                                    </p:animRot>
                                    <p:animRot by="120000">
                                      <p:cBhvr>
                                        <p:cTn id="28"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fa-IR" dirty="0"/>
          </a:p>
        </p:txBody>
      </p:sp>
      <p:sp>
        <p:nvSpPr>
          <p:cNvPr id="5" name="Content Placeholder 4"/>
          <p:cNvSpPr>
            <a:spLocks noGrp="1"/>
          </p:cNvSpPr>
          <p:nvPr>
            <p:ph idx="1"/>
          </p:nvPr>
        </p:nvSpPr>
        <p:spPr/>
        <p:txBody>
          <a:bodyPr/>
          <a:lstStyle/>
          <a:p>
            <a:pPr marL="0" indent="0">
              <a:buNone/>
            </a:pPr>
            <a:r>
              <a:rPr lang="en-US" dirty="0" smtClean="0"/>
              <a:t> </a:t>
            </a:r>
            <a:endParaRPr lang="fa-IR" dirty="0"/>
          </a:p>
        </p:txBody>
      </p:sp>
      <p:pic>
        <p:nvPicPr>
          <p:cNvPr id="11266" name="Picture 2" descr="C:\Users\a.user\Desktop\New folder (2)\New folder\6lb_tray(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058" y="410777"/>
            <a:ext cx="3887421" cy="265899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a.user\Desktop\New folder (2)\New folder\220px-Caja_de_C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3594907"/>
            <a:ext cx="2619829" cy="2802717"/>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a.user\Desktop\New folder (2)\New folder\GPPS-General-Purpose-Polystyrene-Heat-Resistanc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6057" y="3594907"/>
            <a:ext cx="3887421" cy="2802717"/>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C:\Users\a.user\Desktop\New folder (2)\New folder\h-i-p--sheet[1]99958954.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59489" y="410777"/>
            <a:ext cx="2619829" cy="26198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31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checkerboard(across)">
                                      <p:cBhvr>
                                        <p:cTn id="15" dur="500"/>
                                        <p:tgtEl>
                                          <p:spTgt spid="11269"/>
                                        </p:tgtEl>
                                      </p:cBhvr>
                                    </p:animEffect>
                                  </p:childTnLst>
                                </p:cTn>
                              </p:par>
                              <p:par>
                                <p:cTn id="16" presetID="5" presetClass="entr" presetSubtype="1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checkerboard(across)">
                                      <p:cBhvr>
                                        <p:cTn id="1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2290" name="Picture 2" descr="C:\Users\a.user\Desktop\New folder (2)\New folder\mike_4510_TE2_0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6750" y="1659763"/>
            <a:ext cx="2725558" cy="281208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a.user\Desktop\New folder (2)\New folder\polystyrene.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2308" y="0"/>
            <a:ext cx="3511692" cy="234888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a.user\Desktop\New folder (2)\New folder\pscup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471846"/>
            <a:ext cx="3923928" cy="23861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3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plus(in)">
                                      <p:cBhvr>
                                        <p:cTn id="7" dur="2000"/>
                                        <p:tgtEl>
                                          <p:spTgt spid="12290"/>
                                        </p:tgtEl>
                                      </p:cBhvr>
                                    </p:animEffect>
                                  </p:childTnLst>
                                </p:cTn>
                              </p:par>
                              <p:par>
                                <p:cTn id="8" presetID="13" presetClass="entr" presetSubtype="16"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plus(in)">
                                      <p:cBhvr>
                                        <p:cTn id="10" dur="2000"/>
                                        <p:tgtEl>
                                          <p:spTgt spid="12291"/>
                                        </p:tgtEl>
                                      </p:cBhvr>
                                    </p:animEffect>
                                  </p:childTnLst>
                                </p:cTn>
                              </p:par>
                              <p:par>
                                <p:cTn id="11" presetID="13" presetClass="entr" presetSubtype="16"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plus(in)">
                                      <p:cBhvr>
                                        <p:cTn id="13"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3314" name="Picture 2" descr="C:\Users\a.user\Desktop\New folder (2)\New folder\topbanner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698" y="228601"/>
            <a:ext cx="8784559" cy="2198914"/>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Users\a.user\Desktop\New folder (2)\New folder\topbanner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698" y="2495549"/>
            <a:ext cx="8784559" cy="2076451"/>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C:\Users\a.user\Desktop\New folder (2)\New folder\topbanner1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9698" y="4635724"/>
            <a:ext cx="8784559" cy="21134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05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decel="50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4"/>
                                        </p:tgtEl>
                                        <p:attrNameLst>
                                          <p:attrName>ppt_w</p:attrName>
                                        </p:attrNameLst>
                                      </p:cBhvr>
                                      <p:tavLst>
                                        <p:tav tm="0">
                                          <p:val>
                                            <p:strVal val="#ppt_w*.05"/>
                                          </p:val>
                                        </p:tav>
                                        <p:tav tm="100000">
                                          <p:val>
                                            <p:strVal val="#ppt_w"/>
                                          </p:val>
                                        </p:tav>
                                      </p:tavLst>
                                    </p:anim>
                                    <p:anim calcmode="lin" valueType="num">
                                      <p:cBhvr>
                                        <p:cTn id="10" dur="1000" fill="hold"/>
                                        <p:tgtEl>
                                          <p:spTgt spid="133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500" decel="50000" fill="hold">
                                          <p:stCondLst>
                                            <p:cond delay="0"/>
                                          </p:stCondLst>
                                        </p:cTn>
                                        <p:tgtEl>
                                          <p:spTgt spid="133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3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315"/>
                                        </p:tgtEl>
                                        <p:attrNameLst>
                                          <p:attrName>ppt_w</p:attrName>
                                        </p:attrNameLst>
                                      </p:cBhvr>
                                      <p:tavLst>
                                        <p:tav tm="0">
                                          <p:val>
                                            <p:strVal val="#ppt_w*.05"/>
                                          </p:val>
                                        </p:tav>
                                        <p:tav tm="100000">
                                          <p:val>
                                            <p:strVal val="#ppt_w"/>
                                          </p:val>
                                        </p:tav>
                                      </p:tavLst>
                                    </p:anim>
                                    <p:anim calcmode="lin" valueType="num">
                                      <p:cBhvr>
                                        <p:cTn id="22" dur="1000" fill="hold"/>
                                        <p:tgtEl>
                                          <p:spTgt spid="133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3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3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3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3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316"/>
                                        </p:tgtEl>
                                        <p:attrNameLst>
                                          <p:attrName>style.visibility</p:attrName>
                                        </p:attrNameLst>
                                      </p:cBhvr>
                                      <p:to>
                                        <p:strVal val="visible"/>
                                      </p:to>
                                    </p:set>
                                    <p:anim calcmode="lin" valueType="num">
                                      <p:cBhvr>
                                        <p:cTn id="31" dur="500" decel="50000" fill="hold">
                                          <p:stCondLst>
                                            <p:cond delay="0"/>
                                          </p:stCondLst>
                                        </p:cTn>
                                        <p:tgtEl>
                                          <p:spTgt spid="133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3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316"/>
                                        </p:tgtEl>
                                        <p:attrNameLst>
                                          <p:attrName>ppt_w</p:attrName>
                                        </p:attrNameLst>
                                      </p:cBhvr>
                                      <p:tavLst>
                                        <p:tav tm="0">
                                          <p:val>
                                            <p:strVal val="#ppt_w*.05"/>
                                          </p:val>
                                        </p:tav>
                                        <p:tav tm="100000">
                                          <p:val>
                                            <p:strVal val="#ppt_w"/>
                                          </p:val>
                                        </p:tav>
                                      </p:tavLst>
                                    </p:anim>
                                    <p:anim calcmode="lin" valueType="num">
                                      <p:cBhvr>
                                        <p:cTn id="34" dur="1000" fill="hold"/>
                                        <p:tgtEl>
                                          <p:spTgt spid="133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3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3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3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424543" y="125356"/>
            <a:ext cx="8556537" cy="700910"/>
          </a:xfrm>
          <a:noFill/>
        </p:spPr>
        <p:txBody>
          <a:bodyPr>
            <a:normAutofit/>
          </a:bodyPr>
          <a:lstStyle/>
          <a:p>
            <a:pPr algn="ctr"/>
            <a:r>
              <a:rPr lang="fa-IR" sz="3200" dirty="0">
                <a:solidFill>
                  <a:schemeClr val="tx1"/>
                </a:solidFill>
              </a:rPr>
              <a:t>تاریخچه</a:t>
            </a:r>
          </a:p>
        </p:txBody>
      </p:sp>
      <p:sp>
        <p:nvSpPr>
          <p:cNvPr id="52229" name="Rectangle 5"/>
          <p:cNvSpPr>
            <a:spLocks noGrp="1" noChangeArrowheads="1"/>
          </p:cNvSpPr>
          <p:nvPr>
            <p:ph type="subTitle" idx="1"/>
          </p:nvPr>
        </p:nvSpPr>
        <p:spPr>
          <a:xfrm>
            <a:off x="484742" y="1209102"/>
            <a:ext cx="8364136" cy="4452146"/>
          </a:xfrm>
        </p:spPr>
        <p:txBody>
          <a:bodyPr>
            <a:noAutofit/>
          </a:bodyPr>
          <a:lstStyle/>
          <a:p>
            <a:pPr algn="just" rtl="1"/>
            <a:r>
              <a:rPr lang="fa-IR" sz="2400" dirty="0"/>
              <a:t>اولین بار در سال 1940 پلی استایرن توسط شرکت آلمانی فاربن اینداستریز (</a:t>
            </a:r>
            <a:r>
              <a:rPr lang="en-US" sz="2400" dirty="0" err="1"/>
              <a:t>I.G.Farben</a:t>
            </a:r>
            <a:r>
              <a:rPr lang="en-US" sz="2400" dirty="0"/>
              <a:t> Industries</a:t>
            </a:r>
            <a:r>
              <a:rPr lang="fa-IR" sz="2400" dirty="0"/>
              <a:t>) تولید به عنوان عایق در صنایع الکتریک مصرف می شد. </a:t>
            </a:r>
          </a:p>
          <a:p>
            <a:pPr algn="just" rtl="1"/>
            <a:r>
              <a:rPr lang="fa-IR" sz="2400" dirty="0"/>
              <a:t>در زمان جنگ جهانی دوم که راه ورود لاستیک طبیعی به آمریکا بسته شد این پلیمر در آمریکا به عنوان لاستیک مصنوعی به کار گرفته شد. پس از جنگ که ورود لاستیک طبیعی به آمریکا آغاز شد مصرف استایرن به مراتب کمتر از تولید آن بود. از این رو بازاریابی وسیعی برای مصرف پلی استایرن در مصارف روزمره آغاز گشت تا این که به دلیل معرفی ویژگی‌های ممتاز آن در مقایسه با دیگر پلیمرها که شامل شفافیت و شکل‌پذیری بالا و قیمت اندک بود، امروزه پلی استایرن یکی از معروفترین پلاستیکهایی است که در صنایع مصرف میشود.</a:t>
            </a:r>
            <a:endParaRPr lang="en-US" sz="2400" dirty="0"/>
          </a:p>
          <a:p>
            <a:r>
              <a:rPr lang="fa-IR" sz="2400" dirty="0"/>
              <a:t>این محصول در سال 1334 برای نخستین بار در ایران به کوشش شرکت یونولیت تولید </a:t>
            </a:r>
            <a:r>
              <a:rPr lang="fa-IR" sz="2400" dirty="0" smtClean="0"/>
              <a:t>شد؛از این‌رو </a:t>
            </a:r>
            <a:r>
              <a:rPr lang="fa-IR" sz="2400" dirty="0"/>
              <a:t>در ایران با نام یونولیت شناخته می‌شود.</a:t>
            </a:r>
            <a:r>
              <a:rPr lang="fa-IR" sz="2400" dirty="0">
                <a:solidFill>
                  <a:schemeClr val="tx1"/>
                </a:solidFill>
              </a:rPr>
              <a:t/>
            </a:r>
            <a:br>
              <a:rPr lang="fa-IR" sz="2400" dirty="0">
                <a:solidFill>
                  <a:schemeClr val="tx1"/>
                </a:solidFill>
              </a:rPr>
            </a:br>
            <a:endParaRPr lang="fa-IR" sz="2400" dirty="0"/>
          </a:p>
        </p:txBody>
      </p:sp>
      <p:pic>
        <p:nvPicPr>
          <p:cNvPr id="16386" name="Picture 2" descr="C:\Users\a.user\Desktop\New folder (2)\Untitled-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5396359"/>
            <a:ext cx="1613128" cy="1443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73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2228"/>
                                        </p:tgtEl>
                                        <p:attrNameLst>
                                          <p:attrName>r</p:attrName>
                                        </p:attrNameLst>
                                      </p:cBhvr>
                                    </p:animRot>
                                    <p:animRot by="-240000">
                                      <p:cBhvr>
                                        <p:cTn id="7" dur="200" fill="hold">
                                          <p:stCondLst>
                                            <p:cond delay="200"/>
                                          </p:stCondLst>
                                        </p:cTn>
                                        <p:tgtEl>
                                          <p:spTgt spid="52228"/>
                                        </p:tgtEl>
                                        <p:attrNameLst>
                                          <p:attrName>r</p:attrName>
                                        </p:attrNameLst>
                                      </p:cBhvr>
                                    </p:animRot>
                                    <p:animRot by="240000">
                                      <p:cBhvr>
                                        <p:cTn id="8" dur="200" fill="hold">
                                          <p:stCondLst>
                                            <p:cond delay="400"/>
                                          </p:stCondLst>
                                        </p:cTn>
                                        <p:tgtEl>
                                          <p:spTgt spid="52228"/>
                                        </p:tgtEl>
                                        <p:attrNameLst>
                                          <p:attrName>r</p:attrName>
                                        </p:attrNameLst>
                                      </p:cBhvr>
                                    </p:animRot>
                                    <p:animRot by="-240000">
                                      <p:cBhvr>
                                        <p:cTn id="9" dur="200" fill="hold">
                                          <p:stCondLst>
                                            <p:cond delay="600"/>
                                          </p:stCondLst>
                                        </p:cTn>
                                        <p:tgtEl>
                                          <p:spTgt spid="52228"/>
                                        </p:tgtEl>
                                        <p:attrNameLst>
                                          <p:attrName>r</p:attrName>
                                        </p:attrNameLst>
                                      </p:cBhvr>
                                    </p:animRot>
                                    <p:animRot by="120000">
                                      <p:cBhvr>
                                        <p:cTn id="10" dur="200" fill="hold">
                                          <p:stCondLst>
                                            <p:cond delay="800"/>
                                          </p:stCondLst>
                                        </p:cTn>
                                        <p:tgtEl>
                                          <p:spTgt spid="522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2229">
                                            <p:txEl>
                                              <p:pRg st="0" end="0"/>
                                            </p:txEl>
                                          </p:spTgt>
                                        </p:tgtEl>
                                        <p:attrNameLst>
                                          <p:attrName>style.visibility</p:attrName>
                                        </p:attrNameLst>
                                      </p:cBhvr>
                                      <p:to>
                                        <p:strVal val="visible"/>
                                      </p:to>
                                    </p:set>
                                    <p:animEffect transition="in" filter="barn(inVertical)">
                                      <p:cBhvr>
                                        <p:cTn id="15" dur="500"/>
                                        <p:tgtEl>
                                          <p:spTgt spid="522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2229">
                                            <p:txEl>
                                              <p:pRg st="1" end="1"/>
                                            </p:txEl>
                                          </p:spTgt>
                                        </p:tgtEl>
                                        <p:attrNameLst>
                                          <p:attrName>style.visibility</p:attrName>
                                        </p:attrNameLst>
                                      </p:cBhvr>
                                      <p:to>
                                        <p:strVal val="visible"/>
                                      </p:to>
                                    </p:set>
                                    <p:animEffect transition="in" filter="barn(inVertical)">
                                      <p:cBhvr>
                                        <p:cTn id="20" dur="500"/>
                                        <p:tgtEl>
                                          <p:spTgt spid="522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2229">
                                            <p:txEl>
                                              <p:pRg st="2" end="2"/>
                                            </p:txEl>
                                          </p:spTgt>
                                        </p:tgtEl>
                                        <p:attrNameLst>
                                          <p:attrName>style.visibility</p:attrName>
                                        </p:attrNameLst>
                                      </p:cBhvr>
                                      <p:to>
                                        <p:strVal val="visible"/>
                                      </p:to>
                                    </p:set>
                                    <p:animEffect transition="in" filter="barn(inVertical)">
                                      <p:cBhvr>
                                        <p:cTn id="25" dur="500"/>
                                        <p:tgtEl>
                                          <p:spTgt spid="5222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6386"/>
                                        </p:tgtEl>
                                        <p:attrNameLst>
                                          <p:attrName>style.visibility</p:attrName>
                                        </p:attrNameLst>
                                      </p:cBhvr>
                                      <p:to>
                                        <p:strVal val="visible"/>
                                      </p:to>
                                    </p:set>
                                    <p:anim calcmode="lin" valueType="num">
                                      <p:cBhvr>
                                        <p:cTn id="30" dur="1000" fill="hold"/>
                                        <p:tgtEl>
                                          <p:spTgt spid="16386"/>
                                        </p:tgtEl>
                                        <p:attrNameLst>
                                          <p:attrName>ppt_w</p:attrName>
                                        </p:attrNameLst>
                                      </p:cBhvr>
                                      <p:tavLst>
                                        <p:tav tm="0">
                                          <p:val>
                                            <p:fltVal val="0"/>
                                          </p:val>
                                        </p:tav>
                                        <p:tav tm="100000">
                                          <p:val>
                                            <p:strVal val="#ppt_w"/>
                                          </p:val>
                                        </p:tav>
                                      </p:tavLst>
                                    </p:anim>
                                    <p:anim calcmode="lin" valueType="num">
                                      <p:cBhvr>
                                        <p:cTn id="31" dur="1000" fill="hold"/>
                                        <p:tgtEl>
                                          <p:spTgt spid="16386"/>
                                        </p:tgtEl>
                                        <p:attrNameLst>
                                          <p:attrName>ppt_h</p:attrName>
                                        </p:attrNameLst>
                                      </p:cBhvr>
                                      <p:tavLst>
                                        <p:tav tm="0">
                                          <p:val>
                                            <p:fltVal val="0"/>
                                          </p:val>
                                        </p:tav>
                                        <p:tav tm="100000">
                                          <p:val>
                                            <p:strVal val="#ppt_h"/>
                                          </p:val>
                                        </p:tav>
                                      </p:tavLst>
                                    </p:anim>
                                    <p:anim calcmode="lin" valueType="num">
                                      <p:cBhvr>
                                        <p:cTn id="32" dur="1000" fill="hold"/>
                                        <p:tgtEl>
                                          <p:spTgt spid="16386"/>
                                        </p:tgtEl>
                                        <p:attrNameLst>
                                          <p:attrName>style.rotation</p:attrName>
                                        </p:attrNameLst>
                                      </p:cBhvr>
                                      <p:tavLst>
                                        <p:tav tm="0">
                                          <p:val>
                                            <p:fltVal val="90"/>
                                          </p:val>
                                        </p:tav>
                                        <p:tav tm="100000">
                                          <p:val>
                                            <p:fltVal val="0"/>
                                          </p:val>
                                        </p:tav>
                                      </p:tavLst>
                                    </p:anim>
                                    <p:animEffect transition="in" filter="fade">
                                      <p:cBhvr>
                                        <p:cTn id="33"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t>
            </a:r>
            <a:br>
              <a:rPr lang="fa-IR" dirty="0" smtClean="0"/>
            </a:br>
            <a:endParaRPr lang="fa-IR" dirty="0"/>
          </a:p>
        </p:txBody>
      </p:sp>
      <p:sp>
        <p:nvSpPr>
          <p:cNvPr id="3" name="Content Placeholder 2"/>
          <p:cNvSpPr>
            <a:spLocks noGrp="1"/>
          </p:cNvSpPr>
          <p:nvPr>
            <p:ph idx="1"/>
          </p:nvPr>
        </p:nvSpPr>
        <p:spPr/>
        <p:txBody>
          <a:bodyPr/>
          <a:lstStyle/>
          <a:p>
            <a:pPr marL="0" indent="0">
              <a:buNone/>
            </a:pPr>
            <a:r>
              <a:rPr lang="fa-IR" dirty="0" smtClean="0"/>
              <a:t> </a:t>
            </a:r>
            <a:endParaRPr lang="fa-IR" dirty="0"/>
          </a:p>
        </p:txBody>
      </p:sp>
      <p:pic>
        <p:nvPicPr>
          <p:cNvPr id="14338" name="Picture 2" descr="C:\Users\a.user\Desktop\New folder (2)\New folder\S3or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1085" y="47193"/>
            <a:ext cx="5998029" cy="67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47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03232" cy="1156990"/>
          </a:xfrm>
        </p:spPr>
        <p:txBody>
          <a:bodyPr>
            <a:normAutofit fontScale="90000"/>
          </a:bodyPr>
          <a:lstStyle/>
          <a:p>
            <a:pPr algn="ctr"/>
            <a:r>
              <a:rPr lang="fa-IR" dirty="0" smtClean="0">
                <a:cs typeface="+mn-cs"/>
              </a:rPr>
              <a:t>علامتهای زیر به چه معنی است و چه تفاوتهایی دارند؟؟!!!!</a:t>
            </a:r>
            <a:endParaRPr lang="fa-IR" dirty="0">
              <a:cs typeface="+mn-cs"/>
            </a:endParaRPr>
          </a:p>
        </p:txBody>
      </p:sp>
      <p:pic>
        <p:nvPicPr>
          <p:cNvPr id="4" name="Picture 2" descr="C:\Users\a.user\Desktop\New folder (2)\re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276872"/>
            <a:ext cx="7848872" cy="14568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69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859216" cy="1156990"/>
          </a:xfrm>
        </p:spPr>
        <p:txBody>
          <a:bodyPr>
            <a:normAutofit/>
          </a:bodyPr>
          <a:lstStyle/>
          <a:p>
            <a:pPr algn="ctr"/>
            <a:r>
              <a:rPr lang="fa-IR" sz="3200" dirty="0" smtClean="0"/>
              <a:t>کد بازیافت</a:t>
            </a:r>
            <a:endParaRPr lang="fa-IR" sz="3200" dirty="0"/>
          </a:p>
        </p:txBody>
      </p:sp>
      <p:sp>
        <p:nvSpPr>
          <p:cNvPr id="3" name="Content Placeholder 2"/>
          <p:cNvSpPr>
            <a:spLocks noGrp="1"/>
          </p:cNvSpPr>
          <p:nvPr>
            <p:ph idx="1"/>
          </p:nvPr>
        </p:nvSpPr>
        <p:spPr>
          <a:xfrm>
            <a:off x="457200" y="1484784"/>
            <a:ext cx="8147248" cy="4641379"/>
          </a:xfrm>
        </p:spPr>
        <p:txBody>
          <a:bodyPr>
            <a:normAutofit/>
          </a:bodyPr>
          <a:lstStyle/>
          <a:p>
            <a:pPr marL="36576" indent="0">
              <a:buNone/>
            </a:pPr>
            <a:endParaRPr lang="fa-IR" sz="2400" b="0" dirty="0" smtClean="0"/>
          </a:p>
          <a:p>
            <a:pPr marL="36576" indent="0">
              <a:buNone/>
            </a:pPr>
            <a:r>
              <a:rPr lang="fa-IR" sz="2400" b="0" dirty="0" smtClean="0"/>
              <a:t>بازیافت </a:t>
            </a:r>
            <a:r>
              <a:rPr lang="fa-IR" sz="2400" b="0" dirty="0"/>
              <a:t>پلاستیک یا جمع‌آوری پلاستیک‌های خرد و مصرف‌شده و تبدیل آن‌ها </a:t>
            </a:r>
            <a:r>
              <a:rPr lang="fa-IR" sz="2400" b="0" dirty="0" smtClean="0"/>
              <a:t>به محصولات </a:t>
            </a:r>
            <a:r>
              <a:rPr lang="fa-IR" sz="2400" b="0" dirty="0"/>
              <a:t>مفیدی که بعضی مواقع با فرم اولیه کاملا متفاوت است، کار آسانی نیست. </a:t>
            </a:r>
          </a:p>
          <a:p>
            <a:pPr marL="36576" indent="0">
              <a:buNone/>
            </a:pPr>
            <a:r>
              <a:rPr lang="fa-IR" sz="2400" b="0" dirty="0"/>
              <a:t>در سال 1988 انجمن صنعت پلاستیک داخل علامت بازیافت طی سیستمی کدگذاری کرد. </a:t>
            </a:r>
            <a:br>
              <a:rPr lang="fa-IR" sz="2400" b="0" dirty="0"/>
            </a:br>
            <a:r>
              <a:rPr lang="fa-IR" sz="2400" b="0" dirty="0"/>
              <a:t>کدها و اعداد نشان‌دهنده نوع رزین پلاستیک است که به تفکیکشان از هم کمک می‌کنند</a:t>
            </a:r>
            <a:r>
              <a:rPr lang="fa-IR" sz="2400" b="0" dirty="0" smtClean="0"/>
              <a:t>.</a:t>
            </a:r>
            <a:r>
              <a:rPr lang="fa-IR" sz="2400" b="0" dirty="0"/>
              <a:t/>
            </a:r>
            <a:br>
              <a:rPr lang="fa-IR" sz="2400" b="0" dirty="0"/>
            </a:br>
            <a:r>
              <a:rPr lang="fa-IR" sz="2400" b="0" dirty="0"/>
              <a:t>آشنایی با این کدها به شناخت خطر نوع غیربازیافت این مواد و ضرورت جایگزینی آن‌ها کمک می‌کند. هر چه عدد بیشتر می‌شود، بازیافت سخت‌تر و غیرممکن‌تر می‌شود.</a:t>
            </a:r>
          </a:p>
          <a:p>
            <a:pPr marL="36576" indent="0">
              <a:buNone/>
            </a:pPr>
            <a:endParaRPr lang="fa-IR" sz="2400" b="0" dirty="0"/>
          </a:p>
        </p:txBody>
      </p:sp>
    </p:spTree>
    <p:extLst>
      <p:ext uri="{BB962C8B-B14F-4D97-AF65-F5344CB8AC3E}">
        <p14:creationId xmlns:p14="http://schemas.microsoft.com/office/powerpoint/2010/main" xmlns="" val="22560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363272" cy="1301006"/>
          </a:xfrm>
        </p:spPr>
        <p:txBody>
          <a:bodyPr>
            <a:normAutofit/>
          </a:bodyPr>
          <a:lstStyle/>
          <a:p>
            <a:pPr algn="ctr"/>
            <a:r>
              <a:rPr lang="fa-IR" sz="3200" dirty="0"/>
              <a:t>کد بازیافت پلی </a:t>
            </a:r>
            <a:r>
              <a:rPr lang="fa-IR" sz="3200" dirty="0" smtClean="0"/>
              <a:t>استایرن</a:t>
            </a:r>
            <a:endParaRPr lang="fa-IR" sz="3200" dirty="0"/>
          </a:p>
        </p:txBody>
      </p:sp>
      <p:sp>
        <p:nvSpPr>
          <p:cNvPr id="3" name="Content Placeholder 2"/>
          <p:cNvSpPr>
            <a:spLocks noGrp="1"/>
          </p:cNvSpPr>
          <p:nvPr>
            <p:ph idx="1"/>
          </p:nvPr>
        </p:nvSpPr>
        <p:spPr>
          <a:xfrm>
            <a:off x="457200" y="1412776"/>
            <a:ext cx="8147248" cy="4713387"/>
          </a:xfrm>
        </p:spPr>
        <p:txBody>
          <a:bodyPr>
            <a:normAutofit/>
          </a:bodyPr>
          <a:lstStyle/>
          <a:p>
            <a:pPr marL="36576" indent="0" algn="just">
              <a:buNone/>
            </a:pPr>
            <a:r>
              <a:rPr lang="fa-IR" sz="2400" b="0" dirty="0"/>
              <a:t>پلاستیک کد 6 (</a:t>
            </a:r>
            <a:r>
              <a:rPr lang="en-US" sz="2400" b="0" dirty="0"/>
              <a:t>PS</a:t>
            </a:r>
            <a:r>
              <a:rPr lang="fa-IR" sz="2400" b="0" dirty="0"/>
              <a:t>): پلی‌استایرن که به فوم معروف است در ظروف یکبار مصرف دردار و غیره به کار می‌رود. فوق‌العاده سبک ولی حجیم است. </a:t>
            </a:r>
            <a:r>
              <a:rPr lang="en-US" sz="2400" b="0" dirty="0"/>
              <a:t>PS </a:t>
            </a:r>
            <a:r>
              <a:rPr lang="fa-IR" sz="2400" b="0" dirty="0"/>
              <a:t>به دلیل آن که گرما را زیاد منتقل نمی‌کند، کاربرد زیادی دارد. با آن که این ماده جزو برنامه‌های بازیافت شهرداری‌ها نیست اما می‌تواند به عایق‌های حرارتی، شانه‌های تخم‌مرغ، خط ‌کش و ظروف پلاستیکی تبدیل شود.</a:t>
            </a:r>
          </a:p>
          <a:p>
            <a:pPr marL="36576" indent="0" algn="just">
              <a:buNone/>
            </a:pPr>
            <a:endParaRPr lang="fa-IR" sz="2400" b="0" dirty="0"/>
          </a:p>
        </p:txBody>
      </p:sp>
      <p:pic>
        <p:nvPicPr>
          <p:cNvPr id="2050" name="Picture 2" descr="C:\Users\a.user\Desktop\recyclesmal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640" y="4022241"/>
            <a:ext cx="1820620"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www.polypedia.ir/Portals/0/%D9%BE%D9%84%D8%A7%D8%B3%D8%AA%DB%8C%DA%A9/%D9%85%D9%88%D8%A7%D8%AF%20%D8%A7%D9%88%D9%84%DB%8C%D9%87/%D9%BE%D9%84%DB%8C%20%D8%A7%D8%B3%D8%AA%D8%A7%DB%8C%D8%B1%D9%86/PS-R.jpg"/>
          <p:cNvPicPr/>
          <p:nvPr/>
        </p:nvPicPr>
        <p:blipFill>
          <a:blip r:embed="rId3">
            <a:extLst>
              <a:ext uri="{28A0092B-C50C-407E-A947-70E740481C1C}">
                <a14:useLocalDpi xmlns:a14="http://schemas.microsoft.com/office/drawing/2010/main" xmlns="" val="0"/>
              </a:ext>
            </a:extLst>
          </a:blip>
          <a:srcRect/>
          <a:stretch>
            <a:fillRect/>
          </a:stretch>
        </p:blipFill>
        <p:spPr bwMode="auto">
          <a:xfrm>
            <a:off x="6624599" y="4022241"/>
            <a:ext cx="1652761" cy="1584176"/>
          </a:xfrm>
          <a:prstGeom prst="rect">
            <a:avLst/>
          </a:prstGeom>
          <a:noFill/>
          <a:ln>
            <a:noFill/>
          </a:ln>
        </p:spPr>
      </p:pic>
    </p:spTree>
    <p:extLst>
      <p:ext uri="{BB962C8B-B14F-4D97-AF65-F5344CB8AC3E}">
        <p14:creationId xmlns:p14="http://schemas.microsoft.com/office/powerpoint/2010/main" xmlns="" val="8543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ppt_w</p:attrName>
                                        </p:attrNameLst>
                                      </p:cBhvr>
                                      <p:tavLst>
                                        <p:tav tm="0">
                                          <p:val>
                                            <p:fltVal val="0"/>
                                          </p:val>
                                        </p:tav>
                                        <p:tav tm="100000">
                                          <p:val>
                                            <p:strVal val="#ppt_w"/>
                                          </p:val>
                                        </p:tav>
                                      </p:tavLst>
                                    </p:anim>
                                    <p:anim calcmode="lin" valueType="num">
                                      <p:cBhvr>
                                        <p:cTn id="24" dur="1000" fill="hold"/>
                                        <p:tgtEl>
                                          <p:spTgt spid="2050"/>
                                        </p:tgtEl>
                                        <p:attrNameLst>
                                          <p:attrName>ppt_h</p:attrName>
                                        </p:attrNameLst>
                                      </p:cBhvr>
                                      <p:tavLst>
                                        <p:tav tm="0">
                                          <p:val>
                                            <p:fltVal val="0"/>
                                          </p:val>
                                        </p:tav>
                                        <p:tav tm="100000">
                                          <p:val>
                                            <p:strVal val="#ppt_h"/>
                                          </p:val>
                                        </p:tav>
                                      </p:tavLst>
                                    </p:anim>
                                    <p:anim calcmode="lin" valueType="num">
                                      <p:cBhvr>
                                        <p:cTn id="25" dur="1000" fill="hold"/>
                                        <p:tgtEl>
                                          <p:spTgt spid="2050"/>
                                        </p:tgtEl>
                                        <p:attrNameLst>
                                          <p:attrName>style.rotation</p:attrName>
                                        </p:attrNameLst>
                                      </p:cBhvr>
                                      <p:tavLst>
                                        <p:tav tm="0">
                                          <p:val>
                                            <p:fltVal val="90"/>
                                          </p:val>
                                        </p:tav>
                                        <p:tav tm="100000">
                                          <p:val>
                                            <p:fltVal val="0"/>
                                          </p:val>
                                        </p:tav>
                                      </p:tavLst>
                                    </p:anim>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d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52400"/>
            <a:ext cx="8839200"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Recycl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01000" y="5867400"/>
            <a:ext cx="9604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TextBox 3"/>
          <p:cNvSpPr txBox="1">
            <a:spLocks noChangeArrowheads="1"/>
          </p:cNvSpPr>
          <p:nvPr/>
        </p:nvSpPr>
        <p:spPr bwMode="auto">
          <a:xfrm>
            <a:off x="1024508" y="5643563"/>
            <a:ext cx="6931868" cy="1200329"/>
          </a:xfrm>
          <a:prstGeom prst="rect">
            <a:avLst/>
          </a:prstGeom>
          <a:noFill/>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fa-IR" sz="2400" dirty="0" smtClean="0">
                <a:cs typeface="B Lotus"/>
              </a:rPr>
              <a:t>پلی استایرن به درد نخور را به شکل بالا (شمش پلی استایرن) متراکم    می کنند.</a:t>
            </a:r>
          </a:p>
          <a:p>
            <a:pPr algn="just" eaLnBrk="1" hangingPunct="1"/>
            <a:r>
              <a:rPr lang="fa-IR" sz="2400" dirty="0" smtClean="0">
                <a:cs typeface="B Lotus"/>
              </a:rPr>
              <a:t>این کار باعث میشود که چگالی آن تا 40 برابر بالا رود.</a:t>
            </a:r>
            <a:endParaRPr lang="en-US" sz="2400" dirty="0" smtClean="0">
              <a:cs typeface="B Lotus"/>
            </a:endParaRPr>
          </a:p>
        </p:txBody>
      </p:sp>
      <p:sp>
        <p:nvSpPr>
          <p:cNvPr id="2053" name="TextBox 7"/>
          <p:cNvSpPr txBox="1">
            <a:spLocks noChangeArrowheads="1"/>
          </p:cNvSpPr>
          <p:nvPr/>
        </p:nvSpPr>
        <p:spPr bwMode="auto">
          <a:xfrm>
            <a:off x="2143125" y="2000250"/>
            <a:ext cx="5715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fontAlgn="base" hangingPunct="1">
              <a:spcBef>
                <a:spcPct val="0"/>
              </a:spcBef>
              <a:spcAft>
                <a:spcPct val="0"/>
              </a:spcAft>
            </a:pPr>
            <a:r>
              <a:rPr lang="fa-IR" sz="2400" b="1" dirty="0" smtClean="0">
                <a:solidFill>
                  <a:schemeClr val="bg1"/>
                </a:solidFill>
                <a:cs typeface="B Lotus"/>
              </a:rPr>
              <a:t>بازیافت پلی استایرن</a:t>
            </a:r>
            <a:endParaRPr lang="en-US" sz="2400" b="1" dirty="0">
              <a:solidFill>
                <a:schemeClr val="bg1"/>
              </a:solidFill>
              <a:cs typeface="B Lotus"/>
            </a:endParaRPr>
          </a:p>
        </p:txBody>
      </p:sp>
      <p:pic>
        <p:nvPicPr>
          <p:cNvPr id="2055" name="Picture 9" descr="C:\Documents and Settings\a\My Documents\Adri's documents\PSPC\EPS PICS\Recycling 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4313" y="2500313"/>
            <a:ext cx="3286125"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10" descr="C:\Documents and Settings\a\My Documents\Adri's documents\PSPC\EPS PICS\Recycling 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43563" y="2500313"/>
            <a:ext cx="3286125"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8" descr="ingot.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571875" y="2500313"/>
            <a:ext cx="200025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0" descr="C:\Users\a.user\Desktop\New folder (2)\New folder\polystyren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121" y="152400"/>
            <a:ext cx="1431535" cy="2205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14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1000" fill="hold"/>
                                        <p:tgtEl>
                                          <p:spTgt spid="2058"/>
                                        </p:tgtEl>
                                        <p:attrNameLst>
                                          <p:attrName>ppt_w</p:attrName>
                                        </p:attrNameLst>
                                      </p:cBhvr>
                                      <p:tavLst>
                                        <p:tav tm="0">
                                          <p:val>
                                            <p:fltVal val="0"/>
                                          </p:val>
                                        </p:tav>
                                        <p:tav tm="100000">
                                          <p:val>
                                            <p:strVal val="#ppt_w"/>
                                          </p:val>
                                        </p:tav>
                                      </p:tavLst>
                                    </p:anim>
                                    <p:anim calcmode="lin" valueType="num">
                                      <p:cBhvr>
                                        <p:cTn id="8" dur="1000" fill="hold"/>
                                        <p:tgtEl>
                                          <p:spTgt spid="2058"/>
                                        </p:tgtEl>
                                        <p:attrNameLst>
                                          <p:attrName>ppt_h</p:attrName>
                                        </p:attrNameLst>
                                      </p:cBhvr>
                                      <p:tavLst>
                                        <p:tav tm="0">
                                          <p:val>
                                            <p:fltVal val="0"/>
                                          </p:val>
                                        </p:tav>
                                        <p:tav tm="100000">
                                          <p:val>
                                            <p:strVal val="#ppt_h"/>
                                          </p:val>
                                        </p:tav>
                                      </p:tavLst>
                                    </p:anim>
                                    <p:anim calcmode="lin" valueType="num">
                                      <p:cBhvr>
                                        <p:cTn id="9" dur="1000" fill="hold"/>
                                        <p:tgtEl>
                                          <p:spTgt spid="2058"/>
                                        </p:tgtEl>
                                        <p:attrNameLst>
                                          <p:attrName>style.rotation</p:attrName>
                                        </p:attrNameLst>
                                      </p:cBhvr>
                                      <p:tavLst>
                                        <p:tav tm="0">
                                          <p:val>
                                            <p:fltVal val="90"/>
                                          </p:val>
                                        </p:tav>
                                        <p:tav tm="100000">
                                          <p:val>
                                            <p:fltVal val="0"/>
                                          </p:val>
                                        </p:tav>
                                      </p:tavLst>
                                    </p:anim>
                                    <p:animEffect transition="in" filter="fade">
                                      <p:cBhvr>
                                        <p:cTn id="10" dur="1000"/>
                                        <p:tgtEl>
                                          <p:spTgt spid="2058"/>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circle(in)">
                                      <p:cBhvr>
                                        <p:cTn id="21" dur="2000"/>
                                        <p:tgtEl>
                                          <p:spTgt spid="2055"/>
                                        </p:tgtEl>
                                      </p:cBhvr>
                                    </p:animEffect>
                                  </p:childTnLst>
                                </p:cTn>
                              </p:par>
                              <p:par>
                                <p:cTn id="22" presetID="6" presetClass="entr" presetSubtype="16"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circle(in)">
                                      <p:cBhvr>
                                        <p:cTn id="24" dur="2000"/>
                                        <p:tgtEl>
                                          <p:spTgt spid="2057"/>
                                        </p:tgtEl>
                                      </p:cBhvr>
                                    </p:animEffect>
                                  </p:childTnLst>
                                </p:cTn>
                              </p:par>
                              <p:par>
                                <p:cTn id="25" presetID="6" presetClass="entr" presetSubtype="16"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circle(in)">
                                      <p:cBhvr>
                                        <p:cTn id="27" dur="20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2">
                                            <p:txEl>
                                              <p:pRg st="0" end="0"/>
                                            </p:txEl>
                                          </p:spTgt>
                                        </p:tgtEl>
                                        <p:attrNameLst>
                                          <p:attrName>style.visibility</p:attrName>
                                        </p:attrNameLst>
                                      </p:cBhvr>
                                      <p:to>
                                        <p:strVal val="visible"/>
                                      </p:to>
                                    </p:set>
                                    <p:anim calcmode="lin" valueType="num">
                                      <p:cBhvr>
                                        <p:cTn id="32" dur="500" fill="hold"/>
                                        <p:tgtEl>
                                          <p:spTgt spid="205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05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052">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052">
                                            <p:txEl>
                                              <p:pRg st="1" end="1"/>
                                            </p:txEl>
                                          </p:spTgt>
                                        </p:tgtEl>
                                        <p:attrNameLst>
                                          <p:attrName>style.visibility</p:attrName>
                                        </p:attrNameLst>
                                      </p:cBhvr>
                                      <p:to>
                                        <p:strVal val="visible"/>
                                      </p:to>
                                    </p:set>
                                    <p:anim calcmode="lin" valueType="num">
                                      <p:cBhvr>
                                        <p:cTn id="37" dur="500" fill="hold"/>
                                        <p:tgtEl>
                                          <p:spTgt spid="2052">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2052">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199" y="260648"/>
            <a:ext cx="7801769" cy="1156990"/>
          </a:xfrm>
        </p:spPr>
        <p:txBody>
          <a:bodyPr>
            <a:normAutofit/>
          </a:bodyPr>
          <a:lstStyle/>
          <a:p>
            <a:pPr algn="ctr"/>
            <a:r>
              <a:rPr lang="fa-IR" sz="3200" dirty="0"/>
              <a:t> در این مرحله فرآیند گرانول مجدد رخ میدهد:</a:t>
            </a:r>
            <a:endParaRPr lang="en-US" sz="3200" dirty="0"/>
          </a:p>
        </p:txBody>
      </p:sp>
      <p:pic>
        <p:nvPicPr>
          <p:cNvPr id="3076" name="Picture 6" descr="C:\Documents and Settings\a\My Documents\Adri's documents\PSPC\EPS PICS\Recycling 4.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85750" y="1571625"/>
            <a:ext cx="4143375" cy="4214813"/>
          </a:xfrm>
          <a:noFill/>
        </p:spPr>
      </p:pic>
      <p:pic>
        <p:nvPicPr>
          <p:cNvPr id="3075" name="Picture 3" descr="Recyc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78750" y="5867400"/>
            <a:ext cx="9604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7" descr="C:\Documents and Settings\a\My Documents\Adri's documents\PSPC\EPS PICS\Recycling 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3438" y="1571625"/>
            <a:ext cx="4095750" cy="421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86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heel(1)">
                                      <p:cBhvr>
                                        <p:cTn id="13" dur="2000"/>
                                        <p:tgtEl>
                                          <p:spTgt spid="3076"/>
                                        </p:tgtEl>
                                      </p:cBhvr>
                                    </p:animEffect>
                                  </p:childTnLst>
                                </p:cTn>
                              </p:par>
                              <p:par>
                                <p:cTn id="14" presetID="21" presetClass="entr" presetSubtype="1"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wheel(1)">
                                      <p:cBhvr>
                                        <p:cTn id="16"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ctr"/>
            <a:r>
              <a:rPr lang="fa-IR" sz="3200" dirty="0"/>
              <a:t>در اینجا فرم ها و برش های نهایی انجام میشود:</a:t>
            </a:r>
            <a:endParaRPr lang="en-US" sz="3200" dirty="0"/>
          </a:p>
        </p:txBody>
      </p:sp>
      <p:pic>
        <p:nvPicPr>
          <p:cNvPr id="4100" name="Picture 6" descr="C:\Documents and Settings\a\My Documents\Adri's documents\PSPC\EPS PICS\Recycling 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14313" y="2000250"/>
            <a:ext cx="4071937" cy="3786188"/>
          </a:xfrm>
          <a:noFill/>
        </p:spPr>
      </p:pic>
      <p:pic>
        <p:nvPicPr>
          <p:cNvPr id="4099" name="Picture 3" descr="Recyc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01000" y="5867400"/>
            <a:ext cx="9604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descr="C:\Documents and Settings\a\My Documents\Adri's documents\PSPC\EPS PICS\Recycling 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0563" y="2000250"/>
            <a:ext cx="4286250"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39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 calcmode="lin" valueType="num">
                                      <p:cBhvr additive="base">
                                        <p:cTn id="16" dur="500" fill="hold"/>
                                        <p:tgtEl>
                                          <p:spTgt spid="4101"/>
                                        </p:tgtEl>
                                        <p:attrNameLst>
                                          <p:attrName>ppt_x</p:attrName>
                                        </p:attrNameLst>
                                      </p:cBhvr>
                                      <p:tavLst>
                                        <p:tav tm="0">
                                          <p:val>
                                            <p:strVal val="#ppt_x"/>
                                          </p:val>
                                        </p:tav>
                                        <p:tav tm="100000">
                                          <p:val>
                                            <p:strVal val="#ppt_x"/>
                                          </p:val>
                                        </p:tav>
                                      </p:tavLst>
                                    </p:anim>
                                    <p:anim calcmode="lin" valueType="num">
                                      <p:cBhvr additive="base">
                                        <p:cTn id="17"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fa-IR" dirty="0" smtClean="0"/>
              <a:t> </a:t>
            </a:r>
          </a:p>
        </p:txBody>
      </p:sp>
      <p:pic>
        <p:nvPicPr>
          <p:cNvPr id="5126" name="Picture 9" descr="C:\Documents and Settings\a\My Documents\Adri's documents\PSPC\EPS PICS\Recycling 6.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536181" y="3764498"/>
            <a:ext cx="5607819" cy="3093502"/>
          </a:xfrm>
          <a:noFill/>
        </p:spPr>
      </p:pic>
      <p:pic>
        <p:nvPicPr>
          <p:cNvPr id="5123" name="Picture 3" descr="Recyc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3566" y="2238821"/>
            <a:ext cx="9604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0" descr="PSPC[logo].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188" y="3643313"/>
            <a:ext cx="1643062"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Box 7"/>
          <p:cNvSpPr txBox="1">
            <a:spLocks noChangeArrowheads="1"/>
          </p:cNvSpPr>
          <p:nvPr/>
        </p:nvSpPr>
        <p:spPr bwMode="auto">
          <a:xfrm>
            <a:off x="4644008" y="0"/>
            <a:ext cx="4499993" cy="1569660"/>
          </a:xfrm>
          <a:prstGeom prst="rect">
            <a:avLst/>
          </a:prstGeom>
          <a:noFill/>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fa-IR" sz="2400" dirty="0" smtClean="0">
                <a:solidFill>
                  <a:prstClr val="white"/>
                </a:solidFill>
                <a:cs typeface="B Lotus"/>
              </a:rPr>
              <a:t>این محصولات حاصل بازیافت </a:t>
            </a:r>
          </a:p>
          <a:p>
            <a:pPr algn="just" eaLnBrk="1" fontAlgn="base" hangingPunct="1">
              <a:spcBef>
                <a:spcPct val="0"/>
              </a:spcBef>
              <a:spcAft>
                <a:spcPct val="0"/>
              </a:spcAft>
            </a:pPr>
            <a:r>
              <a:rPr lang="fa-IR" sz="2400" dirty="0" smtClean="0">
                <a:solidFill>
                  <a:prstClr val="white"/>
                </a:solidFill>
                <a:cs typeface="B Lotus"/>
              </a:rPr>
              <a:t>پلی استایرن است.</a:t>
            </a:r>
          </a:p>
          <a:p>
            <a:pPr algn="just" eaLnBrk="1" fontAlgn="base" hangingPunct="1">
              <a:spcBef>
                <a:spcPct val="0"/>
              </a:spcBef>
              <a:spcAft>
                <a:spcPct val="0"/>
              </a:spcAft>
            </a:pPr>
            <a:r>
              <a:rPr lang="fa-IR" sz="2400" dirty="0" smtClean="0">
                <a:solidFill>
                  <a:prstClr val="white"/>
                </a:solidFill>
                <a:cs typeface="B Lotus"/>
              </a:rPr>
              <a:t>به راحتی میتوان از قاب فروشی ها و سایر مغازه ها اجناس را تهییه کرد.</a:t>
            </a:r>
            <a:endParaRPr lang="en-US" sz="2400" dirty="0">
              <a:solidFill>
                <a:prstClr val="white"/>
              </a:solidFill>
              <a:cs typeface="B Lotus"/>
            </a:endParaRPr>
          </a:p>
        </p:txBody>
      </p:sp>
      <p:pic>
        <p:nvPicPr>
          <p:cNvPr id="5127" name="Picture 10" descr="C:\Documents and Settings\a\My Documents\Adri's documents\PSPC\EPS PICS\Recycling 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842" y="0"/>
            <a:ext cx="3509339" cy="3070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11" descr="C:\Documents and Settings\a\My Documents\Adri's documents\PSPC\EPS PICS\Recycling 8.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020272" y="1590663"/>
            <a:ext cx="2105879" cy="2169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a.user\Desktop\New folder (2)\793450.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6842" y="3070671"/>
            <a:ext cx="3509339" cy="37873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user\Desktop\New folder (2)\79347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63700" y="1569659"/>
            <a:ext cx="2232436" cy="22324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56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12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125">
                                            <p:txEl>
                                              <p:pRg st="1" end="1"/>
                                            </p:txEl>
                                          </p:spTgt>
                                        </p:tgtEl>
                                        <p:attrNameLst>
                                          <p:attrName>style.visibility</p:attrName>
                                        </p:attrNameLst>
                                      </p:cBhvr>
                                      <p:to>
                                        <p:strVal val="visible"/>
                                      </p:to>
                                    </p:set>
                                    <p:anim calcmode="lin" valueType="num">
                                      <p:cBhvr>
                                        <p:cTn id="13" dur="1000" fill="hold"/>
                                        <p:tgtEl>
                                          <p:spTgt spid="512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12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12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12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125">
                                            <p:txEl>
                                              <p:pRg st="2" end="2"/>
                                            </p:txEl>
                                          </p:spTgt>
                                        </p:tgtEl>
                                        <p:attrNameLst>
                                          <p:attrName>style.visibility</p:attrName>
                                        </p:attrNameLst>
                                      </p:cBhvr>
                                      <p:to>
                                        <p:strVal val="visible"/>
                                      </p:to>
                                    </p:set>
                                    <p:anim calcmode="lin" valueType="num">
                                      <p:cBhvr>
                                        <p:cTn id="19" dur="1000" fill="hold"/>
                                        <p:tgtEl>
                                          <p:spTgt spid="512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12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12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1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heel(1)">
                                      <p:cBhvr>
                                        <p:cTn id="27" dur="20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ppt_w</p:attrName>
                                        </p:attrNameLst>
                                      </p:cBhvr>
                                      <p:tavLst>
                                        <p:tav tm="0">
                                          <p:val>
                                            <p:fltVal val="0"/>
                                          </p:val>
                                        </p:tav>
                                        <p:tav tm="100000">
                                          <p:val>
                                            <p:strVal val="#ppt_w"/>
                                          </p:val>
                                        </p:tav>
                                      </p:tavLst>
                                    </p:anim>
                                    <p:anim calcmode="lin" valueType="num">
                                      <p:cBhvr>
                                        <p:cTn id="33" dur="1000" fill="hold"/>
                                        <p:tgtEl>
                                          <p:spTgt spid="1026"/>
                                        </p:tgtEl>
                                        <p:attrNameLst>
                                          <p:attrName>ppt_h</p:attrName>
                                        </p:attrNameLst>
                                      </p:cBhvr>
                                      <p:tavLst>
                                        <p:tav tm="0">
                                          <p:val>
                                            <p:fltVal val="0"/>
                                          </p:val>
                                        </p:tav>
                                        <p:tav tm="100000">
                                          <p:val>
                                            <p:strVal val="#ppt_h"/>
                                          </p:val>
                                        </p:tav>
                                      </p:tavLst>
                                    </p:anim>
                                    <p:anim calcmode="lin" valueType="num">
                                      <p:cBhvr>
                                        <p:cTn id="34" dur="1000" fill="hold"/>
                                        <p:tgtEl>
                                          <p:spTgt spid="1026"/>
                                        </p:tgtEl>
                                        <p:attrNameLst>
                                          <p:attrName>style.rotation</p:attrName>
                                        </p:attrNameLst>
                                      </p:cBhvr>
                                      <p:tavLst>
                                        <p:tav tm="0">
                                          <p:val>
                                            <p:fltVal val="90"/>
                                          </p:val>
                                        </p:tav>
                                        <p:tav tm="100000">
                                          <p:val>
                                            <p:fltVal val="0"/>
                                          </p:val>
                                        </p:tav>
                                      </p:tavLst>
                                    </p:anim>
                                    <p:animEffect transition="in" filter="fade">
                                      <p:cBhvr>
                                        <p:cTn id="35" dur="1000"/>
                                        <p:tgtEl>
                                          <p:spTgt spid="1026"/>
                                        </p:tgtEl>
                                      </p:cBhvr>
                                    </p:animEffect>
                                  </p:childTnLst>
                                </p:cTn>
                              </p:par>
                              <p:par>
                                <p:cTn id="36" presetID="31" presetClass="entr" presetSubtype="0" fill="hold" nodeType="withEffect">
                                  <p:stCondLst>
                                    <p:cond delay="0"/>
                                  </p:stCondLst>
                                  <p:childTnLst>
                                    <p:set>
                                      <p:cBhvr>
                                        <p:cTn id="37" dur="1" fill="hold">
                                          <p:stCondLst>
                                            <p:cond delay="0"/>
                                          </p:stCondLst>
                                        </p:cTn>
                                        <p:tgtEl>
                                          <p:spTgt spid="5127"/>
                                        </p:tgtEl>
                                        <p:attrNameLst>
                                          <p:attrName>style.visibility</p:attrName>
                                        </p:attrNameLst>
                                      </p:cBhvr>
                                      <p:to>
                                        <p:strVal val="visible"/>
                                      </p:to>
                                    </p:set>
                                    <p:anim calcmode="lin" valueType="num">
                                      <p:cBhvr>
                                        <p:cTn id="38" dur="1000" fill="hold"/>
                                        <p:tgtEl>
                                          <p:spTgt spid="5127"/>
                                        </p:tgtEl>
                                        <p:attrNameLst>
                                          <p:attrName>ppt_w</p:attrName>
                                        </p:attrNameLst>
                                      </p:cBhvr>
                                      <p:tavLst>
                                        <p:tav tm="0">
                                          <p:val>
                                            <p:fltVal val="0"/>
                                          </p:val>
                                        </p:tav>
                                        <p:tav tm="100000">
                                          <p:val>
                                            <p:strVal val="#ppt_w"/>
                                          </p:val>
                                        </p:tav>
                                      </p:tavLst>
                                    </p:anim>
                                    <p:anim calcmode="lin" valueType="num">
                                      <p:cBhvr>
                                        <p:cTn id="39" dur="1000" fill="hold"/>
                                        <p:tgtEl>
                                          <p:spTgt spid="5127"/>
                                        </p:tgtEl>
                                        <p:attrNameLst>
                                          <p:attrName>ppt_h</p:attrName>
                                        </p:attrNameLst>
                                      </p:cBhvr>
                                      <p:tavLst>
                                        <p:tav tm="0">
                                          <p:val>
                                            <p:fltVal val="0"/>
                                          </p:val>
                                        </p:tav>
                                        <p:tav tm="100000">
                                          <p:val>
                                            <p:strVal val="#ppt_h"/>
                                          </p:val>
                                        </p:tav>
                                      </p:tavLst>
                                    </p:anim>
                                    <p:anim calcmode="lin" valueType="num">
                                      <p:cBhvr>
                                        <p:cTn id="40" dur="1000" fill="hold"/>
                                        <p:tgtEl>
                                          <p:spTgt spid="5127"/>
                                        </p:tgtEl>
                                        <p:attrNameLst>
                                          <p:attrName>style.rotation</p:attrName>
                                        </p:attrNameLst>
                                      </p:cBhvr>
                                      <p:tavLst>
                                        <p:tav tm="0">
                                          <p:val>
                                            <p:fltVal val="90"/>
                                          </p:val>
                                        </p:tav>
                                        <p:tav tm="100000">
                                          <p:val>
                                            <p:fltVal val="0"/>
                                          </p:val>
                                        </p:tav>
                                      </p:tavLst>
                                    </p:anim>
                                    <p:animEffect transition="in" filter="fade">
                                      <p:cBhvr>
                                        <p:cTn id="41" dur="1000"/>
                                        <p:tgtEl>
                                          <p:spTgt spid="51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128"/>
                                        </p:tgtEl>
                                        <p:attrNameLst>
                                          <p:attrName>style.visibility</p:attrName>
                                        </p:attrNameLst>
                                      </p:cBhvr>
                                      <p:to>
                                        <p:strVal val="visible"/>
                                      </p:to>
                                    </p:set>
                                    <p:animEffect transition="in" filter="wipe(down)">
                                      <p:cBhvr>
                                        <p:cTn id="46" dur="500"/>
                                        <p:tgtEl>
                                          <p:spTgt spid="5128"/>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wipe(down)">
                                      <p:cBhvr>
                                        <p:cTn id="51" dur="580">
                                          <p:stCondLst>
                                            <p:cond delay="0"/>
                                          </p:stCondLst>
                                        </p:cTn>
                                        <p:tgtEl>
                                          <p:spTgt spid="1027"/>
                                        </p:tgtEl>
                                      </p:cBhvr>
                                    </p:animEffect>
                                    <p:anim calcmode="lin" valueType="num">
                                      <p:cBhvr>
                                        <p:cTn id="52"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7" dur="26">
                                          <p:stCondLst>
                                            <p:cond delay="650"/>
                                          </p:stCondLst>
                                        </p:cTn>
                                        <p:tgtEl>
                                          <p:spTgt spid="1027"/>
                                        </p:tgtEl>
                                      </p:cBhvr>
                                      <p:to x="100000" y="60000"/>
                                    </p:animScale>
                                    <p:animScale>
                                      <p:cBhvr>
                                        <p:cTn id="58" dur="166" decel="50000">
                                          <p:stCondLst>
                                            <p:cond delay="676"/>
                                          </p:stCondLst>
                                        </p:cTn>
                                        <p:tgtEl>
                                          <p:spTgt spid="1027"/>
                                        </p:tgtEl>
                                      </p:cBhvr>
                                      <p:to x="100000" y="100000"/>
                                    </p:animScale>
                                    <p:animScale>
                                      <p:cBhvr>
                                        <p:cTn id="59" dur="26">
                                          <p:stCondLst>
                                            <p:cond delay="1312"/>
                                          </p:stCondLst>
                                        </p:cTn>
                                        <p:tgtEl>
                                          <p:spTgt spid="1027"/>
                                        </p:tgtEl>
                                      </p:cBhvr>
                                      <p:to x="100000" y="80000"/>
                                    </p:animScale>
                                    <p:animScale>
                                      <p:cBhvr>
                                        <p:cTn id="60" dur="166" decel="50000">
                                          <p:stCondLst>
                                            <p:cond delay="1338"/>
                                          </p:stCondLst>
                                        </p:cTn>
                                        <p:tgtEl>
                                          <p:spTgt spid="1027"/>
                                        </p:tgtEl>
                                      </p:cBhvr>
                                      <p:to x="100000" y="100000"/>
                                    </p:animScale>
                                    <p:animScale>
                                      <p:cBhvr>
                                        <p:cTn id="61" dur="26">
                                          <p:stCondLst>
                                            <p:cond delay="1642"/>
                                          </p:stCondLst>
                                        </p:cTn>
                                        <p:tgtEl>
                                          <p:spTgt spid="1027"/>
                                        </p:tgtEl>
                                      </p:cBhvr>
                                      <p:to x="100000" y="90000"/>
                                    </p:animScale>
                                    <p:animScale>
                                      <p:cBhvr>
                                        <p:cTn id="62" dur="166" decel="50000">
                                          <p:stCondLst>
                                            <p:cond delay="1668"/>
                                          </p:stCondLst>
                                        </p:cTn>
                                        <p:tgtEl>
                                          <p:spTgt spid="1027"/>
                                        </p:tgtEl>
                                      </p:cBhvr>
                                      <p:to x="100000" y="100000"/>
                                    </p:animScale>
                                    <p:animScale>
                                      <p:cBhvr>
                                        <p:cTn id="63" dur="26">
                                          <p:stCondLst>
                                            <p:cond delay="1808"/>
                                          </p:stCondLst>
                                        </p:cTn>
                                        <p:tgtEl>
                                          <p:spTgt spid="1027"/>
                                        </p:tgtEl>
                                      </p:cBhvr>
                                      <p:to x="100000" y="95000"/>
                                    </p:animScale>
                                    <p:animScale>
                                      <p:cBhvr>
                                        <p:cTn id="64" dur="166" decel="50000">
                                          <p:stCondLst>
                                            <p:cond delay="1834"/>
                                          </p:stCondLst>
                                        </p:cTn>
                                        <p:tgtEl>
                                          <p:spTgt spid="102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5123"/>
                                        </p:tgtEl>
                                        <p:attrNameLst>
                                          <p:attrName>style.visibility</p:attrName>
                                        </p:attrNameLst>
                                      </p:cBhvr>
                                      <p:to>
                                        <p:strVal val="visible"/>
                                      </p:to>
                                    </p:set>
                                    <p:animEffect transition="in" filter="fade">
                                      <p:cBhvr>
                                        <p:cTn id="69" dur="2000"/>
                                        <p:tgtEl>
                                          <p:spTgt spid="5123"/>
                                        </p:tgtEl>
                                      </p:cBhvr>
                                    </p:animEffect>
                                    <p:anim calcmode="lin" valueType="num">
                                      <p:cBhvr>
                                        <p:cTn id="70" dur="2000" fill="hold"/>
                                        <p:tgtEl>
                                          <p:spTgt spid="5123"/>
                                        </p:tgtEl>
                                        <p:attrNameLst>
                                          <p:attrName>ppt_w</p:attrName>
                                        </p:attrNameLst>
                                      </p:cBhvr>
                                      <p:tavLst>
                                        <p:tav tm="0" fmla="#ppt_w*sin(2.5*pi*$)">
                                          <p:val>
                                            <p:fltVal val="0"/>
                                          </p:val>
                                        </p:tav>
                                        <p:tav tm="100000">
                                          <p:val>
                                            <p:fltVal val="1"/>
                                          </p:val>
                                        </p:tav>
                                      </p:tavLst>
                                    </p:anim>
                                    <p:anim calcmode="lin" valueType="num">
                                      <p:cBhvr>
                                        <p:cTn id="71"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5613" y="274638"/>
            <a:ext cx="8226425" cy="716880"/>
          </a:xfrm>
          <a:noFill/>
        </p:spPr>
        <p:txBody>
          <a:bodyPr>
            <a:normAutofit/>
          </a:bodyPr>
          <a:lstStyle/>
          <a:p>
            <a:pPr algn="ctr"/>
            <a:r>
              <a:rPr lang="fa-IR" sz="3200" dirty="0"/>
              <a:t>چگونگی تولید</a:t>
            </a:r>
          </a:p>
        </p:txBody>
      </p:sp>
      <p:sp>
        <p:nvSpPr>
          <p:cNvPr id="53251" name="Rectangle 3"/>
          <p:cNvSpPr>
            <a:spLocks noGrp="1" noChangeArrowheads="1"/>
          </p:cNvSpPr>
          <p:nvPr>
            <p:ph idx="1"/>
          </p:nvPr>
        </p:nvSpPr>
        <p:spPr>
          <a:xfrm>
            <a:off x="455613" y="1244907"/>
            <a:ext cx="8226425" cy="2256102"/>
          </a:xfrm>
        </p:spPr>
        <p:txBody>
          <a:bodyPr>
            <a:normAutofit lnSpcReduction="10000"/>
          </a:bodyPr>
          <a:lstStyle/>
          <a:p>
            <a:pPr marL="0" indent="0" algn="just">
              <a:buNone/>
            </a:pPr>
            <a:r>
              <a:rPr lang="fa-IR" sz="2400" dirty="0"/>
              <a:t>ترکیب اتیلن و بنزن، اتیل بنزن تولید می شود و با هیدروژن گیری از اتیل بنزن، استایرن بدست می آید، استایرن به کمک اکسیژن، عامل اکسیداسیون یا نور به عنوان کاتالیزور طی فرآیند پلیمریزاسیون رادیکال آزاد پلیمریزه شده و پلی استایرن تولید می شود. پلی استایرن یک پلیمر خانواده وینیل است و از نظر ساختاری یک زنجیره طویل هیدروکربنی دارد که به صورت یکی در میان به هر اتم کربن یک گروه فنیل متصل است.</a:t>
            </a:r>
          </a:p>
        </p:txBody>
      </p:sp>
      <p:sp>
        <p:nvSpPr>
          <p:cNvPr id="2" name="Rounded Rectangle 1"/>
          <p:cNvSpPr/>
          <p:nvPr/>
        </p:nvSpPr>
        <p:spPr bwMode="auto">
          <a:xfrm>
            <a:off x="804231" y="3679371"/>
            <a:ext cx="7689774" cy="298268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pic>
        <p:nvPicPr>
          <p:cNvPr id="5" name="Picture 4" descr="http://www.polypedia.ir/Portals/0/%D9%BE%D9%84%D8%A7%D8%B3%D8%AA%DB%8C%DA%A9/%D9%85%D9%88%D8%A7%D8%AF%20%D8%A7%D9%88%D9%84%DB%8C%D9%87/%D9%BE%D9%84%DB%8C%20%D8%A7%D8%B3%D8%AA%D8%A7%DB%8C%D8%B1%D9%86/PS-Process.gif"/>
          <p:cNvPicPr/>
          <p:nvPr/>
        </p:nvPicPr>
        <p:blipFill>
          <a:blip r:embed="rId2">
            <a:extLst>
              <a:ext uri="{28A0092B-C50C-407E-A947-70E740481C1C}">
                <a14:useLocalDpi xmlns:a14="http://schemas.microsoft.com/office/drawing/2010/main" xmlns="" val="0"/>
              </a:ext>
            </a:extLst>
          </a:blip>
          <a:srcRect/>
          <a:stretch>
            <a:fillRect/>
          </a:stretch>
        </p:blipFill>
        <p:spPr bwMode="auto">
          <a:xfrm>
            <a:off x="1611086" y="3799115"/>
            <a:ext cx="6150428" cy="1333498"/>
          </a:xfrm>
          <a:prstGeom prst="rect">
            <a:avLst/>
          </a:prstGeom>
          <a:noFill/>
          <a:ln>
            <a:noFill/>
          </a:ln>
          <a:effectLst>
            <a:innerShdw blurRad="114300">
              <a:prstClr val="black"/>
            </a:innerShdw>
          </a:effectLst>
        </p:spPr>
      </p:pic>
      <p:pic>
        <p:nvPicPr>
          <p:cNvPr id="15362" name="Picture 2" descr="C:\Users\a.user\Desktop\New folder (2)\Untitledddd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46394" y="5132613"/>
            <a:ext cx="6765491" cy="1529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98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randombar(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randombar(horizontal)">
                                      <p:cBhvr>
                                        <p:cTn id="12" dur="5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wheel(1)">
                                      <p:cBhvr>
                                        <p:cTn id="22"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27897"/>
          </a:xfrm>
          <a:noFill/>
        </p:spPr>
        <p:txBody>
          <a:bodyPr>
            <a:normAutofit/>
          </a:bodyPr>
          <a:lstStyle/>
          <a:p>
            <a:pPr algn="ctr"/>
            <a:r>
              <a:rPr lang="fa-IR" sz="3200" dirty="0"/>
              <a:t>خواص فیریکی</a:t>
            </a:r>
          </a:p>
        </p:txBody>
      </p:sp>
      <p:sp>
        <p:nvSpPr>
          <p:cNvPr id="3" name="Content Placeholder 2"/>
          <p:cNvSpPr>
            <a:spLocks noGrp="1"/>
          </p:cNvSpPr>
          <p:nvPr>
            <p:ph idx="1"/>
          </p:nvPr>
        </p:nvSpPr>
        <p:spPr>
          <a:xfrm>
            <a:off x="467544" y="1412776"/>
            <a:ext cx="8226425" cy="3513288"/>
          </a:xfrm>
        </p:spPr>
        <p:txBody>
          <a:bodyPr>
            <a:normAutofit/>
          </a:bodyPr>
          <a:lstStyle/>
          <a:p>
            <a:pPr marL="0" indent="0" algn="just">
              <a:buNone/>
            </a:pPr>
            <a:r>
              <a:rPr lang="fa-IR" sz="2400" dirty="0"/>
              <a:t>وزن مخصوص پلی استایرن حدود 1/09 – 1/04 و در دمای 90 درجه سانتیگراد نرم می شود. این پلیمر سخت، شکننده و شفاف است و نور معمولی را تا حدود 90 درصد از خود عبور می دهد. جذب رطوبت توسط این پلیمر بسیار کم و در حدود 0/03 تا 0/1 درصد وزنی است، پلیمر مزبور از نظر الکتریسیته عایق بسیار خوبی است. پلی استایرن در اغلب حلالها مانند هیدروکربن های آروماتیک (بنزن و تولوئن)، هیدروکربن های کلره (تتراکلرو کربن، کلروفرم، تری کلرو اتیلن و دی کلرو بنزن)، متیل اتیل کتون، استات اتیل و استات آمین حل می شود. اسیدها و قلیایی های معمولی و رقیق بر پلی استایرن بی اثر هستند. اکسیژن با ازن در مجاورت نور و به خصوص در حرارت روی پلی استایرن اثر می کنند.</a:t>
            </a:r>
          </a:p>
        </p:txBody>
      </p:sp>
    </p:spTree>
    <p:extLst>
      <p:ext uri="{BB962C8B-B14F-4D97-AF65-F5344CB8AC3E}">
        <p14:creationId xmlns:p14="http://schemas.microsoft.com/office/powerpoint/2010/main" xmlns="" val="33558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17991"/>
          </a:xfrm>
          <a:noFill/>
        </p:spPr>
        <p:txBody>
          <a:bodyPr>
            <a:normAutofit/>
          </a:bodyPr>
          <a:lstStyle/>
          <a:p>
            <a:pPr algn="ctr"/>
            <a:r>
              <a:rPr lang="fa-IR" sz="3200" dirty="0" smtClean="0"/>
              <a:t>ویژگی </a:t>
            </a:r>
            <a:r>
              <a:rPr lang="fa-IR" sz="3200" dirty="0"/>
              <a:t>های اشتعال</a:t>
            </a:r>
          </a:p>
        </p:txBody>
      </p:sp>
      <p:sp>
        <p:nvSpPr>
          <p:cNvPr id="3" name="Content Placeholder 2"/>
          <p:cNvSpPr>
            <a:spLocks noGrp="1"/>
          </p:cNvSpPr>
          <p:nvPr>
            <p:ph idx="1"/>
          </p:nvPr>
        </p:nvSpPr>
        <p:spPr>
          <a:xfrm>
            <a:off x="499155" y="1099230"/>
            <a:ext cx="8226425" cy="5070249"/>
          </a:xfrm>
        </p:spPr>
        <p:txBody>
          <a:bodyPr>
            <a:normAutofit/>
          </a:bodyPr>
          <a:lstStyle/>
          <a:p>
            <a:pPr marL="0" indent="0" algn="r" rtl="1">
              <a:buNone/>
            </a:pPr>
            <a:r>
              <a:rPr lang="fa-IR" sz="2400" dirty="0"/>
              <a:t>یکی از ساده ترین راه های شناسایی پلی استایرن ها، ویژگی اشتعال آن است:</a:t>
            </a:r>
            <a:endParaRPr lang="en-US" sz="2400" dirty="0"/>
          </a:p>
          <a:p>
            <a:pPr marL="0" lvl="0" indent="0" algn="r" rtl="1">
              <a:buNone/>
            </a:pPr>
            <a:r>
              <a:rPr lang="en-US" sz="2400" dirty="0"/>
              <a:t>   </a:t>
            </a:r>
            <a:endParaRPr lang="fa-IR" sz="2400" dirty="0"/>
          </a:p>
          <a:p>
            <a:pPr lvl="0" algn="r" rtl="1">
              <a:buFont typeface="Wingdings" pitchFamily="2" charset="2"/>
              <a:buChar char="ü"/>
            </a:pPr>
            <a:r>
              <a:rPr lang="fa-IR" sz="2400" dirty="0"/>
              <a:t>   در شعله می سوزد و بعد از حذف شعله همچنان به سوختن ادامه می دهد</a:t>
            </a:r>
            <a:r>
              <a:rPr lang="en-US" sz="2400" dirty="0"/>
              <a:t>.</a:t>
            </a:r>
          </a:p>
          <a:p>
            <a:pPr lvl="0" algn="r" rtl="1">
              <a:buFont typeface="Wingdings" pitchFamily="2" charset="2"/>
              <a:buChar char="ü"/>
            </a:pPr>
            <a:r>
              <a:rPr lang="fa-IR" sz="2400" dirty="0"/>
              <a:t>   شعله زرد دارد.</a:t>
            </a:r>
          </a:p>
          <a:p>
            <a:pPr lvl="0" algn="r" rtl="1">
              <a:buFont typeface="Wingdings" pitchFamily="2" charset="2"/>
              <a:buChar char="ü"/>
            </a:pPr>
            <a:r>
              <a:rPr lang="fa-IR" sz="2400" dirty="0"/>
              <a:t>   دود سیاه همراه با ذرات کربن دارد</a:t>
            </a:r>
            <a:r>
              <a:rPr lang="en-US" sz="2400" dirty="0"/>
              <a:t>. </a:t>
            </a:r>
          </a:p>
          <a:p>
            <a:pPr lvl="0" algn="r" rtl="1">
              <a:buFont typeface="Wingdings" pitchFamily="2" charset="2"/>
              <a:buChar char="ü"/>
            </a:pPr>
            <a:r>
              <a:rPr lang="fa-IR" sz="2400" dirty="0"/>
              <a:t>   در شعله چکه می کند</a:t>
            </a:r>
            <a:r>
              <a:rPr lang="en-US" sz="2400" dirty="0"/>
              <a:t>.</a:t>
            </a:r>
          </a:p>
          <a:p>
            <a:pPr lvl="0" algn="r" rtl="1">
              <a:buFont typeface="Wingdings" pitchFamily="2" charset="2"/>
              <a:buChar char="ü"/>
            </a:pPr>
            <a:r>
              <a:rPr lang="en-US" sz="2400" dirty="0"/>
              <a:t>   </a:t>
            </a:r>
            <a:r>
              <a:rPr lang="fa-IR" sz="2400" dirty="0"/>
              <a:t>بوی سوختن آن شبیه بوی گاز طبیعی است</a:t>
            </a:r>
            <a:r>
              <a:rPr lang="en-US" sz="2400" dirty="0"/>
              <a:t>.</a:t>
            </a:r>
          </a:p>
          <a:p>
            <a:pPr algn="r" rtl="1">
              <a:buFont typeface="Wingdings" pitchFamily="2" charset="2"/>
              <a:buChar char="ü"/>
            </a:pPr>
            <a:endParaRPr lang="fa-IR" sz="2400" dirty="0"/>
          </a:p>
        </p:txBody>
      </p:sp>
      <p:pic>
        <p:nvPicPr>
          <p:cNvPr id="1026" name="Picture 2" descr="C:\Users\a.user\Desktop\New folder (2)\burning44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7829" y="3325337"/>
            <a:ext cx="2585584" cy="28441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90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0948"/>
          </a:xfrm>
          <a:noFill/>
        </p:spPr>
        <p:txBody>
          <a:bodyPr>
            <a:normAutofit/>
          </a:bodyPr>
          <a:lstStyle/>
          <a:p>
            <a:pPr algn="ctr"/>
            <a:r>
              <a:rPr lang="fa-IR" sz="3200" dirty="0"/>
              <a:t>نحوه پلیمریزاسیون</a:t>
            </a:r>
          </a:p>
        </p:txBody>
      </p:sp>
      <p:sp>
        <p:nvSpPr>
          <p:cNvPr id="3" name="Content Placeholder 2"/>
          <p:cNvSpPr>
            <a:spLocks noGrp="1"/>
          </p:cNvSpPr>
          <p:nvPr>
            <p:ph idx="1"/>
          </p:nvPr>
        </p:nvSpPr>
        <p:spPr>
          <a:xfrm>
            <a:off x="455613" y="1255923"/>
            <a:ext cx="8226425" cy="5310129"/>
          </a:xfrm>
        </p:spPr>
        <p:txBody>
          <a:bodyPr>
            <a:normAutofit lnSpcReduction="10000"/>
          </a:bodyPr>
          <a:lstStyle/>
          <a:p>
            <a:pPr rtl="1">
              <a:buFont typeface="Wingdings" pitchFamily="2" charset="2"/>
              <a:buChar char="q"/>
            </a:pPr>
            <a:r>
              <a:rPr lang="fa-IR" sz="3200" dirty="0" smtClean="0">
                <a:cs typeface="+mj-cs"/>
              </a:rPr>
              <a:t>پلیمر </a:t>
            </a:r>
            <a:r>
              <a:rPr lang="fa-IR" sz="3200" dirty="0">
                <a:cs typeface="+mj-cs"/>
              </a:rPr>
              <a:t>شدن تعلیقی پلی </a:t>
            </a:r>
            <a:r>
              <a:rPr lang="fa-IR" sz="3200" dirty="0" smtClean="0">
                <a:cs typeface="+mj-cs"/>
              </a:rPr>
              <a:t>استایرن :</a:t>
            </a:r>
            <a:r>
              <a:rPr lang="fa-IR" dirty="0"/>
              <a:t/>
            </a:r>
            <a:br>
              <a:rPr lang="fa-IR" dirty="0"/>
            </a:br>
            <a:r>
              <a:rPr lang="fa-IR" dirty="0"/>
              <a:t/>
            </a:r>
            <a:br>
              <a:rPr lang="fa-IR" dirty="0"/>
            </a:br>
            <a:r>
              <a:rPr lang="fa-IR" sz="2100" dirty="0"/>
              <a:t>در پلیمر شدن تعلیقی یک کاتالیزور در منومر حل شده و سپس در آب پراکنده می گردد. یک عامل معلق ساز جداگانه اضافه می گردد تا باعث پایداری تعلیق حاصله شود. ذرات پلیمر به اندازه </a:t>
            </a:r>
            <a:r>
              <a:rPr lang="fa-IR" sz="2100" dirty="0" smtClean="0"/>
              <a:t>0/1 </a:t>
            </a:r>
            <a:r>
              <a:rPr lang="fa-IR" sz="2100" dirty="0"/>
              <a:t>میلی متر الی 1 می باشند. سرعت پلیمر شدن و مشخصه های دیگر مشابه آنهایی هستند که در پلیمر شدن توده ای وجود داشت عوامل معلق ساز رایج عبارتند از پلی وینیل الکل، پلی اکریلیک اسید، ژلاتین، سلولز و پکتین ها. عوامل معلق ساز غیرآلی عبارتند از فسفات ها، هیدروکسید آلومینوم، اکسید روی ، سیلیکات منیزیم و کائولین.</a:t>
            </a:r>
            <a:br>
              <a:rPr lang="fa-IR" sz="2100" dirty="0"/>
            </a:br>
            <a:r>
              <a:rPr lang="fa-IR" sz="2100" dirty="0"/>
              <a:t>پلیمر شدن تعلیقی که منجر به کنترل اندازه و توزیع اندازه ذرات پلیمر گردد بیشتر هنر بوده تا علم. طراحی رآکتور و همزن نقش مهمی در توزیع برش در داخل رآکتور دارد، که تأثیر زیادی می توانید روی اندازه ذرات داشته باشد. از عوامل دیگری که روی اندازه پلیمر و توزیع آنها تأثیر دارد نسبت منومر به آب یا حلال ها، حرارت واکنش، نوع آغازگرها و مقدار مصرفی آنها و عامل معلق ساز می باشد.</a:t>
            </a:r>
            <a:br>
              <a:rPr lang="fa-IR" sz="2100" dirty="0"/>
            </a:br>
            <a:r>
              <a:rPr lang="fa-IR" sz="2100" dirty="0"/>
              <a:t>تهیه پلیمر با ذرات درشت تر پلی استایرن که تک توزیع می باشد به وسیله فن مخصوصی که عبارت است از پلیمر شدن تعلیقی دانه می باشد. به علاوه اثر استفاده از پرتو فراصوت برای پلیمر شدن تعلیقی استایرن نیز اثبات شده است.</a:t>
            </a:r>
          </a:p>
        </p:txBody>
      </p:sp>
    </p:spTree>
    <p:extLst>
      <p:ext uri="{BB962C8B-B14F-4D97-AF65-F5344CB8AC3E}">
        <p14:creationId xmlns:p14="http://schemas.microsoft.com/office/powerpoint/2010/main" xmlns="" val="28250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06711"/>
          </a:xfrm>
          <a:noFill/>
        </p:spPr>
        <p:txBody>
          <a:bodyPr>
            <a:normAutofit/>
          </a:bodyPr>
          <a:lstStyle/>
          <a:p>
            <a:pPr algn="ctr"/>
            <a:r>
              <a:rPr lang="fa-IR" sz="3200" dirty="0"/>
              <a:t>پلیمر شدن توده ای</a:t>
            </a:r>
          </a:p>
        </p:txBody>
      </p:sp>
      <p:sp>
        <p:nvSpPr>
          <p:cNvPr id="3" name="Content Placeholder 2"/>
          <p:cNvSpPr>
            <a:spLocks noGrp="1"/>
          </p:cNvSpPr>
          <p:nvPr>
            <p:ph idx="1"/>
          </p:nvPr>
        </p:nvSpPr>
        <p:spPr>
          <a:xfrm>
            <a:off x="455613" y="947451"/>
            <a:ext cx="8226425" cy="5750803"/>
          </a:xfrm>
        </p:spPr>
        <p:txBody>
          <a:bodyPr>
            <a:noAutofit/>
          </a:bodyPr>
          <a:lstStyle/>
          <a:p>
            <a:pPr algn="just" rtl="1"/>
            <a:r>
              <a:rPr lang="fa-IR" sz="2000" dirty="0"/>
              <a:t>پلیمر شدن توده ای شامل حرارت دادن منومر بدون حلال همراه آغازگر که معمولاً بنزوئیل پراکساید است در یک ظرف می باشد. مخلوط منومر-آغازگر به صورت جسم جامدی پلیمر شده، و به شکلی که، شکل ظرف ظرف پلیمر شدن تعیین کننده آن است در خواهد آمد. از مهمترین معایب عملی این روش جدا کردن پلیمر از رآکتور یا بالون و پخش و خارج کردن حرارت تولید شده به وسیله پلیمر شدن می باشد. این روش برای تولید قطعات به روش ریخته گری یا قالب گیری مانند، جرقه زن های پلاستیکی در اشکال کوچک یا بزرگ کاربرد دارد، اما این کار مشکل زا بوده زیرا از به وجود آمدن نقاط داغ و یا عیوب روی قطعه باید جلوگیری کرد</a:t>
            </a:r>
            <a:r>
              <a:rPr lang="en-US" sz="2000" dirty="0"/>
              <a:t>.</a:t>
            </a:r>
            <a:br>
              <a:rPr lang="en-US" sz="2000" dirty="0"/>
            </a:br>
            <a:r>
              <a:rPr lang="fa-IR" sz="2000" dirty="0"/>
              <a:t>هنگام استفاده از پلی استایرن واکنش پلیمر شدن به اندازه</a:t>
            </a:r>
            <a:r>
              <a:rPr lang="en-US" sz="2000" dirty="0"/>
              <a:t> Kcal/</a:t>
            </a:r>
            <a:r>
              <a:rPr lang="en-US" sz="2000" dirty="0" err="1"/>
              <a:t>mol</a:t>
            </a:r>
            <a:r>
              <a:rPr lang="en-US" sz="2000" dirty="0"/>
              <a:t> 17 </a:t>
            </a:r>
            <a:r>
              <a:rPr lang="fa-IR" sz="2000" dirty="0"/>
              <a:t>یا </a:t>
            </a:r>
            <a:r>
              <a:rPr lang="en-US" sz="2000" dirty="0"/>
              <a:t>BTU/</a:t>
            </a:r>
            <a:r>
              <a:rPr lang="en-US" sz="2000" dirty="0" err="1"/>
              <a:t>Ib</a:t>
            </a:r>
            <a:r>
              <a:rPr lang="en-US" sz="2000" dirty="0"/>
              <a:t> 200 </a:t>
            </a:r>
            <a:r>
              <a:rPr lang="fa-IR" sz="2000" dirty="0"/>
              <a:t>(حرارت پلیمر شدن) گرما ایجاد می کند. پلی استایرن تولید شده دارای توزیع وزن مولکولی پهن و خصوصیات مکانیکی ضعیفی می باشد. مونومر باقیمانده در پلیمر را می توان با استفاده از وسایل موثر فرار سازی خارج نمود</a:t>
            </a:r>
            <a:r>
              <a:rPr lang="en-US" sz="2000" dirty="0"/>
              <a:t>.</a:t>
            </a:r>
            <a:br>
              <a:rPr lang="en-US" sz="2000" dirty="0"/>
            </a:br>
            <a:r>
              <a:rPr lang="fa-IR" sz="2000" dirty="0"/>
              <a:t>پلیمر شدن توده ای پلی استایرن با توزیع وزن مولکولی باریک در یک اختراع ثبتی ایالات متحده آورده شده است. چند توزیعی که گزارش شده 6/2 با تبدیل 93 درصد بوده و میانگین عددی وزن مولکولی در حدود 100000 عنوان شده است. این موضوع با پلیمر شدن استایرن در حضور 1 درصد، 4-ترسیو بوتیل پیرکاکتول در دمای 127 درجه سانتیگراد به مدت 27/2 ساعت تحقق پیدا کرده است. حرارت دادن بدون حضور ماده ذکر شده، منجر به تولید پلیمری با چند توزیع 3/3 و میانگین عددی وزن مولکولی برابر 79200 خواهد گردید. تبخیر کنترل شده منومرهای عمل نکرده یکی از روش های خارج کردن حرارت واکنش می باشد.</a:t>
            </a:r>
            <a:endParaRPr lang="en-US" sz="2000" dirty="0"/>
          </a:p>
        </p:txBody>
      </p:sp>
    </p:spTree>
    <p:extLst>
      <p:ext uri="{BB962C8B-B14F-4D97-AF65-F5344CB8AC3E}">
        <p14:creationId xmlns:p14="http://schemas.microsoft.com/office/powerpoint/2010/main" xmlns="" val="32253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973</TotalTime>
  <Words>1241</Words>
  <Application>Microsoft Office PowerPoint</Application>
  <PresentationFormat>On-screen Show (4:3)</PresentationFormat>
  <Paragraphs>188</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Technic</vt:lpstr>
      <vt:lpstr>1_Technic</vt:lpstr>
      <vt:lpstr>  </vt:lpstr>
      <vt:lpstr> </vt:lpstr>
      <vt:lpstr>استایرن چیست؟</vt:lpstr>
      <vt:lpstr>تاریخچه</vt:lpstr>
      <vt:lpstr>چگونگی تولید</vt:lpstr>
      <vt:lpstr>خواص فیریکی</vt:lpstr>
      <vt:lpstr>ویژگی های اشتعال</vt:lpstr>
      <vt:lpstr>نحوه پلیمریزاسیون</vt:lpstr>
      <vt:lpstr>پلیمر شدن توده ای</vt:lpstr>
      <vt:lpstr>فرآیند های شکل دهی پلی استایرن</vt:lpstr>
      <vt:lpstr>گرید های پلی استایرن</vt:lpstr>
      <vt:lpstr>GPPS</vt:lpstr>
      <vt:lpstr>پتروشیمی تبریزGPPSنمونه گریدهای تولیدی </vt:lpstr>
      <vt:lpstr>HIPS</vt:lpstr>
      <vt:lpstr>پتروشیمی تبریزHIPSنمونه گریدهای تولیدی </vt:lpstr>
      <vt:lpstr>EPS</vt:lpstr>
      <vt:lpstr>پتروشیمی تبریزEPSنمونه گریدهای تولیدی </vt:lpstr>
      <vt:lpstr> </vt:lpstr>
      <vt:lpstr>ضریب های عایق بودن EPS </vt:lpstr>
      <vt:lpstr>کاربرد های EPS</vt:lpstr>
      <vt:lpstr> </vt:lpstr>
      <vt:lpstr>ب) در ویلا سازی</vt:lpstr>
      <vt:lpstr> </vt:lpstr>
      <vt:lpstr>پ) در صنعت نفت و پتروشيمي و آب و فاضلاب</vt:lpstr>
      <vt:lpstr>ت) در ساختمان های بلند</vt:lpstr>
      <vt:lpstr> </vt:lpstr>
      <vt:lpstr>ث) در عایق های حرارتی و رطوبتی</vt:lpstr>
      <vt:lpstr> </vt:lpstr>
      <vt:lpstr>ج) در سیلو، سوله و سازه های بلند</vt:lpstr>
      <vt:lpstr> </vt:lpstr>
      <vt:lpstr>یک آزمایش جالب</vt:lpstr>
      <vt:lpstr>ب)اندازه گیری شدت صدای تولیدی همان ساعت با عایق یونولیت</vt:lpstr>
      <vt:lpstr>نتیجه گیری</vt:lpstr>
      <vt:lpstr>The benefits of Polystyrene</vt:lpstr>
      <vt:lpstr>معایب</vt:lpstr>
      <vt:lpstr> </vt:lpstr>
      <vt:lpstr> </vt:lpstr>
      <vt:lpstr> </vt:lpstr>
      <vt:lpstr> </vt:lpstr>
      <vt:lpstr>  </vt:lpstr>
      <vt:lpstr>علامتهای زیر به چه معنی است و چه تفاوتهایی دارند؟؟!!!!</vt:lpstr>
      <vt:lpstr>کد بازیافت</vt:lpstr>
      <vt:lpstr>کد بازیافت پلی استایرن</vt:lpstr>
      <vt:lpstr>Slide 44</vt:lpstr>
      <vt:lpstr> در این مرحله فرآیند گرانول مجدد رخ میدهد:</vt:lpstr>
      <vt:lpstr>در اینجا فرم ها و برش های نهایی انجام میشود:</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تفلون</dc:title>
  <dc:creator>dark angel</dc:creator>
  <cp:lastModifiedBy>ashkan</cp:lastModifiedBy>
  <cp:revision>279</cp:revision>
  <dcterms:created xsi:type="dcterms:W3CDTF">2005-07-31T03:54:29Z</dcterms:created>
  <dcterms:modified xsi:type="dcterms:W3CDTF">2014-03-05T17:39:52Z</dcterms:modified>
</cp:coreProperties>
</file>